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4" r:id="rId2"/>
  </p:sldMasterIdLst>
  <p:notesMasterIdLst>
    <p:notesMasterId r:id="rId58"/>
  </p:notesMasterIdLst>
  <p:handoutMasterIdLst>
    <p:handoutMasterId r:id="rId59"/>
  </p:handout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313"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10" r:id="rId55"/>
    <p:sldId id="311" r:id="rId56"/>
    <p:sldId id="312" r:id="rId57"/>
  </p:sldIdLst>
  <p:sldSz cx="9144000" cy="6858000" type="screen4x3"/>
  <p:notesSz cx="7099300" cy="10234613"/>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341">
          <p15:clr>
            <a:srgbClr val="A4A3A4"/>
          </p15:clr>
        </p15:guide>
        <p15:guide id="2" orient="horz" pos="867">
          <p15:clr>
            <a:srgbClr val="A4A3A4"/>
          </p15:clr>
        </p15:guide>
        <p15:guide id="3" orient="horz" pos="5">
          <p15:clr>
            <a:srgbClr val="A4A3A4"/>
          </p15:clr>
        </p15:guide>
        <p15:guide id="4" orient="horz" pos="3453">
          <p15:clr>
            <a:srgbClr val="A4A3A4"/>
          </p15:clr>
        </p15:guide>
        <p15:guide id="5" pos="476">
          <p15:clr>
            <a:srgbClr val="A4A3A4"/>
          </p15:clr>
        </p15:guide>
        <p15:guide id="6" pos="2880">
          <p15:clr>
            <a:srgbClr val="A4A3A4"/>
          </p15:clr>
        </p15:guide>
        <p15:guide id="7" pos="5420">
          <p15:clr>
            <a:srgbClr val="A4A3A4"/>
          </p15:clr>
        </p15:guide>
      </p15:sldGuideLst>
    </p:ext>
    <p:ext uri="{2D200454-40CA-4A62-9FC3-DE9A4176ACB9}">
      <p15:notesGuideLst xmlns:p15="http://schemas.microsoft.com/office/powerpoint/2012/main">
        <p15:guide id="1" orient="horz" pos="3223">
          <p15:clr>
            <a:srgbClr val="A4A3A4"/>
          </p15:clr>
        </p15:guide>
        <p15:guide id="2" orient="horz" pos="479">
          <p15:clr>
            <a:srgbClr val="A4A3A4"/>
          </p15:clr>
        </p15:guide>
        <p15:guide id="3" pos="2440">
          <p15:clr>
            <a:srgbClr val="A4A3A4"/>
          </p15:clr>
        </p15:guide>
        <p15:guide id="4" pos="444">
          <p15:clr>
            <a:srgbClr val="A4A3A4"/>
          </p15:clr>
        </p15:guide>
        <p15:guide id="5" pos="40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0909"/>
    <a:srgbClr val="CF6B63"/>
    <a:srgbClr val="E7CCC7"/>
    <a:srgbClr val="FFC1C1"/>
    <a:srgbClr val="EE0000"/>
    <a:srgbClr val="5400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6" autoAdjust="0"/>
    <p:restoredTop sz="64388" autoAdjust="0"/>
  </p:normalViewPr>
  <p:slideViewPr>
    <p:cSldViewPr showGuides="1">
      <p:cViewPr varScale="1">
        <p:scale>
          <a:sx n="48" d="100"/>
          <a:sy n="48" d="100"/>
        </p:scale>
        <p:origin x="1908" y="42"/>
      </p:cViewPr>
      <p:guideLst>
        <p:guide orient="horz" pos="2341"/>
        <p:guide orient="horz" pos="867"/>
        <p:guide orient="horz" pos="5"/>
        <p:guide orient="horz" pos="3453"/>
        <p:guide pos="476"/>
        <p:guide pos="2880"/>
        <p:guide pos="5420"/>
      </p:guideLst>
    </p:cSldViewPr>
  </p:slideViewPr>
  <p:notesTextViewPr>
    <p:cViewPr>
      <p:scale>
        <a:sx n="3" d="2"/>
        <a:sy n="3" d="2"/>
      </p:scale>
      <p:origin x="0" y="0"/>
    </p:cViewPr>
  </p:notesTextViewPr>
  <p:sorterViewPr>
    <p:cViewPr>
      <p:scale>
        <a:sx n="66" d="100"/>
        <a:sy n="66" d="100"/>
      </p:scale>
      <p:origin x="0" y="3576"/>
    </p:cViewPr>
  </p:sorterViewPr>
  <p:notesViewPr>
    <p:cSldViewPr showGuides="1">
      <p:cViewPr varScale="1">
        <p:scale>
          <a:sx n="61" d="100"/>
          <a:sy n="61" d="100"/>
        </p:scale>
        <p:origin x="2418" y="66"/>
      </p:cViewPr>
      <p:guideLst>
        <p:guide orient="horz" pos="3223"/>
        <p:guide orient="horz" pos="479"/>
        <p:guide pos="2440"/>
        <p:guide pos="444"/>
        <p:guide pos="4028"/>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oleObject" Target="NULL"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NULL"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a:defRPr lang="zh-CN" sz="960" b="1" i="0" u="none" strike="noStrike" kern="1200" baseline="0">
                <a:solidFill>
                  <a:schemeClr val="tx1"/>
                </a:solidFill>
                <a:latin typeface="+mn-lt"/>
                <a:ea typeface="+mn-ea"/>
                <a:cs typeface="+mn-cs"/>
              </a:defRPr>
            </a:pPr>
            <a:r>
              <a:rPr lang="en-US"/>
              <a:t>Interactive Query Improvement</a:t>
            </a:r>
          </a:p>
        </c:rich>
      </c:tx>
      <c:layout>
        <c:manualLayout>
          <c:xMode val="edge"/>
          <c:yMode val="edge"/>
          <c:x val="0.171008380021268"/>
          <c:y val="8.5918846081744896E-2"/>
        </c:manualLayout>
      </c:layout>
      <c:overlay val="0"/>
    </c:title>
    <c:autoTitleDeleted val="0"/>
    <c:plotArea>
      <c:layout>
        <c:manualLayout>
          <c:layoutTarget val="inner"/>
          <c:xMode val="edge"/>
          <c:yMode val="edge"/>
          <c:x val="9.58057008189937E-2"/>
          <c:y val="0.18942424900448901"/>
          <c:w val="0.82958471855916305"/>
          <c:h val="0.57417300266110505"/>
        </c:manualLayout>
      </c:layout>
      <c:barChart>
        <c:barDir val="col"/>
        <c:grouping val="stacked"/>
        <c:varyColors val="0"/>
        <c:ser>
          <c:idx val="0"/>
          <c:order val="0"/>
          <c:tx>
            <c:strRef>
              <c:f>interactive query(s)</c:f>
              <c:strCache>
                <c:ptCount val="1"/>
                <c:pt idx="0">
                  <c:v>interactive query(s)</c:v>
                </c:pt>
              </c:strCache>
            </c:strRef>
          </c:tx>
          <c:invertIfNegative val="0"/>
          <c:cat>
            <c:strRef>
              <c:f>'[Microsoft Office PowerPoint 中的图表]Sheet1'!$A$23:$A$25</c:f>
              <c:strCache>
                <c:ptCount val="3"/>
                <c:pt idx="0">
                  <c:v>Hive</c:v>
                </c:pt>
                <c:pt idx="1">
                  <c:v>Hive With Index </c:v>
                </c:pt>
                <c:pt idx="2">
                  <c:v>Hive Improvement by Huawei</c:v>
                </c:pt>
              </c:strCache>
            </c:strRef>
          </c:cat>
          <c:val>
            <c:numRef>
              <c:f>'[Microsoft Office PowerPoint 中的图表]Sheet1'!$B$23:$B$25</c:f>
              <c:numCache>
                <c:formatCode>General</c:formatCode>
                <c:ptCount val="3"/>
                <c:pt idx="0">
                  <c:v>106</c:v>
                </c:pt>
                <c:pt idx="1">
                  <c:v>18</c:v>
                </c:pt>
                <c:pt idx="2">
                  <c:v>8</c:v>
                </c:pt>
              </c:numCache>
            </c:numRef>
          </c:val>
        </c:ser>
        <c:dLbls>
          <c:showLegendKey val="0"/>
          <c:showVal val="0"/>
          <c:showCatName val="0"/>
          <c:showSerName val="0"/>
          <c:showPercent val="0"/>
          <c:showBubbleSize val="0"/>
        </c:dLbls>
        <c:gapWidth val="150"/>
        <c:overlap val="100"/>
        <c:axId val="619789952"/>
        <c:axId val="619807312"/>
      </c:barChart>
      <c:catAx>
        <c:axId val="619789952"/>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800" b="0" i="0" u="none" strike="noStrike" kern="1200" baseline="0">
                <a:solidFill>
                  <a:schemeClr val="tx1"/>
                </a:solidFill>
                <a:latin typeface="+mn-lt"/>
                <a:ea typeface="+mn-ea"/>
                <a:cs typeface="+mn-cs"/>
              </a:defRPr>
            </a:pPr>
            <a:endParaRPr lang="zh-CN"/>
          </a:p>
        </c:txPr>
        <c:crossAx val="619807312"/>
        <c:crosses val="autoZero"/>
        <c:auto val="1"/>
        <c:lblAlgn val="ctr"/>
        <c:lblOffset val="100"/>
        <c:noMultiLvlLbl val="0"/>
      </c:catAx>
      <c:valAx>
        <c:axId val="61980731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800" b="0" i="0" u="none" strike="noStrike" kern="1200" baseline="0">
                <a:solidFill>
                  <a:schemeClr val="tx1"/>
                </a:solidFill>
                <a:latin typeface="+mn-lt"/>
                <a:ea typeface="+mn-ea"/>
                <a:cs typeface="+mn-cs"/>
              </a:defRPr>
            </a:pPr>
            <a:endParaRPr lang="zh-CN"/>
          </a:p>
        </c:txPr>
        <c:crossAx val="619789952"/>
        <c:crosses val="autoZero"/>
        <c:crossBetween val="between"/>
      </c:valAx>
      <c:spPr>
        <a:noFill/>
        <a:ln w="25400">
          <a:noFill/>
        </a:ln>
      </c:spPr>
    </c:plotArea>
    <c:legend>
      <c:legendPos val="r"/>
      <c:layout>
        <c:manualLayout>
          <c:xMode val="edge"/>
          <c:yMode val="edge"/>
          <c:x val="0.45615410784719901"/>
          <c:y val="0.114080306575628"/>
          <c:w val="0.446956882004025"/>
          <c:h val="8.3717191601050095E-2"/>
        </c:manualLayout>
      </c:layout>
      <c:overlay val="0"/>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endParaRPr lang="zh-CN"/>
        </a:p>
      </c:txPr>
    </c:legend>
    <c:plotVisOnly val="1"/>
    <c:dispBlanksAs val="gap"/>
    <c:showDLblsOverMax val="0"/>
  </c:chart>
  <c:txPr>
    <a:bodyPr/>
    <a:lstStyle/>
    <a:p>
      <a:pPr>
        <a:defRPr lang="zh-CN" sz="8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a:defRPr lang="zh-CN" sz="960" b="1" i="0" u="none" strike="noStrike" kern="1200" baseline="0">
                <a:solidFill>
                  <a:schemeClr val="tx1"/>
                </a:solidFill>
                <a:latin typeface="+mn-lt"/>
                <a:ea typeface="+mn-ea"/>
                <a:cs typeface="+mn-cs"/>
              </a:defRPr>
            </a:pPr>
            <a:r>
              <a:rPr lang="en-US"/>
              <a:t>Batch Query Improvement</a:t>
            </a:r>
          </a:p>
        </c:rich>
      </c:tx>
      <c:layout>
        <c:manualLayout>
          <c:xMode val="edge"/>
          <c:yMode val="edge"/>
          <c:x val="0.13316298189090101"/>
          <c:y val="0.15028755458089699"/>
        </c:manualLayout>
      </c:layout>
      <c:overlay val="0"/>
    </c:title>
    <c:autoTitleDeleted val="0"/>
    <c:plotArea>
      <c:layout>
        <c:manualLayout>
          <c:layoutTarget val="inner"/>
          <c:xMode val="edge"/>
          <c:yMode val="edge"/>
          <c:x val="9.2422209498090005E-2"/>
          <c:y val="0.227850751625888"/>
          <c:w val="0.90300457292665703"/>
          <c:h val="0.47808687204565897"/>
        </c:manualLayout>
      </c:layout>
      <c:barChart>
        <c:barDir val="col"/>
        <c:grouping val="stacked"/>
        <c:varyColors val="0"/>
        <c:ser>
          <c:idx val="0"/>
          <c:order val="0"/>
          <c:tx>
            <c:strRef>
              <c:f>aggregation query(min)</c:f>
              <c:strCache>
                <c:ptCount val="1"/>
                <c:pt idx="0">
                  <c:v>aggregation query(min)</c:v>
                </c:pt>
              </c:strCache>
            </c:strRef>
          </c:tx>
          <c:invertIfNegative val="0"/>
          <c:cat>
            <c:strRef>
              <c:f>'[Microsoft Office PowerPoint 中的图表]Sheet1'!$A$33:$A$35</c:f>
              <c:strCache>
                <c:ptCount val="3"/>
                <c:pt idx="0">
                  <c:v>Hive</c:v>
                </c:pt>
                <c:pt idx="1">
                  <c:v>Hive With Index</c:v>
                </c:pt>
                <c:pt idx="2">
                  <c:v>Hive Improvement by Huawei</c:v>
                </c:pt>
              </c:strCache>
            </c:strRef>
          </c:cat>
          <c:val>
            <c:numRef>
              <c:f>'[Microsoft Office PowerPoint 中的图表]Sheet1'!$B$33:$B$35</c:f>
              <c:numCache>
                <c:formatCode>General</c:formatCode>
                <c:ptCount val="3"/>
                <c:pt idx="0">
                  <c:v>48</c:v>
                </c:pt>
                <c:pt idx="1">
                  <c:v>10</c:v>
                </c:pt>
                <c:pt idx="2">
                  <c:v>7</c:v>
                </c:pt>
              </c:numCache>
            </c:numRef>
          </c:val>
        </c:ser>
        <c:dLbls>
          <c:showLegendKey val="0"/>
          <c:showVal val="0"/>
          <c:showCatName val="0"/>
          <c:showSerName val="0"/>
          <c:showPercent val="0"/>
          <c:showBubbleSize val="0"/>
        </c:dLbls>
        <c:gapWidth val="150"/>
        <c:overlap val="100"/>
        <c:axId val="619809552"/>
        <c:axId val="619810112"/>
      </c:barChart>
      <c:catAx>
        <c:axId val="619809552"/>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800" b="0" i="0" u="none" strike="noStrike" kern="1200" baseline="0">
                <a:solidFill>
                  <a:schemeClr val="tx1"/>
                </a:solidFill>
                <a:latin typeface="+mn-lt"/>
                <a:ea typeface="+mn-ea"/>
                <a:cs typeface="+mn-cs"/>
              </a:defRPr>
            </a:pPr>
            <a:endParaRPr lang="zh-CN"/>
          </a:p>
        </c:txPr>
        <c:crossAx val="619810112"/>
        <c:crosses val="autoZero"/>
        <c:auto val="1"/>
        <c:lblAlgn val="ctr"/>
        <c:lblOffset val="100"/>
        <c:noMultiLvlLbl val="0"/>
      </c:catAx>
      <c:valAx>
        <c:axId val="61981011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800" b="0" i="0" u="none" strike="noStrike" kern="1200" baseline="0">
                <a:solidFill>
                  <a:schemeClr val="tx1"/>
                </a:solidFill>
                <a:latin typeface="+mn-lt"/>
                <a:ea typeface="+mn-ea"/>
                <a:cs typeface="+mn-cs"/>
              </a:defRPr>
            </a:pPr>
            <a:endParaRPr lang="zh-CN"/>
          </a:p>
        </c:txPr>
        <c:crossAx val="619809552"/>
        <c:crosses val="autoZero"/>
        <c:crossBetween val="between"/>
      </c:valAx>
    </c:plotArea>
    <c:legend>
      <c:legendPos val="r"/>
      <c:layout>
        <c:manualLayout>
          <c:xMode val="edge"/>
          <c:yMode val="edge"/>
          <c:x val="0.101129788997804"/>
          <c:y val="0.17191393105029901"/>
          <c:w val="0.72056675140244597"/>
          <c:h val="8.3717191601049998E-2"/>
        </c:manualLayout>
      </c:layout>
      <c:overlay val="0"/>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endParaRPr lang="zh-CN"/>
        </a:p>
      </c:txPr>
    </c:legend>
    <c:plotVisOnly val="1"/>
    <c:dispBlanksAs val="gap"/>
    <c:showDLblsOverMax val="0"/>
  </c:chart>
  <c:txPr>
    <a:bodyPr/>
    <a:lstStyle/>
    <a:p>
      <a:pPr>
        <a:defRPr lang="zh-CN" sz="800"/>
      </a:pPr>
      <a:endParaRPr lang="zh-CN"/>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6791" tIns="48396" rIns="96791" bIns="48396" numCol="1" anchor="t"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ln>
          <a:effectLst/>
        </p:spPr>
        <p:txBody>
          <a:bodyPr vert="horz" wrap="square" lIns="96791" tIns="48396" rIns="96791" bIns="48396" numCol="1" anchor="t"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ln>
          <a:effectLst/>
        </p:spPr>
        <p:txBody>
          <a:bodyPr vert="horz" wrap="square" lIns="96791" tIns="48396" rIns="96791" bIns="48396" numCol="1" anchor="b"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ln>
          <a:effectLst/>
        </p:spPr>
        <p:txBody>
          <a:bodyPr vert="horz" wrap="square" lIns="96791" tIns="48396" rIns="96791" bIns="48396" numCol="1" anchor="b"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fld id="{DFB0E886-5559-4133-9D2D-4B2631545D0E}" type="slidenum">
              <a:rPr lang="en-US" altLang="zh-CN"/>
              <a:t>‹#›</a:t>
            </a:fld>
            <a:endParaRPr lang="en-US" altLang="zh-CN"/>
          </a:p>
        </p:txBody>
      </p:sp>
    </p:spTree>
    <p:extLst>
      <p:ext uri="{BB962C8B-B14F-4D97-AF65-F5344CB8AC3E}">
        <p14:creationId xmlns:p14="http://schemas.microsoft.com/office/powerpoint/2010/main" val="63934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992188" y="768350"/>
            <a:ext cx="5118100" cy="3838575"/>
          </a:xfrm>
          <a:prstGeom prst="rect">
            <a:avLst/>
          </a:prstGeom>
          <a:noFill/>
          <a:ln w="9525">
            <a:solidFill>
              <a:srgbClr val="000000"/>
            </a:solidFill>
            <a:miter lim="800000"/>
          </a:ln>
        </p:spPr>
      </p:sp>
      <p:sp>
        <p:nvSpPr>
          <p:cNvPr id="14341" name="Rectangle 5"/>
          <p:cNvSpPr>
            <a:spLocks noGrp="1" noChangeArrowheads="1"/>
          </p:cNvSpPr>
          <p:nvPr>
            <p:ph type="body" sz="quarter" idx="3"/>
          </p:nvPr>
        </p:nvSpPr>
        <p:spPr bwMode="auto">
          <a:xfrm>
            <a:off x="701675" y="4860925"/>
            <a:ext cx="5676900" cy="4605338"/>
          </a:xfrm>
          <a:prstGeom prst="rect">
            <a:avLst/>
          </a:prstGeom>
          <a:noFill/>
          <a:ln w="9525">
            <a:noFill/>
            <a:miter lim="800000"/>
          </a:ln>
          <a:effectLst/>
        </p:spPr>
        <p:txBody>
          <a:bodyPr vert="horz" wrap="square" lIns="96791" tIns="48396" rIns="96791" bIns="48396" numCol="1" anchor="t" anchorCtr="0" compatLnSpc="1"/>
          <a:lstStyle/>
          <a:p>
            <a:pPr lvl="0"/>
            <a:r>
              <a:rPr lang="en-US" altLang="zh-CN" noProof="0" dirty="0" smtClean="0"/>
              <a:t>Click here to add content</a:t>
            </a:r>
          </a:p>
          <a:p>
            <a:pPr lvl="1"/>
            <a:r>
              <a:rPr lang="en-US" altLang="zh-CN" noProof="0" dirty="0" smtClean="0"/>
              <a:t>Click here to add content</a:t>
            </a:r>
          </a:p>
          <a:p>
            <a:pPr lvl="2"/>
            <a:r>
              <a:rPr lang="en-US" altLang="zh-CN" noProof="0" dirty="0" smtClean="0"/>
              <a:t>Click here to add content</a:t>
            </a:r>
          </a:p>
        </p:txBody>
      </p:sp>
    </p:spTree>
    <p:extLst>
      <p:ext uri="{BB962C8B-B14F-4D97-AF65-F5344CB8AC3E}">
        <p14:creationId xmlns:p14="http://schemas.microsoft.com/office/powerpoint/2010/main" val="2726971286"/>
      </p:ext>
    </p:extLst>
  </p:cSld>
  <p:clrMap bg1="lt1" tx1="dk1" bg2="lt2" tx2="dk2" accent1="accent1" accent2="accent2" accent3="accent3" accent4="accent4" accent5="accent5" accent6="accent6" hlink="hlink" folHlink="folHlink"/>
  <p:hf dt="0"/>
  <p:notesStyle>
    <a:lvl1pPr marL="180975" indent="-180975" algn="l" rtl="0" eaLnBrk="0" fontAlgn="base" hangingPunct="0">
      <a:lnSpc>
        <a:spcPct val="125000"/>
      </a:lnSpc>
      <a:spcBef>
        <a:spcPct val="0"/>
      </a:spcBef>
      <a:spcAft>
        <a:spcPts val="600"/>
      </a:spcAft>
      <a:buSzPct val="60000"/>
      <a:buFont typeface="Wingdings" panose="05000000000000000000" pitchFamily="2" charset="2"/>
      <a:buChar char="l"/>
      <a:defRPr sz="1100" kern="1200">
        <a:solidFill>
          <a:schemeClr val="tx1"/>
        </a:solidFill>
        <a:latin typeface="FrutigerNext LT Regular" pitchFamily="34" charset="0"/>
        <a:ea typeface="华文细黑" pitchFamily="2" charset="-122"/>
        <a:cs typeface="+mn-cs"/>
      </a:defRPr>
    </a:lvl1pPr>
    <a:lvl2pPr marL="541655" indent="-180975" algn="l" rtl="0" eaLnBrk="0" fontAlgn="base" hangingPunct="0">
      <a:lnSpc>
        <a:spcPct val="125000"/>
      </a:lnSpc>
      <a:spcBef>
        <a:spcPct val="0"/>
      </a:spcBef>
      <a:spcAft>
        <a:spcPts val="600"/>
      </a:spcAft>
      <a:buSzPct val="50000"/>
      <a:buFont typeface="Wingdings" panose="05000000000000000000"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0" fontAlgn="base" hangingPunct="0">
      <a:lnSpc>
        <a:spcPct val="125000"/>
      </a:lnSpc>
      <a:spcBef>
        <a:spcPct val="0"/>
      </a:spcBef>
      <a:spcAft>
        <a:spcPts val="600"/>
      </a:spcAft>
      <a:buSzPct val="50000"/>
      <a:buFont typeface="Wingdings" panose="05000000000000000000"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907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备注占位符 2"/>
          <p:cNvSpPr>
            <a:spLocks noGrp="1"/>
          </p:cNvSpPr>
          <p:nvPr>
            <p:ph type="body" idx="1"/>
          </p:nvPr>
        </p:nvSpPr>
        <p:spPr/>
        <p:txBody>
          <a:bodyPr/>
          <a:lstStyle/>
          <a:p>
            <a:r>
              <a:rPr lang="zh-CN" altLang="en-US" dirty="0" smtClean="0"/>
              <a:t>维基百科：“大数据是指无法在一定时间内用常规软件工具对其内容进行抓取、管理和处理的数据集合”</a:t>
            </a:r>
            <a:endParaRPr lang="en-US" altLang="zh-CN" dirty="0" smtClean="0"/>
          </a:p>
          <a:p>
            <a:r>
              <a:rPr lang="en-US" altLang="zh-CN" dirty="0" smtClean="0"/>
              <a:t>IDC</a:t>
            </a:r>
            <a:r>
              <a:rPr lang="zh-CN" altLang="en-US" dirty="0" smtClean="0"/>
              <a:t>：一般会涉及</a:t>
            </a:r>
            <a:r>
              <a:rPr lang="en-US" altLang="zh-CN" dirty="0" smtClean="0"/>
              <a:t>2</a:t>
            </a:r>
            <a:r>
              <a:rPr lang="zh-CN" altLang="en-US" dirty="0" smtClean="0"/>
              <a:t>种以上数据形式，数据量</a:t>
            </a:r>
            <a:r>
              <a:rPr lang="en-US" altLang="zh-CN" dirty="0" smtClean="0"/>
              <a:t>100T</a:t>
            </a:r>
            <a:r>
              <a:rPr lang="zh-CN" altLang="en-US" dirty="0" smtClean="0"/>
              <a:t>以上，且是高速、实时数据流；或者从小数据开始，但数据每年增长</a:t>
            </a:r>
            <a:r>
              <a:rPr lang="en-US" altLang="zh-CN" dirty="0" smtClean="0"/>
              <a:t>60%</a:t>
            </a:r>
          </a:p>
          <a:p>
            <a:r>
              <a:rPr lang="en-US" altLang="zh-CN" dirty="0" smtClean="0"/>
              <a:t>Gartner</a:t>
            </a:r>
            <a:r>
              <a:rPr lang="zh-CN" altLang="en-US" dirty="0" smtClean="0"/>
              <a:t>：大数据的四个</a:t>
            </a:r>
            <a:r>
              <a:rPr lang="en-US" altLang="zh-CN" dirty="0" smtClean="0"/>
              <a:t>V</a:t>
            </a:r>
            <a:r>
              <a:rPr lang="zh-CN" altLang="en-US" dirty="0" smtClean="0"/>
              <a:t>：</a:t>
            </a:r>
            <a:r>
              <a:rPr lang="en-US" altLang="zh-CN" dirty="0" smtClean="0"/>
              <a:t>Volume</a:t>
            </a:r>
            <a:r>
              <a:rPr lang="zh-CN" altLang="en-US" dirty="0" smtClean="0"/>
              <a:t>、</a:t>
            </a:r>
            <a:r>
              <a:rPr lang="en-US" altLang="zh-CN" dirty="0" smtClean="0"/>
              <a:t>Variety</a:t>
            </a:r>
            <a:r>
              <a:rPr lang="zh-CN" altLang="en-US" dirty="0" smtClean="0"/>
              <a:t>、</a:t>
            </a:r>
            <a:r>
              <a:rPr lang="en-US" altLang="zh-CN" dirty="0" smtClean="0"/>
              <a:t>Velocity</a:t>
            </a:r>
            <a:r>
              <a:rPr lang="zh-CN" altLang="en-US" dirty="0" smtClean="0"/>
              <a:t>、</a:t>
            </a:r>
            <a:r>
              <a:rPr lang="en-US" altLang="zh-CN" dirty="0" smtClean="0"/>
              <a:t>Value</a:t>
            </a:r>
          </a:p>
          <a:p>
            <a:pPr lvl="1"/>
            <a:r>
              <a:rPr lang="en-US" altLang="zh-CN" dirty="0" smtClean="0"/>
              <a:t>Volume</a:t>
            </a:r>
            <a:r>
              <a:rPr lang="zh-CN" altLang="en-US" dirty="0" smtClean="0"/>
              <a:t>：数据量大，</a:t>
            </a:r>
            <a:endParaRPr lang="en-US" altLang="zh-CN" dirty="0" smtClean="0"/>
          </a:p>
          <a:p>
            <a:pPr lvl="1"/>
            <a:r>
              <a:rPr lang="en-US" altLang="zh-CN" dirty="0" smtClean="0"/>
              <a:t>Variety</a:t>
            </a:r>
            <a:r>
              <a:rPr lang="zh-CN" altLang="en-US" dirty="0" smtClean="0"/>
              <a:t>：种类多</a:t>
            </a:r>
            <a:endParaRPr lang="en-US" altLang="zh-CN" dirty="0" smtClean="0"/>
          </a:p>
          <a:p>
            <a:pPr lvl="1"/>
            <a:r>
              <a:rPr lang="en-US" altLang="zh-CN" dirty="0" smtClean="0"/>
              <a:t>Velocity</a:t>
            </a:r>
            <a:r>
              <a:rPr lang="zh-CN" altLang="en-US" dirty="0" smtClean="0"/>
              <a:t>：速度，及时有效分析</a:t>
            </a:r>
            <a:endParaRPr lang="en-US" altLang="zh-CN" dirty="0" smtClean="0"/>
          </a:p>
          <a:p>
            <a:pPr lvl="1"/>
            <a:r>
              <a:rPr lang="en-US" altLang="zh-CN" dirty="0" smtClean="0"/>
              <a:t>Value</a:t>
            </a:r>
            <a:r>
              <a:rPr lang="zh-CN" altLang="en-US" dirty="0" smtClean="0"/>
              <a:t>：价值密度低，数据存储要廉价</a:t>
            </a:r>
            <a:endParaRPr lang="en-US" altLang="zh-CN" dirty="0" smtClean="0"/>
          </a:p>
          <a:p>
            <a:r>
              <a:rPr lang="zh-CN" altLang="en-US" dirty="0" smtClean="0"/>
              <a:t>另外</a:t>
            </a:r>
            <a:r>
              <a:rPr lang="en-US" altLang="zh-CN" dirty="0" smtClean="0"/>
              <a:t>IBM</a:t>
            </a:r>
            <a:r>
              <a:rPr lang="zh-CN" altLang="en-US" dirty="0" smtClean="0"/>
              <a:t>有大数据</a:t>
            </a:r>
            <a:r>
              <a:rPr lang="en-US" altLang="zh-CN" dirty="0" smtClean="0"/>
              <a:t>5V</a:t>
            </a:r>
            <a:r>
              <a:rPr lang="zh-CN" altLang="en-US" dirty="0" smtClean="0"/>
              <a:t>特征定义，增加了一个</a:t>
            </a:r>
            <a:r>
              <a:rPr lang="en-US" altLang="zh-CN" dirty="0" smtClean="0"/>
              <a:t>Veracity</a:t>
            </a:r>
            <a:r>
              <a:rPr lang="zh-CN" altLang="en-US" dirty="0" smtClean="0"/>
              <a:t>（真实性）</a:t>
            </a:r>
            <a:endParaRPr lang="en-US" altLang="zh-CN" dirty="0" smtClean="0"/>
          </a:p>
          <a:p>
            <a:endParaRPr lang="zh-CN" altLang="en-US" dirty="0" smtClean="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589549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备注占位符 2"/>
          <p:cNvSpPr>
            <a:spLocks noGrp="1"/>
          </p:cNvSpPr>
          <p:nvPr>
            <p:ph type="body" idx="1"/>
          </p:nvPr>
        </p:nvSpPr>
        <p:spPr/>
        <p:txBody>
          <a:bodyPr/>
          <a:lstStyle/>
          <a:p>
            <a:r>
              <a:rPr lang="zh-CN" altLang="en-US" dirty="0" smtClean="0"/>
              <a:t>结构化数据即行数据</a:t>
            </a:r>
            <a:r>
              <a:rPr lang="zh-CN" altLang="en-US" dirty="0"/>
              <a:t>，</a:t>
            </a:r>
            <a:r>
              <a:rPr lang="zh-CN" altLang="en-US" dirty="0" smtClean="0"/>
              <a:t>存储在数据库里</a:t>
            </a:r>
            <a:r>
              <a:rPr lang="zh-CN" altLang="en-US" dirty="0"/>
              <a:t>，</a:t>
            </a:r>
            <a:r>
              <a:rPr lang="zh-CN" altLang="en-US" dirty="0" smtClean="0"/>
              <a:t>可以用二维表结构来逻辑表达实现的数据</a:t>
            </a:r>
          </a:p>
          <a:p>
            <a:r>
              <a:rPr lang="zh-CN" altLang="en-US" dirty="0" smtClean="0"/>
              <a:t>非结构化数据</a:t>
            </a:r>
            <a:r>
              <a:rPr lang="zh-CN" altLang="en-US" dirty="0"/>
              <a:t>，</a:t>
            </a:r>
            <a:r>
              <a:rPr lang="zh-CN" altLang="en-US" dirty="0" smtClean="0"/>
              <a:t>包括所有格式的办公文档、文本、图片、</a:t>
            </a:r>
            <a:r>
              <a:rPr lang="en-US" altLang="zh-CN" dirty="0" smtClean="0"/>
              <a:t>XML</a:t>
            </a:r>
            <a:r>
              <a:rPr lang="zh-CN" altLang="en-US" dirty="0" smtClean="0"/>
              <a:t>、</a:t>
            </a:r>
            <a:r>
              <a:rPr lang="en-US" altLang="zh-CN" dirty="0" smtClean="0"/>
              <a:t>HTML</a:t>
            </a:r>
            <a:r>
              <a:rPr lang="zh-CN" altLang="en-US" dirty="0" smtClean="0"/>
              <a:t>、各类报表、图像和音频</a:t>
            </a:r>
            <a:r>
              <a:rPr lang="en-US" altLang="zh-CN" dirty="0" smtClean="0"/>
              <a:t>/</a:t>
            </a:r>
            <a:r>
              <a:rPr lang="zh-CN" altLang="en-US" dirty="0" smtClean="0"/>
              <a:t>视频信息等</a:t>
            </a:r>
            <a:endParaRPr lang="en-US" altLang="zh-CN" dirty="0" smtClean="0"/>
          </a:p>
          <a:p>
            <a:r>
              <a:rPr lang="zh-CN" altLang="en-US" dirty="0"/>
              <a:t>半结构化数据，就是介于完全结构化数据（如关系型数据库、面向对象数据库中的数据）和完全无结构的数据（如声音、图像文件等）之间的数据，</a:t>
            </a:r>
            <a:r>
              <a:rPr lang="en-US" altLang="zh-CN" dirty="0"/>
              <a:t>HTML</a:t>
            </a:r>
            <a:r>
              <a:rPr lang="zh-CN" altLang="en-US" dirty="0"/>
              <a:t>文档就属于半结构化数据。它一般是自描述的，数据的结构和内容混在一起，没有明显的</a:t>
            </a:r>
            <a:r>
              <a:rPr lang="zh-CN" altLang="en-US" dirty="0" smtClean="0"/>
              <a:t>区分</a:t>
            </a:r>
            <a:endParaRPr lang="zh-CN" alt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576658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p:sp>
      <p:sp>
        <p:nvSpPr>
          <p:cNvPr id="107523" name="备注占位符 2"/>
          <p:cNvSpPr>
            <a:spLocks noGrp="1"/>
          </p:cNvSpPr>
          <p:nvPr>
            <p:ph type="body" idx="1"/>
          </p:nvPr>
        </p:nvSpPr>
        <p:spPr>
          <a:noFill/>
        </p:spPr>
        <p:txBody>
          <a:bodyPr/>
          <a:lstStyle/>
          <a:p>
            <a:r>
              <a:rPr lang="en-US" altLang="zh-CN" sz="1100" kern="1200" dirty="0" err="1" smtClean="0">
                <a:latin typeface="华文细黑" pitchFamily="2" charset="-122"/>
                <a:ea typeface="华文细黑" pitchFamily="2" charset="-122"/>
                <a:cs typeface="Arial" panose="020B0604020202020204" pitchFamily="34" charset="0"/>
              </a:rPr>
              <a:t>Hadoop</a:t>
            </a:r>
            <a:r>
              <a:rPr lang="zh-CN" altLang="en-US" sz="1100" kern="1200" dirty="0" smtClean="0">
                <a:latin typeface="华文细黑" pitchFamily="2" charset="-122"/>
                <a:ea typeface="华文细黑" pitchFamily="2" charset="-122"/>
                <a:cs typeface="Arial" panose="020B0604020202020204" pitchFamily="34" charset="0"/>
              </a:rPr>
              <a:t>成为开放的事实标准</a:t>
            </a:r>
            <a:endParaRPr lang="en-US" altLang="zh-CN" sz="1100" dirty="0" smtClean="0">
              <a:latin typeface="华文细黑" pitchFamily="2" charset="-122"/>
              <a:ea typeface="华文细黑" pitchFamily="2" charset="-122"/>
            </a:endParaRPr>
          </a:p>
          <a:p>
            <a:r>
              <a:rPr lang="en-US" altLang="zh-CN" sz="1100" dirty="0" smtClean="0">
                <a:latin typeface="华文细黑" pitchFamily="2" charset="-122"/>
                <a:ea typeface="华文细黑" pitchFamily="2" charset="-122"/>
              </a:rPr>
              <a:t>SMP </a:t>
            </a:r>
            <a:r>
              <a:rPr lang="zh-CN" altLang="en-US" sz="1100" dirty="0" smtClean="0">
                <a:latin typeface="华文细黑" pitchFamily="2" charset="-122"/>
                <a:ea typeface="华文细黑" pitchFamily="2" charset="-122"/>
              </a:rPr>
              <a:t>（</a:t>
            </a:r>
            <a:r>
              <a:rPr lang="en-US" altLang="zh-CN" sz="1100" dirty="0" smtClean="0">
                <a:latin typeface="华文细黑" pitchFamily="2" charset="-122"/>
                <a:ea typeface="华文细黑" pitchFamily="2" charset="-122"/>
              </a:rPr>
              <a:t>Symmetric Multi-Processing</a:t>
            </a:r>
            <a:r>
              <a:rPr lang="zh-CN" altLang="en-US" sz="1100" dirty="0" smtClean="0">
                <a:latin typeface="华文细黑" pitchFamily="2" charset="-122"/>
                <a:ea typeface="华文细黑" pitchFamily="2" charset="-122"/>
              </a:rPr>
              <a:t>），对称多处理结构的简称，是指在一个计算机上汇集了一组处理器</a:t>
            </a:r>
            <a:r>
              <a:rPr lang="en-US" altLang="zh-CN" sz="1100" dirty="0" smtClean="0">
                <a:latin typeface="华文细黑" pitchFamily="2" charset="-122"/>
                <a:ea typeface="华文细黑" pitchFamily="2" charset="-122"/>
              </a:rPr>
              <a:t>(</a:t>
            </a:r>
            <a:r>
              <a:rPr lang="zh-CN" altLang="en-US" sz="1100" dirty="0" smtClean="0">
                <a:latin typeface="华文细黑" pitchFamily="2" charset="-122"/>
                <a:ea typeface="华文细黑" pitchFamily="2" charset="-122"/>
              </a:rPr>
              <a:t>多</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，无主次或从属关系</a:t>
            </a:r>
            <a:r>
              <a:rPr lang="en-US" altLang="zh-CN" sz="1100" dirty="0" smtClean="0">
                <a:latin typeface="华文细黑" pitchFamily="2" charset="-122"/>
                <a:ea typeface="华文细黑" pitchFamily="2" charset="-122"/>
              </a:rPr>
              <a:t>),</a:t>
            </a:r>
            <a:r>
              <a:rPr lang="zh-CN" altLang="en-US" sz="1100" dirty="0" smtClean="0">
                <a:latin typeface="华文细黑" pitchFamily="2" charset="-122"/>
                <a:ea typeface="华文细黑" pitchFamily="2" charset="-122"/>
              </a:rPr>
              <a:t>各</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之间共享内存子系统以及总线结构。</a:t>
            </a:r>
            <a:endParaRPr lang="en-US" altLang="zh-CN" sz="1100" dirty="0" smtClean="0">
              <a:latin typeface="华文细黑" pitchFamily="2" charset="-122"/>
              <a:ea typeface="华文细黑" pitchFamily="2" charset="-122"/>
            </a:endParaRPr>
          </a:p>
          <a:p>
            <a:r>
              <a:rPr lang="zh-CN" altLang="en-US" sz="1100" dirty="0" smtClean="0">
                <a:latin typeface="华文细黑" pitchFamily="2" charset="-122"/>
                <a:ea typeface="华文细黑" pitchFamily="2" charset="-122"/>
              </a:rPr>
              <a:t>每个 </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访问内存中的任何地址所需时间是相同的，因此</a:t>
            </a:r>
            <a:r>
              <a:rPr lang="en-US" altLang="zh-CN" sz="1100" dirty="0" smtClean="0">
                <a:latin typeface="华文细黑" pitchFamily="2" charset="-122"/>
                <a:ea typeface="华文细黑" pitchFamily="2" charset="-122"/>
              </a:rPr>
              <a:t>SMP</a:t>
            </a:r>
            <a:r>
              <a:rPr lang="zh-CN" altLang="en-US" sz="1100" dirty="0" smtClean="0">
                <a:latin typeface="华文细黑" pitchFamily="2" charset="-122"/>
                <a:ea typeface="华文细黑" pitchFamily="2" charset="-122"/>
              </a:rPr>
              <a:t>也被称为一致存储器访问结构</a:t>
            </a:r>
            <a:r>
              <a:rPr lang="en-US" altLang="zh-CN" sz="1100" dirty="0" smtClean="0">
                <a:latin typeface="华文细黑" pitchFamily="2" charset="-122"/>
                <a:ea typeface="华文细黑" pitchFamily="2" charset="-122"/>
              </a:rPr>
              <a:t>(UMA</a:t>
            </a:r>
            <a:r>
              <a:rPr lang="zh-CN" altLang="en-US" sz="1100" dirty="0" smtClean="0">
                <a:latin typeface="华文细黑" pitchFamily="2" charset="-122"/>
                <a:ea typeface="华文细黑" pitchFamily="2" charset="-122"/>
              </a:rPr>
              <a:t>：</a:t>
            </a:r>
            <a:r>
              <a:rPr lang="en-US" altLang="zh-CN" sz="1100" dirty="0" smtClean="0">
                <a:latin typeface="华文细黑" pitchFamily="2" charset="-122"/>
                <a:ea typeface="华文细黑" pitchFamily="2" charset="-122"/>
              </a:rPr>
              <a:t>Uniform Memory Access)</a:t>
            </a:r>
            <a:r>
              <a:rPr lang="zh-CN" altLang="en-US" sz="1100" dirty="0" smtClean="0">
                <a:latin typeface="华文细黑" pitchFamily="2" charset="-122"/>
                <a:ea typeface="华文细黑" pitchFamily="2" charset="-122"/>
              </a:rPr>
              <a:t>。对</a:t>
            </a:r>
            <a:r>
              <a:rPr lang="en-US" altLang="zh-CN" sz="1100" dirty="0" smtClean="0">
                <a:latin typeface="华文细黑" pitchFamily="2" charset="-122"/>
                <a:ea typeface="华文细黑" pitchFamily="2" charset="-122"/>
              </a:rPr>
              <a:t>SMP</a:t>
            </a:r>
            <a:r>
              <a:rPr lang="zh-CN" altLang="en-US" sz="1100" dirty="0" smtClean="0">
                <a:latin typeface="华文细黑" pitchFamily="2" charset="-122"/>
                <a:ea typeface="华文细黑" pitchFamily="2" charset="-122"/>
              </a:rPr>
              <a:t>服务器进行扩展的方式包括增加内存、使用更快的</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、增加</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、扩充</a:t>
            </a:r>
            <a:r>
              <a:rPr lang="en-US" altLang="zh-CN" sz="1100" dirty="0" smtClean="0">
                <a:latin typeface="华文细黑" pitchFamily="2" charset="-122"/>
                <a:ea typeface="华文细黑" pitchFamily="2" charset="-122"/>
              </a:rPr>
              <a:t>I/O(</a:t>
            </a:r>
            <a:r>
              <a:rPr lang="zh-CN" altLang="en-US" sz="1100" dirty="0" smtClean="0">
                <a:latin typeface="华文细黑" pitchFamily="2" charset="-122"/>
                <a:ea typeface="华文细黑" pitchFamily="2" charset="-122"/>
              </a:rPr>
              <a:t>槽口数与总线数</a:t>
            </a:r>
            <a:r>
              <a:rPr lang="en-US" altLang="zh-CN" sz="1100" dirty="0" smtClean="0">
                <a:latin typeface="华文细黑" pitchFamily="2" charset="-122"/>
                <a:ea typeface="华文细黑" pitchFamily="2" charset="-122"/>
              </a:rPr>
              <a:t>)</a:t>
            </a:r>
            <a:r>
              <a:rPr lang="zh-CN" altLang="en-US" sz="1100" dirty="0" smtClean="0">
                <a:latin typeface="华文细黑" pitchFamily="2" charset="-122"/>
                <a:ea typeface="华文细黑" pitchFamily="2" charset="-122"/>
              </a:rPr>
              <a:t>以及添加更多的外部设备</a:t>
            </a:r>
            <a:r>
              <a:rPr lang="en-US" altLang="zh-CN" sz="1100" dirty="0" smtClean="0">
                <a:latin typeface="华文细黑" pitchFamily="2" charset="-122"/>
                <a:ea typeface="华文细黑" pitchFamily="2" charset="-122"/>
              </a:rPr>
              <a:t>(</a:t>
            </a:r>
            <a:r>
              <a:rPr lang="zh-CN" altLang="en-US" sz="1100" dirty="0" smtClean="0">
                <a:latin typeface="华文细黑" pitchFamily="2" charset="-122"/>
                <a:ea typeface="华文细黑" pitchFamily="2" charset="-122"/>
              </a:rPr>
              <a:t>通常是磁盘存储</a:t>
            </a:r>
            <a:r>
              <a:rPr lang="en-US" altLang="zh-CN" sz="1100" dirty="0" smtClean="0">
                <a:latin typeface="华文细黑" pitchFamily="2" charset="-122"/>
                <a:ea typeface="华文细黑" pitchFamily="2" charset="-122"/>
              </a:rPr>
              <a:t>)</a:t>
            </a:r>
            <a:endParaRPr lang="zh-CN" altLang="en-US" sz="1100" dirty="0" smtClean="0">
              <a:latin typeface="华文细黑" pitchFamily="2" charset="-122"/>
              <a:ea typeface="华文细黑" pitchFamily="2" charset="-122"/>
            </a:endParaRPr>
          </a:p>
          <a:p>
            <a:r>
              <a:rPr lang="en-US" altLang="zh-CN" sz="1100" dirty="0" smtClean="0">
                <a:latin typeface="华文细黑" pitchFamily="2" charset="-122"/>
                <a:ea typeface="华文细黑" pitchFamily="2" charset="-122"/>
              </a:rPr>
              <a:t>SMP</a:t>
            </a:r>
            <a:r>
              <a:rPr lang="zh-CN" altLang="en-US" sz="1100" dirty="0" smtClean="0">
                <a:latin typeface="华文细黑" pitchFamily="2" charset="-122"/>
                <a:ea typeface="华文细黑" pitchFamily="2" charset="-122"/>
              </a:rPr>
              <a:t>服务器的主要特征是共享，系统中所有资源</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、内存、</a:t>
            </a:r>
            <a:r>
              <a:rPr lang="en-US" altLang="zh-CN" sz="1100" dirty="0" smtClean="0">
                <a:latin typeface="华文细黑" pitchFamily="2" charset="-122"/>
                <a:ea typeface="华文细黑" pitchFamily="2" charset="-122"/>
              </a:rPr>
              <a:t>I/O</a:t>
            </a:r>
            <a:r>
              <a:rPr lang="zh-CN" altLang="en-US" sz="1100" dirty="0" smtClean="0">
                <a:latin typeface="华文细黑" pitchFamily="2" charset="-122"/>
                <a:ea typeface="华文细黑" pitchFamily="2" charset="-122"/>
              </a:rPr>
              <a:t>等</a:t>
            </a:r>
            <a:r>
              <a:rPr lang="en-US" altLang="zh-CN" sz="1100" dirty="0" smtClean="0">
                <a:latin typeface="华文细黑" pitchFamily="2" charset="-122"/>
                <a:ea typeface="华文细黑" pitchFamily="2" charset="-122"/>
              </a:rPr>
              <a:t>)</a:t>
            </a:r>
            <a:r>
              <a:rPr lang="zh-CN" altLang="en-US" sz="1100" dirty="0" smtClean="0">
                <a:latin typeface="华文细黑" pitchFamily="2" charset="-122"/>
                <a:ea typeface="华文细黑" pitchFamily="2" charset="-122"/>
              </a:rPr>
              <a:t>都是共享的。也正是由于这种特征，导致了</a:t>
            </a:r>
            <a:r>
              <a:rPr lang="en-US" altLang="zh-CN" sz="1100" dirty="0" smtClean="0">
                <a:latin typeface="华文细黑" pitchFamily="2" charset="-122"/>
                <a:ea typeface="华文细黑" pitchFamily="2" charset="-122"/>
              </a:rPr>
              <a:t>SMP</a:t>
            </a:r>
            <a:r>
              <a:rPr lang="zh-CN" altLang="en-US" sz="1100" dirty="0" smtClean="0">
                <a:latin typeface="华文细黑" pitchFamily="2" charset="-122"/>
                <a:ea typeface="华文细黑" pitchFamily="2" charset="-122"/>
              </a:rPr>
              <a:t>服务器的主要问题，那就是它的扩展能力非常有限。对于</a:t>
            </a:r>
            <a:r>
              <a:rPr lang="en-US" altLang="zh-CN" sz="1100" dirty="0" smtClean="0">
                <a:latin typeface="华文细黑" pitchFamily="2" charset="-122"/>
                <a:ea typeface="华文细黑" pitchFamily="2" charset="-122"/>
              </a:rPr>
              <a:t>SMP</a:t>
            </a:r>
            <a:r>
              <a:rPr lang="zh-CN" altLang="en-US" sz="1100" dirty="0" smtClean="0">
                <a:latin typeface="华文细黑" pitchFamily="2" charset="-122"/>
                <a:ea typeface="华文细黑" pitchFamily="2" charset="-122"/>
              </a:rPr>
              <a:t>服务器而言，每一个共享的环节都可能造成</a:t>
            </a:r>
            <a:r>
              <a:rPr lang="en-US" altLang="zh-CN" sz="1100" dirty="0" smtClean="0">
                <a:latin typeface="华文细黑" pitchFamily="2" charset="-122"/>
                <a:ea typeface="华文细黑" pitchFamily="2" charset="-122"/>
              </a:rPr>
              <a:t>SMP</a:t>
            </a:r>
            <a:r>
              <a:rPr lang="zh-CN" altLang="en-US" sz="1100" dirty="0" smtClean="0">
                <a:latin typeface="华文细黑" pitchFamily="2" charset="-122"/>
                <a:ea typeface="华文细黑" pitchFamily="2" charset="-122"/>
              </a:rPr>
              <a:t>服务器扩展时的瓶颈，而最受限制的则是内存。由于每个</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必须通过相同的内存总线访问相同的内存资源，因此随着</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数量的增加，内存访问冲突将迅速增加，最终会造成</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资源的浪费，使 </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性能的有效性大大降低。实验证明，</a:t>
            </a:r>
            <a:r>
              <a:rPr lang="en-US" altLang="zh-CN" sz="1100" dirty="0" smtClean="0">
                <a:latin typeface="华文细黑" pitchFamily="2" charset="-122"/>
                <a:ea typeface="华文细黑" pitchFamily="2" charset="-122"/>
              </a:rPr>
              <a:t>SMP</a:t>
            </a:r>
            <a:r>
              <a:rPr lang="zh-CN" altLang="en-US" sz="1100" dirty="0" smtClean="0">
                <a:latin typeface="华文细黑" pitchFamily="2" charset="-122"/>
                <a:ea typeface="华文细黑" pitchFamily="2" charset="-122"/>
              </a:rPr>
              <a:t>服务器</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利用率最好的情况是</a:t>
            </a:r>
            <a:r>
              <a:rPr lang="en-US" altLang="zh-CN" sz="1100" dirty="0" smtClean="0">
                <a:latin typeface="华文细黑" pitchFamily="2" charset="-122"/>
                <a:ea typeface="华文细黑" pitchFamily="2" charset="-122"/>
              </a:rPr>
              <a:t>2</a:t>
            </a:r>
            <a:r>
              <a:rPr lang="zh-CN" altLang="en-US" sz="1100" dirty="0" smtClean="0">
                <a:latin typeface="华文细黑" pitchFamily="2" charset="-122"/>
                <a:ea typeface="华文细黑" pitchFamily="2" charset="-122"/>
              </a:rPr>
              <a:t>至</a:t>
            </a:r>
            <a:r>
              <a:rPr lang="en-US" altLang="zh-CN" sz="1100" dirty="0" smtClean="0">
                <a:latin typeface="华文细黑" pitchFamily="2" charset="-122"/>
                <a:ea typeface="华文细黑" pitchFamily="2" charset="-122"/>
              </a:rPr>
              <a:t>4</a:t>
            </a:r>
            <a:r>
              <a:rPr lang="zh-CN" altLang="en-US" sz="1100" dirty="0" smtClean="0">
                <a:latin typeface="华文细黑" pitchFamily="2" charset="-122"/>
                <a:ea typeface="华文细黑" pitchFamily="2" charset="-122"/>
              </a:rPr>
              <a:t>个</a:t>
            </a:r>
            <a:r>
              <a:rPr lang="en-US" altLang="zh-CN" sz="1100" dirty="0" smtClean="0">
                <a:latin typeface="华文细黑" pitchFamily="2" charset="-122"/>
                <a:ea typeface="华文细黑" pitchFamily="2" charset="-122"/>
              </a:rPr>
              <a:t>CPU</a:t>
            </a:r>
            <a:endParaRPr lang="zh-CN" altLang="en-US" sz="1100" dirty="0" smtClean="0">
              <a:latin typeface="华文细黑" pitchFamily="2" charset="-122"/>
              <a:ea typeface="华文细黑" pitchFamily="2" charset="-122"/>
            </a:endParaRPr>
          </a:p>
        </p:txBody>
      </p:sp>
      <p:sp>
        <p:nvSpPr>
          <p:cNvPr id="107524"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072D61EA-1856-4205-B5B5-F3AA9BA54A91}" type="slidenum">
              <a:rPr lang="zh-CN" altLang="en-US"/>
              <a:t>11</a:t>
            </a:fld>
            <a:endParaRPr lang="en-US" altLang="zh-CN"/>
          </a:p>
        </p:txBody>
      </p:sp>
    </p:spTree>
    <p:extLst>
      <p:ext uri="{BB962C8B-B14F-4D97-AF65-F5344CB8AC3E}">
        <p14:creationId xmlns:p14="http://schemas.microsoft.com/office/powerpoint/2010/main" val="2251224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p:sp>
      <p:sp>
        <p:nvSpPr>
          <p:cNvPr id="107523" name="备注占位符 2"/>
          <p:cNvSpPr>
            <a:spLocks noGrp="1"/>
          </p:cNvSpPr>
          <p:nvPr>
            <p:ph type="body" idx="1"/>
          </p:nvPr>
        </p:nvSpPr>
        <p:spPr>
          <a:noFill/>
        </p:spPr>
        <p:txBody>
          <a:bodyPr/>
          <a:lstStyle/>
          <a:p>
            <a:r>
              <a:rPr lang="en-US" altLang="zh-CN" sz="1100" dirty="0" smtClean="0">
                <a:latin typeface="华文细黑" pitchFamily="2" charset="-122"/>
                <a:ea typeface="华文细黑" pitchFamily="2" charset="-122"/>
              </a:rPr>
              <a:t>MPP (Massively Parallel Processing)</a:t>
            </a:r>
            <a:r>
              <a:rPr lang="zh-CN" altLang="en-US" sz="1100" dirty="0" smtClean="0">
                <a:latin typeface="华文细黑" pitchFamily="2" charset="-122"/>
                <a:ea typeface="华文细黑" pitchFamily="2" charset="-122"/>
              </a:rPr>
              <a:t>，大规模并行处理系统，这样的系统是由许多松耦合的处理单元组成的，要注意的是这里指的是处理单元而不是处理器。每个单元内的</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都有自己私有的资源，如总线，内存，硬盘等。在每个单元内都有操作系统和管理数据库的实例复本。这种结构最大的特点在于不共享资源</a:t>
            </a:r>
            <a:endParaRPr lang="en-US" altLang="zh-CN" sz="1100" b="1" dirty="0" smtClean="0">
              <a:latin typeface="华文细黑" pitchFamily="2" charset="-122"/>
              <a:ea typeface="华文细黑" pitchFamily="2" charset="-122"/>
            </a:endParaRPr>
          </a:p>
          <a:p>
            <a:r>
              <a:rPr lang="en-US" altLang="zh-CN" sz="1100" b="1" dirty="0" smtClean="0">
                <a:latin typeface="华文细黑" pitchFamily="2" charset="-122"/>
                <a:ea typeface="华文细黑" pitchFamily="2" charset="-122"/>
              </a:rPr>
              <a:t>Shared </a:t>
            </a:r>
            <a:r>
              <a:rPr lang="en-US" altLang="zh-CN" sz="1100" b="1" dirty="0" err="1" smtClean="0">
                <a:latin typeface="华文细黑" pitchFamily="2" charset="-122"/>
                <a:ea typeface="华文细黑" pitchFamily="2" charset="-122"/>
              </a:rPr>
              <a:t>Everythting</a:t>
            </a:r>
            <a:r>
              <a:rPr lang="en-US" altLang="zh-CN" sz="1100" b="1" dirty="0" smtClean="0">
                <a:latin typeface="华文细黑" pitchFamily="2" charset="-122"/>
                <a:ea typeface="华文细黑" pitchFamily="2" charset="-122"/>
              </a:rPr>
              <a:t>: </a:t>
            </a:r>
            <a:r>
              <a:rPr lang="zh-CN" altLang="en-US" sz="1100" dirty="0" smtClean="0">
                <a:latin typeface="华文细黑" pitchFamily="2" charset="-122"/>
                <a:ea typeface="华文细黑" pitchFamily="2" charset="-122"/>
              </a:rPr>
              <a:t>一般是针对单个主机，完全透明共享</a:t>
            </a:r>
            <a:r>
              <a:rPr lang="en-US" altLang="zh-CN" sz="1100" dirty="0" smtClean="0">
                <a:latin typeface="华文细黑" pitchFamily="2" charset="-122"/>
                <a:ea typeface="华文细黑" pitchFamily="2" charset="-122"/>
              </a:rPr>
              <a:t>CPU/MEMORY/IO</a:t>
            </a:r>
            <a:r>
              <a:rPr lang="zh-CN" altLang="en-US" sz="1100" dirty="0" smtClean="0">
                <a:latin typeface="华文细黑" pitchFamily="2" charset="-122"/>
                <a:ea typeface="华文细黑" pitchFamily="2" charset="-122"/>
              </a:rPr>
              <a:t>，并行处理能力是最差的，典型的代表</a:t>
            </a:r>
            <a:r>
              <a:rPr lang="en-US" altLang="zh-CN" sz="1100" dirty="0" smtClean="0">
                <a:latin typeface="华文细黑" pitchFamily="2" charset="-122"/>
                <a:ea typeface="华文细黑" pitchFamily="2" charset="-122"/>
              </a:rPr>
              <a:t>SQL Server</a:t>
            </a:r>
            <a:r>
              <a:rPr lang="zh-CN" altLang="en-US" sz="1100" dirty="0" smtClean="0">
                <a:latin typeface="华文细黑" pitchFamily="2" charset="-122"/>
                <a:ea typeface="华文细黑" pitchFamily="2" charset="-122"/>
              </a:rPr>
              <a:t>。</a:t>
            </a:r>
            <a:endParaRPr lang="en-US" altLang="zh-CN" sz="1100" dirty="0" smtClean="0">
              <a:latin typeface="华文细黑" pitchFamily="2" charset="-122"/>
              <a:ea typeface="华文细黑" pitchFamily="2" charset="-122"/>
            </a:endParaRPr>
          </a:p>
          <a:p>
            <a:r>
              <a:rPr lang="en-US" altLang="zh-CN" sz="1100" b="1" dirty="0" smtClean="0">
                <a:latin typeface="华文细黑" pitchFamily="2" charset="-122"/>
                <a:ea typeface="华文细黑" pitchFamily="2" charset="-122"/>
              </a:rPr>
              <a:t>Shared Nothing</a:t>
            </a:r>
            <a:r>
              <a:rPr lang="zh-CN" altLang="en-US" sz="1100" b="1" dirty="0" smtClean="0">
                <a:latin typeface="华文细黑" pitchFamily="2" charset="-122"/>
                <a:ea typeface="华文细黑" pitchFamily="2" charset="-122"/>
              </a:rPr>
              <a:t>：</a:t>
            </a:r>
            <a:r>
              <a:rPr lang="zh-CN" altLang="en-US" sz="1100" dirty="0" smtClean="0">
                <a:latin typeface="华文细黑" pitchFamily="2" charset="-122"/>
                <a:ea typeface="华文细黑" pitchFamily="2" charset="-122"/>
              </a:rPr>
              <a:t>各个处理单元都有自己私有的</a:t>
            </a:r>
            <a:r>
              <a:rPr lang="en-US" altLang="zh-CN" sz="1100" dirty="0" smtClean="0">
                <a:latin typeface="华文细黑" pitchFamily="2" charset="-122"/>
                <a:ea typeface="华文细黑" pitchFamily="2" charset="-122"/>
              </a:rPr>
              <a:t>CPU/</a:t>
            </a:r>
            <a:r>
              <a:rPr lang="zh-CN" altLang="en-US" sz="1100" dirty="0" smtClean="0">
                <a:latin typeface="华文细黑" pitchFamily="2" charset="-122"/>
                <a:ea typeface="华文细黑" pitchFamily="2" charset="-122"/>
              </a:rPr>
              <a:t>内存</a:t>
            </a:r>
            <a:r>
              <a:rPr lang="en-US" altLang="zh-CN" sz="1100" dirty="0" smtClean="0">
                <a:latin typeface="华文细黑" pitchFamily="2" charset="-122"/>
                <a:ea typeface="华文细黑" pitchFamily="2" charset="-122"/>
              </a:rPr>
              <a:t>/</a:t>
            </a:r>
            <a:r>
              <a:rPr lang="zh-CN" altLang="en-US" sz="1100" dirty="0" smtClean="0">
                <a:latin typeface="华文细黑" pitchFamily="2" charset="-122"/>
                <a:ea typeface="华文细黑" pitchFamily="2" charset="-122"/>
              </a:rPr>
              <a:t>硬盘等，不存在共享资源，类似于</a:t>
            </a:r>
            <a:r>
              <a:rPr lang="en-US" altLang="zh-CN" sz="1100" dirty="0" smtClean="0">
                <a:latin typeface="华文细黑" pitchFamily="2" charset="-122"/>
                <a:ea typeface="华文细黑" pitchFamily="2" charset="-122"/>
              </a:rPr>
              <a:t>MPP</a:t>
            </a:r>
            <a:r>
              <a:rPr lang="zh-CN" altLang="en-US" sz="1100" dirty="0" smtClean="0">
                <a:latin typeface="华文细黑" pitchFamily="2" charset="-122"/>
                <a:ea typeface="华文细黑" pitchFamily="2" charset="-122"/>
              </a:rPr>
              <a:t>（大规模并行处理）模式，各处理单元之间通过协议通信，并行处理和扩展能力更好。典型代表</a:t>
            </a:r>
            <a:r>
              <a:rPr lang="en-US" altLang="zh-CN" sz="1100" dirty="0" smtClean="0">
                <a:latin typeface="华文细黑" pitchFamily="2" charset="-122"/>
                <a:ea typeface="华文细黑" pitchFamily="2" charset="-122"/>
              </a:rPr>
              <a:t>DB2 DPF</a:t>
            </a:r>
            <a:r>
              <a:rPr lang="zh-CN" altLang="en-US" sz="1100" dirty="0" smtClean="0">
                <a:latin typeface="华文细黑" pitchFamily="2" charset="-122"/>
                <a:ea typeface="华文细黑" pitchFamily="2" charset="-122"/>
              </a:rPr>
              <a:t>和</a:t>
            </a:r>
            <a:r>
              <a:rPr lang="en-US" altLang="zh-CN" dirty="0" err="1">
                <a:latin typeface="华文细黑" pitchFamily="2" charset="-122"/>
              </a:rPr>
              <a:t>H</a:t>
            </a:r>
            <a:r>
              <a:rPr lang="en-US" altLang="zh-CN" sz="1100" dirty="0" err="1" smtClean="0">
                <a:latin typeface="华文细黑" pitchFamily="2" charset="-122"/>
                <a:ea typeface="华文细黑" pitchFamily="2" charset="-122"/>
              </a:rPr>
              <a:t>adoop</a:t>
            </a:r>
            <a:r>
              <a:rPr lang="en-US" altLang="zh-CN" sz="1100" dirty="0" smtClean="0">
                <a:latin typeface="华文细黑" pitchFamily="2" charset="-122"/>
                <a:ea typeface="华文细黑" pitchFamily="2" charset="-122"/>
              </a:rPr>
              <a:t> </a:t>
            </a:r>
            <a:r>
              <a:rPr lang="zh-CN" altLang="en-US" sz="1100" dirty="0" smtClean="0">
                <a:latin typeface="华文细黑" pitchFamily="2" charset="-122"/>
                <a:ea typeface="华文细黑" pitchFamily="2" charset="-122"/>
              </a:rPr>
              <a:t>，各节点相互独立，各自处理自己的数据，处理后的结果可能向上层汇总或在节点间流转</a:t>
            </a:r>
          </a:p>
          <a:p>
            <a:r>
              <a:rPr lang="zh-CN" altLang="en-US" sz="1100" dirty="0" smtClean="0">
                <a:latin typeface="华文细黑" pitchFamily="2" charset="-122"/>
                <a:ea typeface="华文细黑" pitchFamily="2" charset="-122"/>
              </a:rPr>
              <a:t>我们常说的 </a:t>
            </a:r>
            <a:r>
              <a:rPr lang="en-US" altLang="zh-CN" sz="1100" dirty="0" err="1" smtClean="0">
                <a:latin typeface="华文细黑" pitchFamily="2" charset="-122"/>
                <a:ea typeface="华文细黑" pitchFamily="2" charset="-122"/>
              </a:rPr>
              <a:t>Sharding</a:t>
            </a:r>
            <a:r>
              <a:rPr lang="en-US" altLang="zh-CN" sz="1100" dirty="0" smtClean="0">
                <a:latin typeface="华文细黑" pitchFamily="2" charset="-122"/>
                <a:ea typeface="华文细黑" pitchFamily="2" charset="-122"/>
              </a:rPr>
              <a:t> </a:t>
            </a:r>
            <a:r>
              <a:rPr lang="zh-CN" altLang="en-US" sz="1100" dirty="0" smtClean="0">
                <a:latin typeface="华文细黑" pitchFamily="2" charset="-122"/>
                <a:ea typeface="华文细黑" pitchFamily="2" charset="-122"/>
              </a:rPr>
              <a:t>其实就是</a:t>
            </a:r>
            <a:r>
              <a:rPr lang="en-US" altLang="zh-CN" sz="1100" dirty="0" smtClean="0">
                <a:latin typeface="华文细黑" pitchFamily="2" charset="-122"/>
                <a:ea typeface="华文细黑" pitchFamily="2" charset="-122"/>
              </a:rPr>
              <a:t>Share Nothing</a:t>
            </a:r>
            <a:r>
              <a:rPr lang="zh-CN" altLang="en-US" sz="1100" dirty="0" smtClean="0">
                <a:latin typeface="华文细黑" pitchFamily="2" charset="-122"/>
                <a:ea typeface="华文细黑" pitchFamily="2" charset="-122"/>
              </a:rPr>
              <a:t>架构，它是把某个表从物理存储上水平分割，并分配给多台服务器（或多个实例），每台服务器可以独立工作，具备共同的</a:t>
            </a:r>
            <a:r>
              <a:rPr lang="en-US" altLang="zh-CN" sz="1100" dirty="0" smtClean="0">
                <a:latin typeface="华文细黑" pitchFamily="2" charset="-122"/>
                <a:ea typeface="华文细黑" pitchFamily="2" charset="-122"/>
              </a:rPr>
              <a:t>schema</a:t>
            </a:r>
            <a:r>
              <a:rPr lang="zh-CN" altLang="en-US" sz="1100" dirty="0" smtClean="0">
                <a:latin typeface="华文细黑" pitchFamily="2" charset="-122"/>
                <a:ea typeface="华文细黑" pitchFamily="2" charset="-122"/>
              </a:rPr>
              <a:t>，比如</a:t>
            </a:r>
            <a:r>
              <a:rPr lang="en-US" altLang="zh-CN" sz="1100" dirty="0" smtClean="0">
                <a:latin typeface="华文细黑" pitchFamily="2" charset="-122"/>
                <a:ea typeface="华文细黑" pitchFamily="2" charset="-122"/>
              </a:rPr>
              <a:t>MySQL Proxy</a:t>
            </a:r>
            <a:r>
              <a:rPr lang="zh-CN" altLang="en-US" sz="1100" dirty="0" smtClean="0">
                <a:latin typeface="华文细黑" pitchFamily="2" charset="-122"/>
                <a:ea typeface="华文细黑" pitchFamily="2" charset="-122"/>
              </a:rPr>
              <a:t>和</a:t>
            </a:r>
            <a:r>
              <a:rPr lang="en-US" altLang="zh-CN" sz="1100" dirty="0" smtClean="0">
                <a:latin typeface="华文细黑" pitchFamily="2" charset="-122"/>
                <a:ea typeface="华文细黑" pitchFamily="2" charset="-122"/>
              </a:rPr>
              <a:t>Google</a:t>
            </a:r>
            <a:r>
              <a:rPr lang="zh-CN" altLang="en-US" sz="1100" dirty="0" smtClean="0">
                <a:latin typeface="华文细黑" pitchFamily="2" charset="-122"/>
                <a:ea typeface="华文细黑" pitchFamily="2" charset="-122"/>
              </a:rPr>
              <a:t>的各种架构，只需增加服务器数就可以增加处理能力和容量</a:t>
            </a:r>
          </a:p>
          <a:p>
            <a:endParaRPr lang="en-US" altLang="zh-CN" sz="1100" dirty="0" smtClean="0">
              <a:latin typeface="华文细黑" pitchFamily="2" charset="-122"/>
              <a:ea typeface="华文细黑" pitchFamily="2" charset="-122"/>
            </a:endParaRPr>
          </a:p>
        </p:txBody>
      </p:sp>
      <p:sp>
        <p:nvSpPr>
          <p:cNvPr id="107524"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072D61EA-1856-4205-B5B5-F3AA9BA54A91}" type="slidenum">
              <a:rPr lang="zh-CN" altLang="en-US"/>
              <a:t>12</a:t>
            </a:fld>
            <a:endParaRPr lang="en-US" altLang="zh-CN"/>
          </a:p>
        </p:txBody>
      </p:sp>
    </p:spTree>
    <p:extLst>
      <p:ext uri="{BB962C8B-B14F-4D97-AF65-F5344CB8AC3E}">
        <p14:creationId xmlns:p14="http://schemas.microsoft.com/office/powerpoint/2010/main" val="130024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备注占位符 2"/>
          <p:cNvSpPr>
            <a:spLocks noGrp="1"/>
          </p:cNvSpPr>
          <p:nvPr>
            <p:ph type="body" idx="1"/>
          </p:nvPr>
        </p:nvSpPr>
        <p:spPr/>
        <p:txBody>
          <a:bodyPr/>
          <a:lstStyle/>
          <a:p>
            <a:r>
              <a:rPr lang="en-US" altLang="zh-CN" dirty="0" err="1" smtClean="0"/>
              <a:t>Hadoop</a:t>
            </a:r>
            <a:r>
              <a:rPr lang="zh-CN" altLang="en-US" dirty="0" smtClean="0"/>
              <a:t>这个名字不是一个缩写，它是一个虚构的名字。该项目的创建者</a:t>
            </a:r>
            <a:r>
              <a:rPr lang="en-US" altLang="zh-CN" dirty="0" smtClean="0"/>
              <a:t>Doug Cutting</a:t>
            </a:r>
            <a:r>
              <a:rPr lang="zh-CN" altLang="en-US" dirty="0" smtClean="0"/>
              <a:t>如此解释</a:t>
            </a:r>
            <a:r>
              <a:rPr lang="en-US" altLang="zh-CN" dirty="0" err="1" smtClean="0"/>
              <a:t>Hadoop</a:t>
            </a:r>
            <a:r>
              <a:rPr lang="zh-CN" altLang="en-US" dirty="0" smtClean="0"/>
              <a:t>的得名：</a:t>
            </a:r>
            <a:r>
              <a:rPr lang="en-US" altLang="zh-CN" dirty="0" smtClean="0"/>
              <a:t>“</a:t>
            </a:r>
            <a:r>
              <a:rPr lang="zh-CN" altLang="en-US" dirty="0" smtClean="0"/>
              <a:t>这个名字是我孩子给一头吃饱了的棕黄色大象命名的。我的命名标准就是简短，容易发音和拼写，没有太多的意义，并且不会被用于别处。</a:t>
            </a:r>
            <a:r>
              <a:rPr lang="en-US" altLang="zh-CN" dirty="0" smtClean="0"/>
              <a:t>”</a:t>
            </a:r>
            <a:endParaRPr lang="en-US" altLang="zh-CN" dirty="0"/>
          </a:p>
          <a:p>
            <a:r>
              <a:rPr lang="en-US" altLang="zh-CN" dirty="0" err="1" smtClean="0"/>
              <a:t>Hadoop</a:t>
            </a:r>
            <a:r>
              <a:rPr lang="zh-CN" altLang="en-US" dirty="0" smtClean="0"/>
              <a:t>及其子项目和后继模块所使用的名字往往也与其功能不相关，经常用一头大象或其他动物主题</a:t>
            </a:r>
            <a:r>
              <a:rPr lang="en-US" altLang="zh-CN" dirty="0" smtClean="0"/>
              <a:t>(</a:t>
            </a:r>
            <a:r>
              <a:rPr lang="zh-CN" altLang="en-US" dirty="0" smtClean="0"/>
              <a:t>例如：</a:t>
            </a:r>
            <a:r>
              <a:rPr lang="en-US" altLang="zh-CN" dirty="0" smtClean="0"/>
              <a:t>“Pig”)</a:t>
            </a:r>
            <a:endParaRPr lang="zh-CN" altLang="en-US" dirty="0" smtClean="0"/>
          </a:p>
          <a:p>
            <a:r>
              <a:rPr lang="zh-CN" altLang="en-US" dirty="0" smtClean="0"/>
              <a:t>较小的各个组成部分给与更多描述性</a:t>
            </a:r>
            <a:r>
              <a:rPr lang="en-US" altLang="zh-CN" dirty="0" smtClean="0"/>
              <a:t>(</a:t>
            </a:r>
            <a:r>
              <a:rPr lang="zh-CN" altLang="en-US" dirty="0" smtClean="0"/>
              <a:t>因此也更俗</a:t>
            </a:r>
            <a:r>
              <a:rPr lang="en-US" altLang="zh-CN" dirty="0" smtClean="0"/>
              <a:t>)</a:t>
            </a:r>
            <a:r>
              <a:rPr lang="zh-CN" altLang="en-US" dirty="0" smtClean="0"/>
              <a:t>的名称</a:t>
            </a:r>
            <a:endParaRPr lang="en-US" altLang="zh-CN" dirty="0" smtClean="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9095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90196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备注占位符 2"/>
          <p:cNvSpPr>
            <a:spLocks noGrp="1"/>
          </p:cNvSpPr>
          <p:nvPr>
            <p:ph type="body" idx="1"/>
          </p:nvPr>
        </p:nvSpPr>
        <p:spPr/>
        <p:txBody>
          <a:bodyPr/>
          <a:lstStyle/>
          <a:p>
            <a:r>
              <a:rPr lang="en-US" dirty="0"/>
              <a:t>ETL</a:t>
            </a:r>
            <a:r>
              <a:rPr lang="zh-CN" altLang="en-US" dirty="0"/>
              <a:t>：</a:t>
            </a:r>
            <a:r>
              <a:rPr lang="en-US" dirty="0"/>
              <a:t>Extract-Transform-Load</a:t>
            </a:r>
            <a:r>
              <a:rPr lang="zh-CN" altLang="en-US" dirty="0"/>
              <a:t>，用来描述将数据</a:t>
            </a:r>
            <a:r>
              <a:rPr lang="zh-CN" altLang="en-US" dirty="0" smtClean="0"/>
              <a:t>从源</a:t>
            </a:r>
            <a:r>
              <a:rPr lang="zh-CN" altLang="en-US" dirty="0"/>
              <a:t>端经过抽取（</a:t>
            </a:r>
            <a:r>
              <a:rPr lang="en-US" altLang="zh-CN" dirty="0"/>
              <a:t>extract</a:t>
            </a:r>
            <a:r>
              <a:rPr lang="zh-CN" altLang="en-US" dirty="0"/>
              <a:t>）、转换（</a:t>
            </a:r>
            <a:r>
              <a:rPr lang="en-US" altLang="zh-CN" dirty="0"/>
              <a:t>transform</a:t>
            </a:r>
            <a:r>
              <a:rPr lang="zh-CN" altLang="en-US" dirty="0"/>
              <a:t>）、加载（</a:t>
            </a:r>
            <a:r>
              <a:rPr lang="en-US" altLang="zh-CN" dirty="0"/>
              <a:t>load</a:t>
            </a:r>
            <a:r>
              <a:rPr lang="zh-CN" altLang="en-US" dirty="0"/>
              <a:t>）至目的端的</a:t>
            </a:r>
            <a:r>
              <a:rPr lang="zh-CN" altLang="en-US" dirty="0" smtClean="0"/>
              <a:t>过程</a:t>
            </a:r>
            <a:endParaRPr lang="zh-CN" altLang="en-US" dirty="0"/>
          </a:p>
          <a:p>
            <a:r>
              <a:rPr lang="zh-CN" altLang="en-US" dirty="0" smtClean="0"/>
              <a:t>云化</a:t>
            </a:r>
            <a:r>
              <a:rPr lang="en-US" altLang="zh-CN" dirty="0" smtClean="0"/>
              <a:t>ETL</a:t>
            </a:r>
            <a:r>
              <a:rPr lang="zh-CN" altLang="en-US" dirty="0" smtClean="0"/>
              <a:t>、实时挖掘、自助分析、跨域模型、并发查询、实时规则、知识自学习、内容语义分析等能力最终将在应用平台及多个数据平台中体现。包含关系型的主存储，也包含非关系型的</a:t>
            </a:r>
            <a:r>
              <a:rPr lang="en-US" altLang="zh-CN" dirty="0" smtClean="0"/>
              <a:t>HADOOP</a:t>
            </a:r>
            <a:r>
              <a:rPr lang="zh-CN" altLang="en-US" dirty="0" smtClean="0"/>
              <a:t>及流处理引擎</a:t>
            </a:r>
            <a:endParaRPr lang="en-US" altLang="zh-CN" dirty="0" smtClean="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33407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p:sp>
      <p:sp>
        <p:nvSpPr>
          <p:cNvPr id="111619" name="备注占位符 2"/>
          <p:cNvSpPr>
            <a:spLocks noGrp="1"/>
          </p:cNvSpPr>
          <p:nvPr>
            <p:ph type="body" idx="1"/>
          </p:nvPr>
        </p:nvSpPr>
        <p:spPr>
          <a:noFill/>
        </p:spPr>
        <p:txBody>
          <a:bodyPr/>
          <a:lstStyle/>
          <a:p>
            <a:r>
              <a:rPr kumimoji="1" lang="zh-CN" altLang="en-US" dirty="0" smtClean="0">
                <a:cs typeface="黑体" panose="02010609060101010101" pitchFamily="2" charset="-122"/>
              </a:rPr>
              <a:t>华为大数据方案主要提供大数据存储、处理、分析和消费平台</a:t>
            </a:r>
            <a:endParaRPr kumimoji="1" lang="en-US" altLang="zh-CN" dirty="0" smtClean="0">
              <a:cs typeface="黑体" panose="02010609060101010101" pitchFamily="2" charset="-122"/>
            </a:endParaRPr>
          </a:p>
          <a:p>
            <a:r>
              <a:rPr kumimoji="1" lang="zh-CN" altLang="en-US" dirty="0" smtClean="0"/>
              <a:t>大数据基础设施：包括通用</a:t>
            </a:r>
            <a:r>
              <a:rPr kumimoji="1" lang="en-US" altLang="zh-CN" dirty="0" smtClean="0"/>
              <a:t>X86</a:t>
            </a:r>
            <a:r>
              <a:rPr kumimoji="1" lang="zh-CN" altLang="en-US" dirty="0" smtClean="0"/>
              <a:t>服务器，</a:t>
            </a:r>
            <a:r>
              <a:rPr kumimoji="1" lang="en-US" altLang="zh-CN" dirty="0" smtClean="0"/>
              <a:t>OceanStor 9000</a:t>
            </a:r>
            <a:r>
              <a:rPr kumimoji="1" lang="zh-CN" altLang="en-US" dirty="0" smtClean="0"/>
              <a:t>大数据存储</a:t>
            </a:r>
            <a:r>
              <a:rPr kumimoji="1" lang="en-US" altLang="zh-CN" dirty="0" smtClean="0"/>
              <a:t>(</a:t>
            </a:r>
            <a:r>
              <a:rPr kumimoji="1" lang="zh-CN" altLang="en-US" dirty="0" smtClean="0"/>
              <a:t>华为的存储产品</a:t>
            </a:r>
            <a:r>
              <a:rPr kumimoji="1" lang="en-US" altLang="zh-CN" dirty="0" smtClean="0"/>
              <a:t>)</a:t>
            </a:r>
            <a:r>
              <a:rPr kumimoji="1" lang="zh-CN" altLang="en-US" dirty="0" smtClean="0"/>
              <a:t>，支持</a:t>
            </a:r>
            <a:r>
              <a:rPr kumimoji="1" lang="en-US" altLang="zh-CN" dirty="0" err="1" smtClean="0"/>
              <a:t>linux</a:t>
            </a:r>
            <a:r>
              <a:rPr kumimoji="1" lang="zh-CN" altLang="en-US" dirty="0" smtClean="0"/>
              <a:t>系统</a:t>
            </a:r>
            <a:endParaRPr kumimoji="1" lang="en-US" altLang="zh-CN" dirty="0" smtClean="0"/>
          </a:p>
          <a:p>
            <a:r>
              <a:rPr kumimoji="1" lang="en-US" altLang="zh-CN" dirty="0" smtClean="0"/>
              <a:t>FusionInsight</a:t>
            </a:r>
            <a:r>
              <a:rPr kumimoji="1" lang="zh-CN" altLang="en-US" dirty="0" smtClean="0"/>
              <a:t>：包括数据集成，数据洞察，数据处理平台，以及</a:t>
            </a:r>
            <a:r>
              <a:rPr kumimoji="1" lang="en-US" altLang="zh-CN" dirty="0" smtClean="0"/>
              <a:t>Manager</a:t>
            </a:r>
            <a:r>
              <a:rPr kumimoji="1" lang="zh-CN" altLang="en-US" dirty="0" smtClean="0"/>
              <a:t>统一管理所有组件</a:t>
            </a:r>
            <a:endParaRPr kumimoji="1" lang="en-US" altLang="zh-CN" dirty="0" smtClean="0"/>
          </a:p>
          <a:p>
            <a:r>
              <a:rPr kumimoji="1" lang="zh-CN" altLang="en-US" dirty="0" smtClean="0"/>
              <a:t>应用套件层：应用在</a:t>
            </a:r>
            <a:r>
              <a:rPr kumimoji="1" lang="en-US" altLang="zh-CN" dirty="0" smtClean="0"/>
              <a:t>FusionInsight</a:t>
            </a:r>
            <a:r>
              <a:rPr kumimoji="1" lang="zh-CN" altLang="en-US" dirty="0" smtClean="0"/>
              <a:t>平台上的套件，针对不同业务提供不同的封装</a:t>
            </a:r>
            <a:endParaRPr kumimoji="1" lang="en-US" altLang="zh-CN" dirty="0" smtClean="0"/>
          </a:p>
          <a:p>
            <a:r>
              <a:rPr kumimoji="1" lang="zh-CN" altLang="en-US" dirty="0" smtClean="0"/>
              <a:t>行业应用：电信、银行、公安等，针对不同行业提供不同的应用</a:t>
            </a:r>
            <a:endParaRPr lang="zh-CN" altLang="en-US" dirty="0" smtClean="0"/>
          </a:p>
          <a:p>
            <a:endParaRPr lang="zh-CN" altLang="en-US" dirty="0" smtClean="0"/>
          </a:p>
        </p:txBody>
      </p:sp>
      <p:sp>
        <p:nvSpPr>
          <p:cNvPr id="111620"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E1967AD2-C6A5-45F4-8372-E0ED461C483B}" type="slidenum">
              <a:rPr lang="zh-CN" altLang="en-US">
                <a:solidFill>
                  <a:srgbClr val="000000"/>
                </a:solidFill>
              </a:rPr>
              <a:t>16</a:t>
            </a:fld>
            <a:endParaRPr lang="en-US" altLang="zh-CN">
              <a:solidFill>
                <a:srgbClr val="000000"/>
              </a:solidFill>
            </a:endParaRPr>
          </a:p>
        </p:txBody>
      </p:sp>
    </p:spTree>
    <p:extLst>
      <p:ext uri="{BB962C8B-B14F-4D97-AF65-F5344CB8AC3E}">
        <p14:creationId xmlns:p14="http://schemas.microsoft.com/office/powerpoint/2010/main" val="3694904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35468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华为</a:t>
            </a:r>
            <a:r>
              <a:rPr lang="en-US" altLang="zh-CN" dirty="0" smtClean="0"/>
              <a:t>FusionInsight</a:t>
            </a:r>
            <a:r>
              <a:rPr lang="zh-CN" altLang="en-US" dirty="0" smtClean="0"/>
              <a:t>是一个分布式数据处理系统，对外提供大容量的数据存储、查询和分析能力，可解决各大企业的以下需求：</a:t>
            </a:r>
          </a:p>
          <a:p>
            <a:pPr lvl="1"/>
            <a:r>
              <a:rPr lang="zh-CN" altLang="en-US" dirty="0" smtClean="0"/>
              <a:t>快速地整合和管理不同类型的大容量数据 </a:t>
            </a:r>
          </a:p>
          <a:p>
            <a:pPr lvl="1"/>
            <a:r>
              <a:rPr lang="zh-CN" altLang="en-US" dirty="0" smtClean="0"/>
              <a:t>对原生形式的信息提供高级分析 </a:t>
            </a:r>
          </a:p>
          <a:p>
            <a:pPr lvl="1"/>
            <a:r>
              <a:rPr lang="zh-CN" altLang="en-US" dirty="0" smtClean="0"/>
              <a:t>可视化所有的可用数据，供特殊分析使用 </a:t>
            </a:r>
          </a:p>
          <a:p>
            <a:pPr lvl="1"/>
            <a:r>
              <a:rPr lang="zh-CN" altLang="en-US" dirty="0" smtClean="0"/>
              <a:t>为构建新的分析应用程序提供了开发环境 </a:t>
            </a:r>
          </a:p>
          <a:p>
            <a:pPr lvl="1"/>
            <a:r>
              <a:rPr lang="zh-CN" altLang="en-US" dirty="0" smtClean="0"/>
              <a:t>工作负荷的优化和调度</a:t>
            </a:r>
            <a:endParaRPr lang="en-US" altLang="zh-CN" dirty="0" smtClean="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013844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5165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FusionInsight</a:t>
            </a:r>
            <a:r>
              <a:rPr lang="zh-CN" altLang="en-US" smtClean="0"/>
              <a:t>的</a:t>
            </a:r>
            <a:r>
              <a:rPr lang="en-US" altLang="zh-CN" smtClean="0"/>
              <a:t>Hadoop</a:t>
            </a:r>
            <a:r>
              <a:rPr lang="zh-CN" altLang="en-US" smtClean="0"/>
              <a:t>层提供大数据处理环境，基于社区开源软件增强，按照场景选择业界最佳实践 </a:t>
            </a:r>
            <a:endParaRPr lang="en-US" altLang="zh-CN" smtClean="0"/>
          </a:p>
          <a:p>
            <a:r>
              <a:rPr lang="en-US" altLang="zh-CN" smtClean="0"/>
              <a:t>FusionInsight</a:t>
            </a:r>
            <a:r>
              <a:rPr lang="zh-CN" altLang="en-US" smtClean="0"/>
              <a:t>的</a:t>
            </a:r>
            <a:r>
              <a:rPr lang="en-US" altLang="zh-CN" smtClean="0"/>
              <a:t>DataFarm</a:t>
            </a:r>
            <a:r>
              <a:rPr lang="zh-CN" altLang="en-US" smtClean="0"/>
              <a:t>层提供支撑端到端数据洞察，构建数据到信息到知识到智慧的数据供应链， 其中包括相对独立的数据集成服务</a:t>
            </a:r>
            <a:r>
              <a:rPr lang="en-US" altLang="zh-CN" smtClean="0"/>
              <a:t>Porter</a:t>
            </a:r>
            <a:r>
              <a:rPr lang="zh-CN" altLang="en-US" smtClean="0"/>
              <a:t>，数据挖掘服务</a:t>
            </a:r>
            <a:r>
              <a:rPr lang="en-US" altLang="zh-CN" smtClean="0"/>
              <a:t>Miner</a:t>
            </a:r>
            <a:r>
              <a:rPr lang="zh-CN" altLang="en-US" smtClean="0"/>
              <a:t>和数据服务框架</a:t>
            </a:r>
            <a:r>
              <a:rPr lang="en-US" altLang="zh-CN" smtClean="0"/>
              <a:t>Farmer</a:t>
            </a:r>
          </a:p>
          <a:p>
            <a:r>
              <a:rPr lang="en-US" altLang="zh-CN" smtClean="0"/>
              <a:t>FusionInsight Manager</a:t>
            </a:r>
            <a:r>
              <a:rPr lang="zh-CN" altLang="en-US" smtClean="0"/>
              <a:t>是一个分布式系统管理框架，管理员可以从单一接入点操控分布式集群，包括系统管理（</a:t>
            </a:r>
            <a:r>
              <a:rPr lang="en-US" altLang="zh-CN" smtClean="0"/>
              <a:t>OM/NTP/</a:t>
            </a:r>
            <a:r>
              <a:rPr lang="zh-CN" altLang="en-US" smtClean="0"/>
              <a:t>灾备）、数据安全管理和数据治理</a:t>
            </a:r>
            <a:endParaRPr lang="en-US" altLang="zh-CN" smtClean="0"/>
          </a:p>
          <a:p>
            <a:r>
              <a:rPr lang="en-US" altLang="zh-CN" smtClean="0"/>
              <a:t>FusionInsight Stream</a:t>
            </a:r>
            <a:r>
              <a:rPr lang="zh-CN" altLang="en-US" smtClean="0"/>
              <a:t>：提供实时流处理平台</a:t>
            </a:r>
            <a:endParaRPr lang="en-US" altLang="zh-CN" smtClean="0"/>
          </a:p>
          <a:p>
            <a:r>
              <a:rPr lang="en-US" altLang="zh-CN" smtClean="0"/>
              <a:t>FusionInsight Farmer</a:t>
            </a:r>
            <a:r>
              <a:rPr lang="zh-CN" altLang="en-US" smtClean="0"/>
              <a:t>：提供数据服务框架，大数据实时应用使能器，支撑企业快速开发基于大数据平台的应用。</a:t>
            </a:r>
            <a:endParaRPr lang="en-US" altLang="zh-CN" smtClean="0"/>
          </a:p>
          <a:p>
            <a:r>
              <a:rPr lang="en-US" altLang="zh-CN" smtClean="0"/>
              <a:t>FusionInsight Miner</a:t>
            </a:r>
            <a:r>
              <a:rPr lang="zh-CN" altLang="en-US" smtClean="0"/>
              <a:t>：提供数据挖掘服务集，基于分布式内存计算的数据分析平台</a:t>
            </a:r>
            <a:endParaRPr lang="en-US" altLang="zh-CN" smtClean="0"/>
          </a:p>
          <a:p>
            <a:r>
              <a:rPr lang="en-US" altLang="zh-CN" smtClean="0"/>
              <a:t>FusionInsight MPPDB</a:t>
            </a:r>
            <a:r>
              <a:rPr lang="zh-CN" altLang="en-US" smtClean="0"/>
              <a:t>：提供相对独立部署的通用</a:t>
            </a:r>
            <a:r>
              <a:rPr lang="en-US" altLang="zh-CN" smtClean="0"/>
              <a:t>MPP</a:t>
            </a:r>
            <a:r>
              <a:rPr lang="zh-CN" altLang="en-US" smtClean="0"/>
              <a:t>数据库，用于性能较高的交互分析场景</a:t>
            </a:r>
            <a:endParaRPr lang="en-US" altLang="zh-CN" smtClean="0"/>
          </a:p>
          <a:p>
            <a:r>
              <a:rPr lang="en-US" altLang="zh-CN" smtClean="0"/>
              <a:t>FusionInsight Recommender</a:t>
            </a:r>
            <a:r>
              <a:rPr lang="zh-CN" altLang="en-US" smtClean="0"/>
              <a:t>：支持挖掘模型在在线系统的打分预测，根据客户特征快速部署企业推荐系统</a:t>
            </a:r>
            <a:endParaRPr lang="en-US" altLang="zh-CN" dirty="0" smtClean="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86442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87CA703F-629E-4E34-8E3A-6E75C18169E4}" type="slidenum">
              <a:rPr lang="en-US" altLang="zh-CN">
                <a:solidFill>
                  <a:srgbClr val="000000"/>
                </a:solidFill>
              </a:rPr>
              <a:t>20</a:t>
            </a:fld>
            <a:endParaRPr lang="en-US" altLang="zh-CN">
              <a:solidFill>
                <a:srgbClr val="000000"/>
              </a:solidFill>
            </a:endParaRPr>
          </a:p>
        </p:txBody>
      </p:sp>
      <p:sp>
        <p:nvSpPr>
          <p:cNvPr id="119811" name="Rectangle 2"/>
          <p:cNvSpPr>
            <a:spLocks noGrp="1" noRot="1" noChangeAspect="1" noChangeArrowheads="1" noTextEdit="1"/>
          </p:cNvSpPr>
          <p:nvPr>
            <p:ph type="sldImg"/>
          </p:nvPr>
        </p:nvSpPr>
        <p:spPr>
          <a:xfrm>
            <a:off x="990600" y="766763"/>
            <a:ext cx="5118100" cy="3838575"/>
          </a:xfrm>
        </p:spPr>
      </p:sp>
      <p:sp>
        <p:nvSpPr>
          <p:cNvPr id="19459" name="Rectangle 3"/>
          <p:cNvSpPr>
            <a:spLocks noGrp="1" noChangeArrowheads="1"/>
          </p:cNvSpPr>
          <p:nvPr>
            <p:ph type="body" idx="1"/>
          </p:nvPr>
        </p:nvSpPr>
        <p:spPr/>
        <p:txBody>
          <a:bodyPr/>
          <a:lstStyle/>
          <a:p>
            <a:pPr fontAlgn="auto">
              <a:spcBef>
                <a:spcPts val="300"/>
              </a:spcBef>
              <a:spcAft>
                <a:spcPts val="0"/>
              </a:spcAft>
              <a:defRPr/>
            </a:pPr>
            <a:r>
              <a:rPr lang="zh-CN" altLang="en-US" b="1" kern="0" dirty="0" smtClean="0">
                <a:latin typeface="华文细黑" pitchFamily="2" charset="-122"/>
                <a:cs typeface="Arial" panose="020B0604020202020204" pitchFamily="34" charset="0"/>
              </a:rPr>
              <a:t>无单点故障：</a:t>
            </a:r>
            <a:r>
              <a:rPr lang="en-US" altLang="zh-CN" kern="0" dirty="0" smtClean="0">
                <a:latin typeface="华文细黑" pitchFamily="2" charset="-122"/>
                <a:cs typeface="Arial" panose="020B0604020202020204" pitchFamily="34" charset="0"/>
              </a:rPr>
              <a:t>OMS</a:t>
            </a:r>
            <a:r>
              <a:rPr lang="zh-CN" altLang="en-US" kern="0" dirty="0" smtClean="0">
                <a:latin typeface="华文细黑" pitchFamily="2" charset="-122"/>
                <a:cs typeface="Arial" panose="020B0604020202020204" pitchFamily="34" charset="0"/>
              </a:rPr>
              <a:t>，</a:t>
            </a:r>
            <a:r>
              <a:rPr lang="en-US" altLang="zh-CN" kern="0" dirty="0" smtClean="0">
                <a:latin typeface="华文细黑" pitchFamily="2" charset="-122"/>
                <a:cs typeface="Arial" panose="020B0604020202020204" pitchFamily="34" charset="0"/>
              </a:rPr>
              <a:t>HDFS</a:t>
            </a:r>
            <a:r>
              <a:rPr lang="zh-CN" altLang="en-US" kern="0" dirty="0" smtClean="0">
                <a:latin typeface="华文细黑" pitchFamily="2" charset="-122"/>
                <a:cs typeface="Arial" panose="020B0604020202020204" pitchFamily="34" charset="0"/>
              </a:rPr>
              <a:t>，</a:t>
            </a:r>
            <a:r>
              <a:rPr lang="en-US" altLang="zh-CN" kern="0" dirty="0" smtClean="0">
                <a:latin typeface="华文细黑" pitchFamily="2" charset="-122"/>
                <a:cs typeface="Arial" panose="020B0604020202020204" pitchFamily="34" charset="0"/>
              </a:rPr>
              <a:t>HBASE</a:t>
            </a:r>
            <a:r>
              <a:rPr lang="zh-CN" altLang="en-US" kern="0" dirty="0" smtClean="0">
                <a:latin typeface="华文细黑" pitchFamily="2" charset="-122"/>
                <a:cs typeface="Arial" panose="020B0604020202020204" pitchFamily="34" charset="0"/>
              </a:rPr>
              <a:t>，</a:t>
            </a:r>
            <a:r>
              <a:rPr lang="en-US" altLang="zh-CN" kern="0" dirty="0" smtClean="0">
                <a:latin typeface="华文细黑" pitchFamily="2" charset="-122"/>
                <a:cs typeface="Arial" panose="020B0604020202020204" pitchFamily="34" charset="0"/>
              </a:rPr>
              <a:t>YARN</a:t>
            </a:r>
            <a:r>
              <a:rPr lang="zh-CN" altLang="en-US" kern="0" dirty="0" smtClean="0">
                <a:latin typeface="华文细黑" pitchFamily="2" charset="-122"/>
                <a:cs typeface="Arial" panose="020B0604020202020204" pitchFamily="34" charset="0"/>
              </a:rPr>
              <a:t>，</a:t>
            </a:r>
            <a:r>
              <a:rPr lang="en-US" altLang="zh-CN" kern="0" dirty="0" smtClean="0">
                <a:latin typeface="华文细黑" pitchFamily="2" charset="-122"/>
                <a:cs typeface="Arial" panose="020B0604020202020204" pitchFamily="34" charset="0"/>
              </a:rPr>
              <a:t>HIVE</a:t>
            </a:r>
            <a:r>
              <a:rPr lang="zh-CN" altLang="en-US" kern="0" dirty="0" smtClean="0">
                <a:latin typeface="华文细黑" pitchFamily="2" charset="-122"/>
                <a:cs typeface="Arial" panose="020B0604020202020204" pitchFamily="34" charset="0"/>
              </a:rPr>
              <a:t>，</a:t>
            </a:r>
            <a:r>
              <a:rPr lang="en-US" altLang="zh-CN" kern="0" dirty="0" smtClean="0">
                <a:latin typeface="华文细黑" pitchFamily="2" charset="-122"/>
                <a:cs typeface="Arial" panose="020B0604020202020204" pitchFamily="34" charset="0"/>
              </a:rPr>
              <a:t>OOZIE</a:t>
            </a:r>
            <a:r>
              <a:rPr lang="zh-CN" altLang="en-US" kern="0" dirty="0" smtClean="0">
                <a:latin typeface="华文细黑" pitchFamily="2" charset="-122"/>
                <a:cs typeface="Arial" panose="020B0604020202020204" pitchFamily="34" charset="0"/>
              </a:rPr>
              <a:t>，</a:t>
            </a:r>
            <a:r>
              <a:rPr lang="en-US" altLang="zh-CN" kern="0" dirty="0" smtClean="0">
                <a:latin typeface="华文细黑" pitchFamily="2" charset="-122"/>
                <a:cs typeface="Arial" panose="020B0604020202020204" pitchFamily="34" charset="0"/>
              </a:rPr>
              <a:t>HUE</a:t>
            </a:r>
            <a:r>
              <a:rPr lang="zh-CN" altLang="en-US" kern="0" dirty="0" smtClean="0">
                <a:latin typeface="华文细黑" pitchFamily="2" charset="-122"/>
                <a:cs typeface="Arial" panose="020B0604020202020204" pitchFamily="34" charset="0"/>
              </a:rPr>
              <a:t>，</a:t>
            </a:r>
            <a:r>
              <a:rPr lang="en-US" altLang="zh-CN" kern="0" dirty="0" smtClean="0">
                <a:latin typeface="华文细黑" pitchFamily="2" charset="-122"/>
                <a:cs typeface="Arial" panose="020B0604020202020204" pitchFamily="34" charset="0"/>
              </a:rPr>
              <a:t>ZOOKEEPER</a:t>
            </a:r>
            <a:r>
              <a:rPr lang="zh-CN" altLang="en-US" kern="0" dirty="0" smtClean="0">
                <a:latin typeface="华文细黑" pitchFamily="2" charset="-122"/>
                <a:cs typeface="Arial" panose="020B0604020202020204" pitchFamily="34" charset="0"/>
              </a:rPr>
              <a:t>，</a:t>
            </a:r>
            <a:r>
              <a:rPr lang="en-US" altLang="zh-CN" kern="0" dirty="0" smtClean="0">
                <a:latin typeface="华文细黑" pitchFamily="2" charset="-122"/>
                <a:cs typeface="Arial" panose="020B0604020202020204" pitchFamily="34" charset="0"/>
              </a:rPr>
              <a:t>BOOKEEPER</a:t>
            </a:r>
            <a:r>
              <a:rPr lang="zh-CN" altLang="en-US" kern="0" dirty="0" smtClean="0">
                <a:latin typeface="华文细黑" pitchFamily="2" charset="-122"/>
                <a:cs typeface="Arial" panose="020B0604020202020204" pitchFamily="34" charset="0"/>
              </a:rPr>
              <a:t>采用主备，负荷分担方式实现服务无单点故障</a:t>
            </a:r>
            <a:endParaRPr lang="en-US" altLang="zh-CN" kern="0" dirty="0" smtClean="0">
              <a:latin typeface="华文细黑" pitchFamily="2" charset="-122"/>
              <a:cs typeface="Arial" panose="020B0604020202020204" pitchFamily="34" charset="0"/>
            </a:endParaRPr>
          </a:p>
          <a:p>
            <a:pPr fontAlgn="auto">
              <a:spcBef>
                <a:spcPts val="300"/>
              </a:spcBef>
              <a:spcAft>
                <a:spcPts val="0"/>
              </a:spcAft>
              <a:defRPr/>
            </a:pPr>
            <a:r>
              <a:rPr lang="zh-CN" altLang="en-US" b="1" kern="0" dirty="0" smtClean="0">
                <a:latin typeface="华文细黑" pitchFamily="2" charset="-122"/>
                <a:cs typeface="Arial" panose="020B0604020202020204" pitchFamily="34" charset="0"/>
              </a:rPr>
              <a:t>服务倒换业务不中断：</a:t>
            </a:r>
            <a:r>
              <a:rPr lang="en-US" altLang="zh-CN" kern="0" dirty="0" smtClean="0">
                <a:latin typeface="华文细黑" pitchFamily="2" charset="-122"/>
                <a:cs typeface="Arial" panose="020B0604020202020204" pitchFamily="34" charset="0"/>
              </a:rPr>
              <a:t>OMS</a:t>
            </a:r>
            <a:r>
              <a:rPr lang="zh-CN" altLang="en-US" kern="0" dirty="0" smtClean="0">
                <a:latin typeface="华文细黑" pitchFamily="2" charset="-122"/>
                <a:cs typeface="Arial" panose="020B0604020202020204" pitchFamily="34" charset="0"/>
              </a:rPr>
              <a:t>，</a:t>
            </a:r>
            <a:r>
              <a:rPr lang="en-US" altLang="zh-CN" kern="0" dirty="0" smtClean="0">
                <a:latin typeface="华文细黑" pitchFamily="2" charset="-122"/>
                <a:cs typeface="Arial" panose="020B0604020202020204" pitchFamily="34" charset="0"/>
              </a:rPr>
              <a:t>HDFS</a:t>
            </a:r>
            <a:r>
              <a:rPr lang="zh-CN" altLang="en-US" kern="0" dirty="0" smtClean="0">
                <a:latin typeface="华文细黑" pitchFamily="2" charset="-122"/>
                <a:cs typeface="Arial" panose="020B0604020202020204" pitchFamily="34" charset="0"/>
              </a:rPr>
              <a:t>，</a:t>
            </a:r>
            <a:r>
              <a:rPr lang="en-US" altLang="zh-CN" kern="0" dirty="0" smtClean="0">
                <a:latin typeface="华文细黑" pitchFamily="2" charset="-122"/>
                <a:cs typeface="Arial" panose="020B0604020202020204" pitchFamily="34" charset="0"/>
              </a:rPr>
              <a:t>HBASE</a:t>
            </a:r>
            <a:r>
              <a:rPr lang="zh-CN" altLang="en-US" kern="0" dirty="0" smtClean="0">
                <a:latin typeface="华文细黑" pitchFamily="2" charset="-122"/>
                <a:cs typeface="Arial" panose="020B0604020202020204" pitchFamily="34" charset="0"/>
              </a:rPr>
              <a:t>，</a:t>
            </a:r>
            <a:r>
              <a:rPr lang="en-US" altLang="zh-CN" kern="0" dirty="0" smtClean="0">
                <a:latin typeface="华文细黑" pitchFamily="2" charset="-122"/>
                <a:cs typeface="Arial" panose="020B0604020202020204" pitchFamily="34" charset="0"/>
              </a:rPr>
              <a:t>YARN</a:t>
            </a:r>
            <a:r>
              <a:rPr lang="zh-CN" altLang="en-US" kern="0" dirty="0" smtClean="0">
                <a:latin typeface="华文细黑" pitchFamily="2" charset="-122"/>
                <a:cs typeface="Arial" panose="020B0604020202020204" pitchFamily="34" charset="0"/>
              </a:rPr>
              <a:t>等服务采用热备的方式，倒换过程不中断业务的运行</a:t>
            </a:r>
            <a:endParaRPr lang="en-US" altLang="zh-CN" sz="1100" b="1" kern="0" dirty="0" smtClean="0">
              <a:solidFill>
                <a:srgbClr val="E7B98A">
                  <a:lumMod val="50000"/>
                </a:srgbClr>
              </a:solidFill>
              <a:latin typeface="华文细黑" pitchFamily="2" charset="-122"/>
              <a:ea typeface="华文细黑" pitchFamily="2" charset="-122"/>
            </a:endParaRPr>
          </a:p>
          <a:p>
            <a:pPr marL="279400" indent="-279400" defTabSz="947420" eaLnBrk="1" fontAlgn="auto" hangingPunct="1">
              <a:lnSpc>
                <a:spcPct val="100000"/>
              </a:lnSpc>
              <a:spcBef>
                <a:spcPts val="0"/>
              </a:spcBef>
              <a:spcAft>
                <a:spcPts val="0"/>
              </a:spcAft>
              <a:buSzTx/>
              <a:buFont typeface="Wingdings" panose="05000000000000000000" pitchFamily="2" charset="2"/>
              <a:buNone/>
              <a:defRPr/>
            </a:pPr>
            <a:endParaRPr lang="en-US" altLang="zh-CN" sz="1100" kern="0" dirty="0" smtClean="0">
              <a:latin typeface="华文细黑" pitchFamily="2" charset="-122"/>
              <a:ea typeface="华文细黑" pitchFamily="2" charset="-122"/>
            </a:endParaRPr>
          </a:p>
        </p:txBody>
      </p:sp>
    </p:spTree>
    <p:extLst>
      <p:ext uri="{BB962C8B-B14F-4D97-AF65-F5344CB8AC3E}">
        <p14:creationId xmlns:p14="http://schemas.microsoft.com/office/powerpoint/2010/main" val="4210997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63639DB1-C92D-41BA-A866-B3B73F949565}" type="slidenum">
              <a:rPr lang="en-US" altLang="zh-CN">
                <a:solidFill>
                  <a:srgbClr val="000000"/>
                </a:solidFill>
              </a:rPr>
              <a:t>21</a:t>
            </a:fld>
            <a:endParaRPr lang="en-US" altLang="zh-CN">
              <a:solidFill>
                <a:srgbClr val="000000"/>
              </a:solidFill>
            </a:endParaRPr>
          </a:p>
        </p:txBody>
      </p:sp>
      <p:sp>
        <p:nvSpPr>
          <p:cNvPr id="120835" name="Rectangle 2"/>
          <p:cNvSpPr>
            <a:spLocks noGrp="1" noRot="1" noChangeAspect="1" noChangeArrowheads="1" noTextEdit="1"/>
          </p:cNvSpPr>
          <p:nvPr>
            <p:ph type="sldImg"/>
          </p:nvPr>
        </p:nvSpPr>
        <p:spPr>
          <a:xfrm>
            <a:off x="990600" y="766763"/>
            <a:ext cx="5118100" cy="3838575"/>
          </a:xfrm>
        </p:spPr>
      </p:sp>
      <p:sp>
        <p:nvSpPr>
          <p:cNvPr id="120832" name="Notes Placeholder 120831"/>
          <p:cNvSpPr>
            <a:spLocks noGrp="1"/>
          </p:cNvSpPr>
          <p:nvPr>
            <p:ph type="body" idx="1"/>
          </p:nvPr>
        </p:nvSpPr>
        <p:spPr/>
        <p:txBody>
          <a:bodyPr/>
          <a:lstStyle/>
          <a:p>
            <a:r>
              <a:rPr lang="en-US" altLang="zh-CN" dirty="0" smtClean="0"/>
              <a:t>OMS</a:t>
            </a:r>
            <a:r>
              <a:rPr lang="zh-CN" altLang="en-US" dirty="0" smtClean="0"/>
              <a:t>数据库热备：</a:t>
            </a:r>
            <a:r>
              <a:rPr lang="en-US" altLang="zh-CN" dirty="0" smtClean="0"/>
              <a:t>OMS</a:t>
            </a:r>
            <a:r>
              <a:rPr lang="zh-CN" altLang="en-US" dirty="0" smtClean="0"/>
              <a:t>告警，统计数据存在华为高斯数据库中，高斯数据库对数据进行实时备份</a:t>
            </a:r>
          </a:p>
          <a:p>
            <a:r>
              <a:rPr lang="en-US" altLang="zh-CN" dirty="0" smtClean="0"/>
              <a:t>HBASE</a:t>
            </a:r>
            <a:r>
              <a:rPr lang="zh-CN" altLang="en-US" dirty="0" smtClean="0"/>
              <a:t>数据中心数据同步：在不同数据中心，</a:t>
            </a:r>
            <a:r>
              <a:rPr lang="en-US" altLang="zh-CN" dirty="0" smtClean="0"/>
              <a:t>HBASE</a:t>
            </a:r>
            <a:r>
              <a:rPr lang="zh-CN" altLang="en-US" dirty="0" smtClean="0"/>
              <a:t>通过</a:t>
            </a:r>
            <a:r>
              <a:rPr lang="en-US" altLang="zh-CN" dirty="0" smtClean="0"/>
              <a:t>HLOG</a:t>
            </a:r>
            <a:r>
              <a:rPr lang="zh-CN" altLang="en-US" dirty="0" smtClean="0"/>
              <a:t>对数据进行备份</a:t>
            </a:r>
          </a:p>
          <a:p>
            <a:r>
              <a:rPr lang="en-US" altLang="zh-CN" dirty="0" smtClean="0"/>
              <a:t>HDFS</a:t>
            </a:r>
            <a:r>
              <a:rPr lang="zh-CN" altLang="en-US" dirty="0" smtClean="0"/>
              <a:t>数据副本：</a:t>
            </a:r>
            <a:r>
              <a:rPr lang="en-US" altLang="zh-CN" dirty="0" smtClean="0"/>
              <a:t>HDFS</a:t>
            </a:r>
            <a:r>
              <a:rPr lang="zh-CN" altLang="en-US" dirty="0" smtClean="0"/>
              <a:t>数据默认采用</a:t>
            </a:r>
            <a:r>
              <a:rPr lang="en-US" altLang="zh-CN" dirty="0" smtClean="0"/>
              <a:t>3</a:t>
            </a:r>
            <a:r>
              <a:rPr lang="zh-CN" altLang="en-US" dirty="0" smtClean="0"/>
              <a:t>副本机制，存储</a:t>
            </a:r>
            <a:r>
              <a:rPr lang="en-US" altLang="zh-CN" dirty="0" smtClean="0"/>
              <a:t>HBASE</a:t>
            </a:r>
            <a:r>
              <a:rPr lang="zh-CN" altLang="en-US" dirty="0" smtClean="0"/>
              <a:t>等业务数据</a:t>
            </a:r>
          </a:p>
          <a:p>
            <a:r>
              <a:rPr lang="en-US" altLang="zh-CN" dirty="0" smtClean="0"/>
              <a:t>HDFS</a:t>
            </a:r>
            <a:r>
              <a:rPr lang="zh-CN" altLang="en-US" dirty="0" smtClean="0"/>
              <a:t>数据中心数据同步：在不同数据中心，</a:t>
            </a:r>
            <a:r>
              <a:rPr lang="en-US" altLang="zh-CN" dirty="0" smtClean="0"/>
              <a:t>HDFS</a:t>
            </a:r>
            <a:r>
              <a:rPr lang="zh-CN" altLang="en-US" dirty="0" smtClean="0"/>
              <a:t>通过华为研发的</a:t>
            </a:r>
            <a:r>
              <a:rPr lang="en-US" altLang="zh-CN" dirty="0" err="1" smtClean="0"/>
              <a:t>BackupAdmin</a:t>
            </a:r>
            <a:r>
              <a:rPr lang="zh-CN" altLang="en-US" dirty="0" smtClean="0"/>
              <a:t>工具同步数据，未来支持</a:t>
            </a:r>
            <a:r>
              <a:rPr lang="en-US" altLang="zh-CN" dirty="0" smtClean="0"/>
              <a:t>HDFS LOG</a:t>
            </a:r>
            <a:r>
              <a:rPr lang="zh-CN" altLang="en-US" dirty="0" smtClean="0"/>
              <a:t>方式同步数据</a:t>
            </a:r>
          </a:p>
          <a:p>
            <a:r>
              <a:rPr lang="en-US" altLang="zh-CN" dirty="0" smtClean="0"/>
              <a:t>RAID</a:t>
            </a:r>
            <a:r>
              <a:rPr lang="zh-CN" altLang="en-US" dirty="0" smtClean="0"/>
              <a:t>、</a:t>
            </a:r>
            <a:r>
              <a:rPr lang="en-US" altLang="zh-CN" dirty="0" smtClean="0"/>
              <a:t>OS</a:t>
            </a:r>
            <a:r>
              <a:rPr lang="zh-CN" altLang="en-US" dirty="0" smtClean="0"/>
              <a:t>可靠性配置：关闭</a:t>
            </a:r>
            <a:r>
              <a:rPr lang="en-US" altLang="zh-CN" dirty="0" smtClean="0"/>
              <a:t>RAID</a:t>
            </a:r>
            <a:r>
              <a:rPr lang="zh-CN" altLang="en-US" dirty="0" smtClean="0"/>
              <a:t>，操作系统写缓存，保证服务器断电时数据不丢失</a:t>
            </a:r>
          </a:p>
          <a:p>
            <a:r>
              <a:rPr lang="zh-CN" altLang="en-US" dirty="0" smtClean="0"/>
              <a:t>硬盘热拔插：硬盘故障时，支持在线替换</a:t>
            </a:r>
          </a:p>
          <a:p>
            <a:r>
              <a:rPr lang="en-US" altLang="zh-CN" dirty="0" smtClean="0"/>
              <a:t>RAID</a:t>
            </a:r>
            <a:r>
              <a:rPr lang="zh-CN" altLang="en-US" dirty="0" smtClean="0"/>
              <a:t>配置策略：对</a:t>
            </a:r>
            <a:r>
              <a:rPr lang="en-US" altLang="zh-CN" dirty="0" smtClean="0"/>
              <a:t>OS</a:t>
            </a:r>
            <a:r>
              <a:rPr lang="zh-CN" altLang="en-US" dirty="0" smtClean="0"/>
              <a:t>目录、</a:t>
            </a:r>
            <a:r>
              <a:rPr lang="en-US" altLang="zh-CN" dirty="0" smtClean="0"/>
              <a:t>OMS</a:t>
            </a:r>
            <a:r>
              <a:rPr lang="zh-CN" altLang="en-US" dirty="0" smtClean="0"/>
              <a:t>、</a:t>
            </a:r>
            <a:r>
              <a:rPr lang="en-US" altLang="zh-CN" dirty="0" smtClean="0"/>
              <a:t>ZK</a:t>
            </a:r>
            <a:r>
              <a:rPr lang="zh-CN" altLang="en-US" dirty="0" smtClean="0"/>
              <a:t>、</a:t>
            </a:r>
            <a:r>
              <a:rPr lang="en-US" altLang="zh-CN" dirty="0" err="1" smtClean="0"/>
              <a:t>NameNode</a:t>
            </a:r>
            <a:r>
              <a:rPr lang="zh-CN" altLang="en-US" dirty="0" smtClean="0"/>
              <a:t>数据目录配置</a:t>
            </a:r>
            <a:r>
              <a:rPr lang="en-US" altLang="zh-CN" dirty="0" smtClean="0"/>
              <a:t>RAID1</a:t>
            </a:r>
            <a:r>
              <a:rPr lang="zh-CN" altLang="en-US" dirty="0" smtClean="0"/>
              <a:t>保证数据可靠性。</a:t>
            </a:r>
            <a:r>
              <a:rPr lang="en-US" altLang="zh-CN" dirty="0" err="1" smtClean="0"/>
              <a:t>DataNode</a:t>
            </a:r>
            <a:r>
              <a:rPr lang="zh-CN" altLang="en-US" dirty="0" smtClean="0"/>
              <a:t>数据目录配置</a:t>
            </a:r>
            <a:r>
              <a:rPr lang="en-US" altLang="zh-CN" dirty="0" smtClean="0"/>
              <a:t>RAID 0</a:t>
            </a:r>
            <a:r>
              <a:rPr lang="zh-CN" altLang="en-US" dirty="0" smtClean="0"/>
              <a:t>提高磁盘利用率</a:t>
            </a:r>
          </a:p>
          <a:p>
            <a:r>
              <a:rPr lang="zh-CN" altLang="en-US" dirty="0" smtClean="0"/>
              <a:t>其他数据备份方式：支持将数据备份到</a:t>
            </a:r>
            <a:r>
              <a:rPr lang="en-US" altLang="zh-CN" dirty="0" smtClean="0"/>
              <a:t>NAS</a:t>
            </a:r>
            <a:r>
              <a:rPr lang="zh-CN" altLang="en-US" dirty="0" smtClean="0"/>
              <a:t>服务器，磁带或其他备份设备</a:t>
            </a:r>
            <a:endParaRPr lang="en-US" dirty="0"/>
          </a:p>
        </p:txBody>
      </p:sp>
    </p:spTree>
    <p:extLst>
      <p:ext uri="{BB962C8B-B14F-4D97-AF65-F5344CB8AC3E}">
        <p14:creationId xmlns:p14="http://schemas.microsoft.com/office/powerpoint/2010/main" val="1540928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a:bodyPr>
          <a:lstStyle/>
          <a:p>
            <a:pPr>
              <a:defRPr/>
            </a:pPr>
            <a:r>
              <a:rPr lang="en-US" altLang="zh-CN" sz="1100" b="1" smtClean="0">
                <a:latin typeface="华文细黑" pitchFamily="2" charset="-122"/>
                <a:ea typeface="华文细黑" pitchFamily="2" charset="-122"/>
              </a:rPr>
              <a:t>Amazon S3</a:t>
            </a:r>
            <a:r>
              <a:rPr lang="zh-CN" altLang="en-US" sz="1100" b="1" smtClean="0">
                <a:latin typeface="华文细黑" pitchFamily="2" charset="-122"/>
                <a:ea typeface="华文细黑" pitchFamily="2" charset="-122"/>
              </a:rPr>
              <a:t>（</a:t>
            </a:r>
            <a:r>
              <a:rPr lang="en-US" altLang="zh-CN" sz="1100" b="1" smtClean="0">
                <a:latin typeface="华文细黑" pitchFamily="2" charset="-122"/>
                <a:ea typeface="华文细黑" pitchFamily="2" charset="-122"/>
              </a:rPr>
              <a:t>6</a:t>
            </a:r>
            <a:r>
              <a:rPr lang="zh-CN" altLang="en-US" sz="1100" b="1" smtClean="0">
                <a:latin typeface="华文细黑" pitchFamily="2" charset="-122"/>
                <a:ea typeface="华文细黑" pitchFamily="2" charset="-122"/>
              </a:rPr>
              <a:t>副本）：</a:t>
            </a:r>
            <a:endParaRPr lang="en-US" altLang="zh-CN" sz="1100" b="1" smtClean="0">
              <a:latin typeface="华文细黑" pitchFamily="2" charset="-122"/>
              <a:ea typeface="华文细黑" pitchFamily="2" charset="-122"/>
            </a:endParaRPr>
          </a:p>
          <a:p>
            <a:pPr marL="295910" indent="-295910">
              <a:buFont typeface="Arial" panose="020B0604020202020204" pitchFamily="34" charset="0"/>
              <a:buChar char="•"/>
              <a:defRPr/>
            </a:pPr>
            <a:r>
              <a:rPr lang="zh-CN" altLang="en-US" sz="1100" smtClean="0">
                <a:latin typeface="华文细黑" pitchFamily="2" charset="-122"/>
                <a:ea typeface="华文细黑" pitchFamily="2" charset="-122"/>
              </a:rPr>
              <a:t>单个“数据元”（</a:t>
            </a:r>
            <a:r>
              <a:rPr lang="en-US" altLang="zh-CN" sz="1100" smtClean="0">
                <a:latin typeface="华文细黑" pitchFamily="2" charset="-122"/>
                <a:ea typeface="华文细黑" pitchFamily="2" charset="-122"/>
              </a:rPr>
              <a:t>object</a:t>
            </a:r>
            <a:r>
              <a:rPr lang="zh-CN" altLang="en-US" sz="1100" smtClean="0">
                <a:latin typeface="华文细黑" pitchFamily="2" charset="-122"/>
                <a:ea typeface="华文细黑" pitchFamily="2" charset="-122"/>
              </a:rPr>
              <a:t>）的数据持久度是</a:t>
            </a:r>
            <a:r>
              <a:rPr lang="en-US" altLang="zh-CN" sz="1100" smtClean="0">
                <a:latin typeface="华文细黑" pitchFamily="2" charset="-122"/>
                <a:ea typeface="华文细黑" pitchFamily="2" charset="-122"/>
              </a:rPr>
              <a:t>11</a:t>
            </a:r>
            <a:r>
              <a:rPr lang="zh-CN" altLang="en-US" sz="1100" smtClean="0">
                <a:latin typeface="华文细黑" pitchFamily="2" charset="-122"/>
                <a:ea typeface="华文细黑" pitchFamily="2" charset="-122"/>
              </a:rPr>
              <a:t>个</a:t>
            </a:r>
            <a:r>
              <a:rPr lang="en-US" altLang="zh-CN" sz="1100" smtClean="0">
                <a:latin typeface="华文细黑" pitchFamily="2" charset="-122"/>
                <a:ea typeface="华文细黑" pitchFamily="2" charset="-122"/>
              </a:rPr>
              <a:t>9</a:t>
            </a:r>
            <a:r>
              <a:rPr lang="zh-CN" altLang="en-US" sz="1100" smtClean="0">
                <a:latin typeface="华文细黑" pitchFamily="2" charset="-122"/>
                <a:ea typeface="华文细黑" pitchFamily="2" charset="-122"/>
              </a:rPr>
              <a:t>（即</a:t>
            </a:r>
            <a:r>
              <a:rPr lang="en-US" altLang="zh-CN" sz="1100" smtClean="0">
                <a:latin typeface="华文细黑" pitchFamily="2" charset="-122"/>
                <a:ea typeface="华文细黑" pitchFamily="2" charset="-122"/>
              </a:rPr>
              <a:t>99.999999999% </a:t>
            </a:r>
            <a:r>
              <a:rPr lang="zh-CN" altLang="en-US" sz="1100" smtClean="0">
                <a:latin typeface="华文细黑" pitchFamily="2" charset="-122"/>
                <a:ea typeface="华文细黑" pitchFamily="2" charset="-122"/>
              </a:rPr>
              <a:t>）</a:t>
            </a:r>
            <a:r>
              <a:rPr lang="zh-CN" altLang="zh-CN" sz="1100" smtClean="0">
                <a:latin typeface="华文细黑" pitchFamily="2" charset="-122"/>
                <a:ea typeface="华文细黑" pitchFamily="2" charset="-122"/>
              </a:rPr>
              <a:t>。</a:t>
            </a:r>
            <a:endParaRPr lang="en-US" altLang="zh-CN" sz="1100" smtClean="0">
              <a:latin typeface="华文细黑" pitchFamily="2" charset="-122"/>
              <a:ea typeface="华文细黑" pitchFamily="2" charset="-122"/>
            </a:endParaRPr>
          </a:p>
          <a:p>
            <a:pPr marL="295910" indent="-295910">
              <a:buFont typeface="Arial" panose="020B0604020202020204" pitchFamily="34" charset="0"/>
              <a:buChar char="•"/>
              <a:defRPr/>
            </a:pPr>
            <a:r>
              <a:rPr lang="zh-CN" altLang="en-US" sz="1100" smtClean="0">
                <a:latin typeface="华文细黑" pitchFamily="2" charset="-122"/>
                <a:ea typeface="华文细黑" pitchFamily="2" charset="-122"/>
              </a:rPr>
              <a:t>若存储</a:t>
            </a:r>
            <a:r>
              <a:rPr lang="en-US" altLang="zh-CN" sz="1100" smtClean="0">
                <a:latin typeface="华文细黑" pitchFamily="2" charset="-122"/>
                <a:ea typeface="华文细黑" pitchFamily="2" charset="-122"/>
              </a:rPr>
              <a:t>1PB</a:t>
            </a:r>
            <a:r>
              <a:rPr lang="zh-CN" altLang="en-US" sz="1100" smtClean="0">
                <a:latin typeface="华文细黑" pitchFamily="2" charset="-122"/>
                <a:ea typeface="华文细黑" pitchFamily="2" charset="-122"/>
              </a:rPr>
              <a:t>数据，单文件尺寸为</a:t>
            </a:r>
            <a:r>
              <a:rPr lang="en-US" altLang="zh-CN" sz="1100" smtClean="0">
                <a:latin typeface="华文细黑" pitchFamily="2" charset="-122"/>
                <a:ea typeface="华文细黑" pitchFamily="2" charset="-122"/>
              </a:rPr>
              <a:t>100MB</a:t>
            </a:r>
            <a:r>
              <a:rPr lang="zh-CN" altLang="en-US" sz="1100" smtClean="0">
                <a:latin typeface="华文细黑" pitchFamily="2" charset="-122"/>
                <a:ea typeface="华文细黑" pitchFamily="2" charset="-122"/>
              </a:rPr>
              <a:t>，则</a:t>
            </a:r>
            <a:r>
              <a:rPr lang="en-US" altLang="zh-CN" sz="1100" smtClean="0">
                <a:latin typeface="华文细黑" pitchFamily="2" charset="-122"/>
                <a:ea typeface="华文细黑" pitchFamily="2" charset="-122"/>
              </a:rPr>
              <a:t>1PB</a:t>
            </a:r>
            <a:r>
              <a:rPr lang="zh-CN" altLang="zh-CN" sz="1100" smtClean="0">
                <a:latin typeface="华文细黑" pitchFamily="2" charset="-122"/>
                <a:ea typeface="华文细黑" pitchFamily="2" charset="-122"/>
              </a:rPr>
              <a:t>数据包含</a:t>
            </a:r>
            <a:r>
              <a:rPr lang="en-US" altLang="zh-CN" sz="1100" smtClean="0">
                <a:latin typeface="华文细黑" pitchFamily="2" charset="-122"/>
                <a:ea typeface="华文细黑" pitchFamily="2" charset="-122"/>
              </a:rPr>
              <a:t>10</a:t>
            </a:r>
            <a:r>
              <a:rPr lang="en-US" altLang="zh-CN" sz="1100" baseline="30000" smtClean="0">
                <a:latin typeface="华文细黑" pitchFamily="2" charset="-122"/>
                <a:ea typeface="华文细黑" pitchFamily="2" charset="-122"/>
              </a:rPr>
              <a:t>7</a:t>
            </a:r>
            <a:r>
              <a:rPr lang="zh-CN" altLang="zh-CN" sz="1100" smtClean="0">
                <a:latin typeface="华文细黑" pitchFamily="2" charset="-122"/>
                <a:ea typeface="华文细黑" pitchFamily="2" charset="-122"/>
              </a:rPr>
              <a:t>个</a:t>
            </a:r>
            <a:r>
              <a:rPr lang="en-US" altLang="zh-CN" sz="1100" smtClean="0">
                <a:latin typeface="华文细黑" pitchFamily="2" charset="-122"/>
                <a:ea typeface="华文细黑" pitchFamily="2" charset="-122"/>
              </a:rPr>
              <a:t>object</a:t>
            </a:r>
            <a:r>
              <a:rPr lang="zh-CN" altLang="zh-CN" sz="1100" smtClean="0">
                <a:latin typeface="华文细黑" pitchFamily="2" charset="-122"/>
                <a:ea typeface="华文细黑" pitchFamily="2" charset="-122"/>
              </a:rPr>
              <a:t>，</a:t>
            </a:r>
            <a:r>
              <a:rPr lang="zh-CN" altLang="en-US" sz="1100" smtClean="0">
                <a:latin typeface="华文细黑" pitchFamily="2" charset="-122"/>
                <a:ea typeface="华文细黑" pitchFamily="2" charset="-122"/>
              </a:rPr>
              <a:t>数据</a:t>
            </a:r>
            <a:r>
              <a:rPr lang="zh-CN" altLang="zh-CN" sz="1100" smtClean="0">
                <a:latin typeface="华文细黑" pitchFamily="2" charset="-122"/>
                <a:ea typeface="华文细黑" pitchFamily="2" charset="-122"/>
              </a:rPr>
              <a:t>丢失概率是</a:t>
            </a:r>
            <a:r>
              <a:rPr lang="en-US" altLang="zh-CN" sz="1100" smtClean="0">
                <a:latin typeface="华文细黑" pitchFamily="2" charset="-122"/>
                <a:ea typeface="华文细黑" pitchFamily="2" charset="-122"/>
              </a:rPr>
              <a:t>10</a:t>
            </a:r>
            <a:r>
              <a:rPr lang="en-US" altLang="zh-CN" sz="1100" baseline="30000" smtClean="0">
                <a:latin typeface="华文细黑" pitchFamily="2" charset="-122"/>
                <a:ea typeface="华文细黑" pitchFamily="2" charset="-122"/>
              </a:rPr>
              <a:t>-4</a:t>
            </a:r>
            <a:r>
              <a:rPr lang="zh-CN" altLang="zh-CN" sz="1100" smtClean="0">
                <a:latin typeface="华文细黑" pitchFamily="2" charset="-122"/>
                <a:ea typeface="华文细黑" pitchFamily="2" charset="-122"/>
              </a:rPr>
              <a:t>。</a:t>
            </a:r>
            <a:r>
              <a:rPr lang="zh-CN" altLang="en-US" sz="1100" b="1" smtClean="0">
                <a:latin typeface="华文细黑" pitchFamily="2" charset="-122"/>
                <a:ea typeface="华文细黑" pitchFamily="2" charset="-122"/>
              </a:rPr>
              <a:t>全系统数据持久度是</a:t>
            </a:r>
            <a:r>
              <a:rPr lang="en-US" altLang="zh-CN" sz="1100" b="1" smtClean="0">
                <a:latin typeface="华文细黑" pitchFamily="2" charset="-122"/>
                <a:ea typeface="华文细黑" pitchFamily="2" charset="-122"/>
              </a:rPr>
              <a:t>99.99%</a:t>
            </a:r>
            <a:r>
              <a:rPr lang="zh-CN" altLang="en-US" sz="1100" b="1" smtClean="0">
                <a:latin typeface="华文细黑" pitchFamily="2" charset="-122"/>
                <a:ea typeface="华文细黑" pitchFamily="2" charset="-122"/>
              </a:rPr>
              <a:t>。</a:t>
            </a:r>
            <a:endParaRPr lang="en-US" altLang="zh-CN" sz="1100" b="1" smtClean="0">
              <a:latin typeface="华文细黑" pitchFamily="2" charset="-122"/>
              <a:ea typeface="华文细黑" pitchFamily="2" charset="-122"/>
            </a:endParaRPr>
          </a:p>
          <a:p>
            <a:pPr marL="295910" indent="-295910">
              <a:buFont typeface="Arial" panose="020B0604020202020204" pitchFamily="34" charset="0"/>
              <a:buChar char="•"/>
              <a:defRPr/>
            </a:pPr>
            <a:r>
              <a:rPr lang="en-US" altLang="zh-CN" sz="1100" smtClean="0">
                <a:latin typeface="华文细黑" pitchFamily="2" charset="-122"/>
                <a:ea typeface="华文细黑" pitchFamily="2" charset="-122"/>
              </a:rPr>
              <a:t>MTTR</a:t>
            </a:r>
            <a:r>
              <a:rPr lang="zh-CN" altLang="en-US" sz="1100" smtClean="0">
                <a:latin typeface="华文细黑" pitchFamily="2" charset="-122"/>
                <a:ea typeface="华文细黑" pitchFamily="2" charset="-122"/>
              </a:rPr>
              <a:t>：业务中断时长</a:t>
            </a:r>
            <a:endParaRPr lang="zh-CN" altLang="en-US" sz="1100" dirty="0">
              <a:latin typeface="华文细黑" pitchFamily="2" charset="-122"/>
              <a:ea typeface="华文细黑" pitchFamily="2" charset="-122"/>
            </a:endParaRPr>
          </a:p>
        </p:txBody>
      </p:sp>
      <p:sp>
        <p:nvSpPr>
          <p:cNvPr id="121860"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4F6F81BE-6C55-40CC-8FA8-5E669C8CD9D1}" type="slidenum">
              <a:rPr lang="zh-CN" altLang="en-US"/>
              <a:t>22</a:t>
            </a:fld>
            <a:endParaRPr lang="zh-CN" altLang="en-US"/>
          </a:p>
        </p:txBody>
      </p:sp>
    </p:spTree>
    <p:extLst>
      <p:ext uri="{BB962C8B-B14F-4D97-AF65-F5344CB8AC3E}">
        <p14:creationId xmlns:p14="http://schemas.microsoft.com/office/powerpoint/2010/main" val="2649777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审计日志：</a:t>
            </a:r>
            <a:endParaRPr lang="en-US" altLang="zh-CN" dirty="0" smtClean="0"/>
          </a:p>
          <a:p>
            <a:pPr lvl="1"/>
            <a:r>
              <a:rPr lang="zh-CN" altLang="en-US" dirty="0" smtClean="0"/>
              <a:t> 采用</a:t>
            </a:r>
            <a:r>
              <a:rPr lang="en-US" altLang="zh-CN" dirty="0" smtClean="0"/>
              <a:t>WEB</a:t>
            </a:r>
            <a:r>
              <a:rPr lang="zh-CN" altLang="en-US" dirty="0" smtClean="0"/>
              <a:t>主流的切面编程技术，确保每一项用户具破坏性业务操作被记录审计，保证用户业务操作可回溯</a:t>
            </a:r>
            <a:endParaRPr lang="en-US" altLang="zh-CN" dirty="0" smtClean="0"/>
          </a:p>
          <a:p>
            <a:pPr lvl="1"/>
            <a:r>
              <a:rPr lang="zh-CN" altLang="zh-CN" dirty="0" smtClean="0"/>
              <a:t>为系统提供审计日志的查询、导出功能</a:t>
            </a:r>
            <a:r>
              <a:rPr lang="zh-CN" altLang="en-US" dirty="0" smtClean="0"/>
              <a:t>，可为用户提供</a:t>
            </a:r>
            <a:r>
              <a:rPr lang="zh-CN" altLang="zh-CN" dirty="0" smtClean="0"/>
              <a:t>安全事件中事后追溯、定位问题原因及划分事故责任的重要手段</a:t>
            </a:r>
            <a:endParaRPr lang="en-US" altLang="zh-CN" dirty="0" smtClean="0"/>
          </a:p>
          <a:p>
            <a:r>
              <a:rPr lang="zh-CN" altLang="en-US" dirty="0" smtClean="0">
                <a:sym typeface="Wingdings" panose="05000000000000000000" pitchFamily="2" charset="2"/>
              </a:rPr>
              <a:t>工作流调度：</a:t>
            </a:r>
          </a:p>
          <a:p>
            <a:pPr lvl="1"/>
            <a:r>
              <a:rPr lang="zh-CN" altLang="en-US" dirty="0" smtClean="0">
                <a:sym typeface="Wingdings" panose="05000000000000000000" pitchFamily="2" charset="2"/>
              </a:rPr>
              <a:t>为指定用户或组授予流程的执行、管理权限</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为某个流程设置可使用的</a:t>
            </a:r>
            <a:r>
              <a:rPr lang="en-US" altLang="zh-CN" dirty="0" smtClean="0">
                <a:sym typeface="Wingdings" panose="05000000000000000000" pitchFamily="2" charset="2"/>
              </a:rPr>
              <a:t>MR</a:t>
            </a:r>
            <a:r>
              <a:rPr lang="zh-CN" altLang="en-US" dirty="0" smtClean="0">
                <a:sym typeface="Wingdings" panose="05000000000000000000" pitchFamily="2" charset="2"/>
              </a:rPr>
              <a:t>队列资源</a:t>
            </a:r>
            <a:endParaRPr lang="en-US" altLang="zh-CN" dirty="0" smtClean="0">
              <a:sym typeface="Wingdings" panose="05000000000000000000" pitchFamily="2" charset="2"/>
            </a:endParaRPr>
          </a:p>
          <a:p>
            <a:endParaRPr lang="zh-CN" alt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726033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xfrm>
            <a:off x="990600" y="766763"/>
            <a:ext cx="5118100" cy="3838575"/>
          </a:xfrm>
        </p:spPr>
      </p:sp>
      <p:sp>
        <p:nvSpPr>
          <p:cNvPr id="125955" name="备注占位符 2"/>
          <p:cNvSpPr>
            <a:spLocks noGrp="1"/>
          </p:cNvSpPr>
          <p:nvPr>
            <p:ph type="body" idx="1"/>
          </p:nvPr>
        </p:nvSpPr>
        <p:spPr>
          <a:noFill/>
        </p:spPr>
        <p:txBody>
          <a:bodyPr/>
          <a:lstStyle/>
          <a:p>
            <a:r>
              <a:rPr lang="zh-CN" altLang="en-US" sz="1100" dirty="0" smtClean="0">
                <a:latin typeface="华文细黑" pitchFamily="2" charset="-122"/>
                <a:ea typeface="华文细黑" pitchFamily="2" charset="-122"/>
              </a:rPr>
              <a:t>平滑在线扩展</a:t>
            </a:r>
            <a:endParaRPr lang="en-US" altLang="zh-CN" sz="1100" dirty="0" smtClean="0">
              <a:latin typeface="华文细黑" pitchFamily="2" charset="-122"/>
              <a:ea typeface="华文细黑" pitchFamily="2" charset="-122"/>
            </a:endParaRPr>
          </a:p>
          <a:p>
            <a:pPr marL="522605" lvl="1" indent="-161925">
              <a:spcBef>
                <a:spcPct val="40000"/>
              </a:spcBef>
              <a:buClr>
                <a:srgbClr val="7F7F7F"/>
              </a:buClr>
              <a:buFont typeface="Wingdings" panose="05000000000000000000" pitchFamily="2" charset="2"/>
              <a:buChar char="l"/>
            </a:pPr>
            <a:r>
              <a:rPr lang="zh-CN" altLang="en-US" dirty="0" smtClean="0">
                <a:solidFill>
                  <a:srgbClr val="333333"/>
                </a:solidFill>
                <a:latin typeface="华文细黑" pitchFamily="2" charset="-122"/>
                <a:ea typeface="华文细黑" pitchFamily="2" charset="-122"/>
                <a:cs typeface="Arial" panose="020B0604020202020204" pitchFamily="34" charset="0"/>
              </a:rPr>
              <a:t>向导式界面操作</a:t>
            </a:r>
            <a:endParaRPr lang="en-US" altLang="zh-CN" dirty="0" smtClean="0">
              <a:solidFill>
                <a:srgbClr val="333333"/>
              </a:solidFill>
              <a:latin typeface="华文细黑" pitchFamily="2" charset="-122"/>
              <a:ea typeface="华文细黑" pitchFamily="2" charset="-122"/>
              <a:cs typeface="Arial" panose="020B0604020202020204" pitchFamily="34" charset="0"/>
            </a:endParaRPr>
          </a:p>
          <a:p>
            <a:pPr marL="522605" lvl="1" indent="-161925">
              <a:spcBef>
                <a:spcPct val="40000"/>
              </a:spcBef>
              <a:buClr>
                <a:srgbClr val="7F7F7F"/>
              </a:buClr>
              <a:buFont typeface="Wingdings" panose="05000000000000000000" pitchFamily="2" charset="2"/>
              <a:buChar char="l"/>
            </a:pPr>
            <a:r>
              <a:rPr lang="zh-CN" altLang="en-US" dirty="0" smtClean="0">
                <a:solidFill>
                  <a:srgbClr val="333333"/>
                </a:solidFill>
                <a:latin typeface="华文细黑" pitchFamily="2" charset="-122"/>
                <a:ea typeface="华文细黑" pitchFamily="2" charset="-122"/>
                <a:cs typeface="Arial" panose="020B0604020202020204" pitchFamily="34" charset="0"/>
              </a:rPr>
              <a:t>在线扩展，不影响业务</a:t>
            </a:r>
            <a:endParaRPr lang="en-US" altLang="zh-CN" dirty="0" smtClean="0">
              <a:solidFill>
                <a:srgbClr val="333333"/>
              </a:solidFill>
              <a:latin typeface="华文细黑" pitchFamily="2" charset="-122"/>
              <a:ea typeface="华文细黑" pitchFamily="2" charset="-122"/>
              <a:cs typeface="Arial" panose="020B0604020202020204" pitchFamily="34" charset="0"/>
            </a:endParaRPr>
          </a:p>
          <a:p>
            <a:pPr marL="522605" lvl="1" indent="-161925">
              <a:spcBef>
                <a:spcPct val="40000"/>
              </a:spcBef>
              <a:buClr>
                <a:srgbClr val="7F7F7F"/>
              </a:buClr>
              <a:buFont typeface="Wingdings" panose="05000000000000000000" pitchFamily="2" charset="2"/>
              <a:buChar char="l"/>
            </a:pPr>
            <a:r>
              <a:rPr lang="zh-CN" altLang="en-US" dirty="0" smtClean="0">
                <a:solidFill>
                  <a:srgbClr val="333333"/>
                </a:solidFill>
                <a:latin typeface="华文细黑" pitchFamily="2" charset="-122"/>
                <a:ea typeface="华文细黑" pitchFamily="2" charset="-122"/>
                <a:cs typeface="Arial" panose="020B0604020202020204" pitchFamily="34" charset="0"/>
              </a:rPr>
              <a:t>支持在线调整集群拓扑</a:t>
            </a:r>
            <a:endParaRPr lang="en-US" altLang="zh-CN" dirty="0" smtClean="0">
              <a:solidFill>
                <a:srgbClr val="333333"/>
              </a:solidFill>
              <a:latin typeface="华文细黑" pitchFamily="2" charset="-122"/>
              <a:ea typeface="华文细黑" pitchFamily="2" charset="-122"/>
              <a:cs typeface="Arial" panose="020B0604020202020204" pitchFamily="34" charset="0"/>
            </a:endParaRPr>
          </a:p>
          <a:p>
            <a:pPr marL="522605" lvl="1" indent="-161925">
              <a:spcBef>
                <a:spcPct val="40000"/>
              </a:spcBef>
              <a:buClr>
                <a:srgbClr val="7F7F7F"/>
              </a:buClr>
              <a:buFont typeface="Wingdings" panose="05000000000000000000" pitchFamily="2" charset="2"/>
              <a:buChar char="l"/>
            </a:pPr>
            <a:r>
              <a:rPr lang="zh-CN" altLang="en-US" dirty="0" smtClean="0">
                <a:solidFill>
                  <a:srgbClr val="333333"/>
                </a:solidFill>
                <a:latin typeface="华文细黑" pitchFamily="2" charset="-122"/>
                <a:ea typeface="华文细黑" pitchFamily="2" charset="-122"/>
                <a:cs typeface="Arial" panose="020B0604020202020204" pitchFamily="34" charset="0"/>
              </a:rPr>
              <a:t>各组件灵活扩展</a:t>
            </a:r>
            <a:endParaRPr lang="en-US" altLang="zh-CN" dirty="0" smtClean="0">
              <a:latin typeface="华文细黑" pitchFamily="2" charset="-122"/>
              <a:ea typeface="华文细黑" pitchFamily="2" charset="-122"/>
            </a:endParaRPr>
          </a:p>
          <a:p>
            <a:r>
              <a:rPr lang="zh-CN" altLang="en-US" sz="1100" dirty="0" smtClean="0">
                <a:latin typeface="华文细黑" pitchFamily="2" charset="-122"/>
                <a:ea typeface="华文细黑" pitchFamily="2" charset="-122"/>
              </a:rPr>
              <a:t>快速升级</a:t>
            </a:r>
            <a:endParaRPr lang="en-US" altLang="zh-CN" sz="1100" dirty="0" smtClean="0">
              <a:latin typeface="华文细黑" pitchFamily="2" charset="-122"/>
              <a:ea typeface="华文细黑" pitchFamily="2" charset="-122"/>
            </a:endParaRPr>
          </a:p>
          <a:p>
            <a:pPr marL="522605" lvl="1" indent="-161925">
              <a:spcBef>
                <a:spcPct val="40000"/>
              </a:spcBef>
              <a:buClr>
                <a:srgbClr val="7F7F7F"/>
              </a:buClr>
              <a:buFont typeface="Wingdings" panose="05000000000000000000" pitchFamily="2" charset="2"/>
              <a:buChar char="l"/>
            </a:pPr>
            <a:r>
              <a:rPr lang="zh-CN" altLang="en-US" dirty="0" smtClean="0">
                <a:solidFill>
                  <a:srgbClr val="333333"/>
                </a:solidFill>
                <a:latin typeface="华文细黑" pitchFamily="2" charset="-122"/>
                <a:ea typeface="华文细黑" pitchFamily="2" charset="-122"/>
                <a:cs typeface="Arial" panose="020B0604020202020204" pitchFamily="34" charset="0"/>
              </a:rPr>
              <a:t>向导式界面操作</a:t>
            </a:r>
            <a:endParaRPr lang="en-US" altLang="zh-CN" dirty="0" smtClean="0">
              <a:solidFill>
                <a:srgbClr val="333333"/>
              </a:solidFill>
              <a:latin typeface="华文细黑" pitchFamily="2" charset="-122"/>
              <a:ea typeface="华文细黑" pitchFamily="2" charset="-122"/>
              <a:cs typeface="Arial" panose="020B0604020202020204" pitchFamily="34" charset="0"/>
            </a:endParaRPr>
          </a:p>
          <a:p>
            <a:pPr marL="522605" lvl="1" indent="-161925">
              <a:spcBef>
                <a:spcPct val="40000"/>
              </a:spcBef>
              <a:buClr>
                <a:srgbClr val="7F7F7F"/>
              </a:buClr>
              <a:buFont typeface="Wingdings" panose="05000000000000000000" pitchFamily="2" charset="2"/>
              <a:buChar char="l"/>
            </a:pPr>
            <a:r>
              <a:rPr lang="zh-CN" altLang="en-US" dirty="0" smtClean="0">
                <a:solidFill>
                  <a:srgbClr val="333333"/>
                </a:solidFill>
                <a:latin typeface="华文细黑" pitchFamily="2" charset="-122"/>
                <a:ea typeface="华文细黑" pitchFamily="2" charset="-122"/>
                <a:cs typeface="Arial" panose="020B0604020202020204" pitchFamily="34" charset="0"/>
              </a:rPr>
              <a:t>升级过程异常则自动安全回退；</a:t>
            </a:r>
            <a:endParaRPr lang="en-US" altLang="zh-CN" dirty="0" smtClean="0">
              <a:solidFill>
                <a:srgbClr val="333333"/>
              </a:solidFill>
              <a:latin typeface="华文细黑" pitchFamily="2" charset="-122"/>
              <a:ea typeface="华文细黑" pitchFamily="2" charset="-122"/>
              <a:cs typeface="Arial" panose="020B0604020202020204" pitchFamily="34" charset="0"/>
            </a:endParaRPr>
          </a:p>
          <a:p>
            <a:pPr marL="522605" lvl="1" indent="-161925">
              <a:spcBef>
                <a:spcPct val="40000"/>
              </a:spcBef>
              <a:buClr>
                <a:srgbClr val="7F7F7F"/>
              </a:buClr>
              <a:buFont typeface="Wingdings" panose="05000000000000000000" pitchFamily="2" charset="2"/>
              <a:buChar char="l"/>
            </a:pPr>
            <a:r>
              <a:rPr lang="zh-CN" altLang="en-US" dirty="0" smtClean="0">
                <a:solidFill>
                  <a:srgbClr val="333333"/>
                </a:solidFill>
                <a:latin typeface="华文细黑" pitchFamily="2" charset="-122"/>
                <a:ea typeface="华文细黑" pitchFamily="2" charset="-122"/>
                <a:cs typeface="Arial" panose="020B0604020202020204" pitchFamily="34" charset="0"/>
              </a:rPr>
              <a:t>支持观察期手工触发安全回退</a:t>
            </a:r>
            <a:endParaRPr lang="en-US" altLang="zh-CN" dirty="0" smtClean="0">
              <a:solidFill>
                <a:srgbClr val="333333"/>
              </a:solidFill>
              <a:latin typeface="华文细黑" pitchFamily="2" charset="-122"/>
              <a:ea typeface="华文细黑" pitchFamily="2" charset="-122"/>
              <a:cs typeface="Arial" panose="020B0604020202020204" pitchFamily="34" charset="0"/>
            </a:endParaRPr>
          </a:p>
          <a:p>
            <a:pPr marL="522605" lvl="1" indent="-161925">
              <a:spcBef>
                <a:spcPct val="40000"/>
              </a:spcBef>
              <a:buClr>
                <a:srgbClr val="7F7F7F"/>
              </a:buClr>
              <a:buFont typeface="Wingdings" panose="05000000000000000000" pitchFamily="2" charset="2"/>
              <a:buChar char="l"/>
            </a:pPr>
            <a:r>
              <a:rPr lang="zh-CN" altLang="en-US" dirty="0" smtClean="0">
                <a:solidFill>
                  <a:srgbClr val="333333"/>
                </a:solidFill>
                <a:latin typeface="华文细黑" pitchFamily="2" charset="-122"/>
                <a:ea typeface="华文细黑" pitchFamily="2" charset="-122"/>
                <a:cs typeface="Arial" panose="020B0604020202020204" pitchFamily="34" charset="0"/>
              </a:rPr>
              <a:t>稳定运行后确认提交升级</a:t>
            </a:r>
            <a:endParaRPr lang="en-US" altLang="zh-CN" dirty="0" smtClean="0">
              <a:solidFill>
                <a:srgbClr val="333333"/>
              </a:solidFill>
              <a:latin typeface="华文细黑" pitchFamily="2" charset="-122"/>
              <a:ea typeface="华文细黑" pitchFamily="2" charset="-122"/>
              <a:cs typeface="Arial" panose="020B0604020202020204" pitchFamily="34" charset="0"/>
            </a:endParaRPr>
          </a:p>
          <a:p>
            <a:pPr marL="522605" lvl="1" indent="-161925">
              <a:spcBef>
                <a:spcPct val="40000"/>
              </a:spcBef>
              <a:buClr>
                <a:srgbClr val="7F7F7F"/>
              </a:buClr>
              <a:buFont typeface="Wingdings" panose="05000000000000000000" pitchFamily="2" charset="2"/>
              <a:buChar char="l"/>
            </a:pPr>
            <a:r>
              <a:rPr lang="en-US" altLang="zh-CN" dirty="0" smtClean="0">
                <a:solidFill>
                  <a:srgbClr val="333333"/>
                </a:solidFill>
                <a:latin typeface="华文细黑" pitchFamily="2" charset="-122"/>
                <a:ea typeface="华文细黑" pitchFamily="2" charset="-122"/>
                <a:cs typeface="Arial" panose="020B0604020202020204" pitchFamily="34" charset="0"/>
              </a:rPr>
              <a:t>6</a:t>
            </a:r>
            <a:r>
              <a:rPr lang="zh-CN" altLang="en-US" dirty="0" smtClean="0">
                <a:solidFill>
                  <a:srgbClr val="333333"/>
                </a:solidFill>
                <a:latin typeface="华文细黑" pitchFamily="2" charset="-122"/>
                <a:ea typeface="华文细黑" pitchFamily="2" charset="-122"/>
                <a:cs typeface="Arial" panose="020B0604020202020204" pitchFamily="34" charset="0"/>
              </a:rPr>
              <a:t>分钟完成集群升级</a:t>
            </a:r>
            <a:endParaRPr lang="en-US" altLang="zh-CN" dirty="0" smtClean="0">
              <a:solidFill>
                <a:srgbClr val="333333"/>
              </a:solidFill>
              <a:latin typeface="华文细黑" pitchFamily="2" charset="-122"/>
              <a:ea typeface="华文细黑" pitchFamily="2" charset="-122"/>
              <a:cs typeface="Arial" panose="020B0604020202020204" pitchFamily="34" charset="0"/>
            </a:endParaRPr>
          </a:p>
          <a:p>
            <a:endParaRPr lang="zh-CN" altLang="en-US" sz="1100" dirty="0" smtClean="0">
              <a:latin typeface="华文细黑" pitchFamily="2" charset="-122"/>
              <a:ea typeface="华文细黑" pitchFamily="2" charset="-122"/>
            </a:endParaRPr>
          </a:p>
        </p:txBody>
      </p:sp>
      <p:sp>
        <p:nvSpPr>
          <p:cNvPr id="125956"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749542B2-8F2C-4376-AEF5-9C39B4192297}" type="slidenum">
              <a:rPr lang="zh-CN" altLang="en-US">
                <a:solidFill>
                  <a:srgbClr val="000000"/>
                </a:solidFill>
              </a:rPr>
              <a:t>24</a:t>
            </a:fld>
            <a:endParaRPr lang="en-US" altLang="zh-CN">
              <a:solidFill>
                <a:srgbClr val="000000"/>
              </a:solidFill>
            </a:endParaRPr>
          </a:p>
        </p:txBody>
      </p:sp>
    </p:spTree>
    <p:extLst>
      <p:ext uri="{BB962C8B-B14F-4D97-AF65-F5344CB8AC3E}">
        <p14:creationId xmlns:p14="http://schemas.microsoft.com/office/powerpoint/2010/main" val="195099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0476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备注占位符 2"/>
          <p:cNvSpPr>
            <a:spLocks noGrp="1"/>
          </p:cNvSpPr>
          <p:nvPr>
            <p:ph type="body" idx="1"/>
          </p:nvPr>
        </p:nvSpPr>
        <p:spPr/>
        <p:txBody>
          <a:bodyPr/>
          <a:lstStyle/>
          <a:p>
            <a:r>
              <a:rPr lang="en-US" altLang="zh-CN" smtClean="0"/>
              <a:t>Hadoop </a:t>
            </a:r>
            <a:r>
              <a:rPr lang="zh-CN" altLang="en-US" smtClean="0"/>
              <a:t>分布式文件系统 </a:t>
            </a:r>
            <a:r>
              <a:rPr lang="en-US" altLang="zh-CN" smtClean="0"/>
              <a:t>(HDFS) </a:t>
            </a:r>
            <a:r>
              <a:rPr lang="zh-CN" altLang="en-US" smtClean="0"/>
              <a:t>是 </a:t>
            </a:r>
            <a:r>
              <a:rPr lang="en-US" altLang="zh-CN" smtClean="0"/>
              <a:t>Google </a:t>
            </a:r>
            <a:r>
              <a:rPr lang="zh-CN" altLang="en-US" smtClean="0"/>
              <a:t>文件系统的一种常见的开源实现。</a:t>
            </a:r>
            <a:endParaRPr lang="en-US" altLang="zh-CN" smtClean="0"/>
          </a:p>
          <a:p>
            <a:r>
              <a:rPr lang="en-US" altLang="zh-CN" smtClean="0"/>
              <a:t>HDFS </a:t>
            </a:r>
            <a:r>
              <a:rPr lang="zh-CN" altLang="en-US" smtClean="0"/>
              <a:t>集群包含一个主节点（或 </a:t>
            </a:r>
            <a:r>
              <a:rPr lang="en-US" altLang="zh-CN" smtClean="0"/>
              <a:t>NameNode </a:t>
            </a:r>
            <a:r>
              <a:rPr lang="zh-CN" altLang="en-US" smtClean="0"/>
              <a:t>）和多个从属节点（或</a:t>
            </a:r>
            <a:r>
              <a:rPr lang="en-US" altLang="zh-CN" smtClean="0"/>
              <a:t>DataNodes </a:t>
            </a:r>
            <a:r>
              <a:rPr lang="zh-CN" altLang="en-US" smtClean="0"/>
              <a:t>），由多个客户端访问。</a:t>
            </a:r>
            <a:r>
              <a:rPr lang="en-US" altLang="zh-CN" smtClean="0"/>
              <a:t>HDFS </a:t>
            </a:r>
            <a:r>
              <a:rPr lang="zh-CN" altLang="en-US" smtClean="0"/>
              <a:t>中的每个文件都划分为多个较大的块（默认为 </a:t>
            </a:r>
            <a:r>
              <a:rPr lang="en-US" altLang="zh-CN" smtClean="0"/>
              <a:t>64 MB</a:t>
            </a:r>
            <a:r>
              <a:rPr lang="zh-CN" altLang="en-US" smtClean="0"/>
              <a:t>），每个块都将复制到多个（默认为 </a:t>
            </a:r>
            <a:r>
              <a:rPr lang="en-US" altLang="zh-CN" smtClean="0"/>
              <a:t>3</a:t>
            </a:r>
            <a:r>
              <a:rPr lang="zh-CN" altLang="en-US" smtClean="0"/>
              <a:t>个）</a:t>
            </a:r>
            <a:r>
              <a:rPr lang="en-US" altLang="zh-CN" smtClean="0"/>
              <a:t>DataNodes </a:t>
            </a:r>
            <a:r>
              <a:rPr lang="zh-CN" altLang="en-US" smtClean="0"/>
              <a:t>中。</a:t>
            </a:r>
            <a:r>
              <a:rPr lang="en-US" altLang="zh-CN" smtClean="0"/>
              <a:t>NameNode </a:t>
            </a:r>
            <a:r>
              <a:rPr lang="zh-CN" altLang="en-US" smtClean="0"/>
              <a:t>包含所有文件系统元数据（例如命名空间和副本位置），</a:t>
            </a:r>
            <a:r>
              <a:rPr lang="en-US" altLang="zh-CN" smtClean="0"/>
              <a:t>DataNodes </a:t>
            </a:r>
            <a:r>
              <a:rPr lang="zh-CN" altLang="en-US" smtClean="0"/>
              <a:t>在本地文件系统中存储 </a:t>
            </a:r>
            <a:r>
              <a:rPr lang="en-US" altLang="zh-CN" smtClean="0"/>
              <a:t>HDFS </a:t>
            </a:r>
            <a:r>
              <a:rPr lang="zh-CN" altLang="en-US" smtClean="0"/>
              <a:t>块，并处理 </a:t>
            </a:r>
            <a:r>
              <a:rPr lang="en-US" altLang="zh-CN" smtClean="0"/>
              <a:t>HDFS </a:t>
            </a:r>
            <a:r>
              <a:rPr lang="zh-CN" altLang="en-US" smtClean="0"/>
              <a:t>读取</a:t>
            </a:r>
            <a:r>
              <a:rPr lang="en-US" altLang="zh-CN" smtClean="0"/>
              <a:t>/</a:t>
            </a:r>
            <a:r>
              <a:rPr lang="zh-CN" altLang="en-US" smtClean="0"/>
              <a:t>写入请求。</a:t>
            </a:r>
            <a:endParaRPr lang="en-US" altLang="zh-CN" smtClean="0"/>
          </a:p>
          <a:p>
            <a:r>
              <a:rPr lang="en-US" altLang="zh-CN" smtClean="0"/>
              <a:t>HDFS </a:t>
            </a:r>
            <a:r>
              <a:rPr lang="zh-CN" altLang="en-US" smtClean="0"/>
              <a:t>客户端与</a:t>
            </a:r>
            <a:r>
              <a:rPr lang="en-US" altLang="zh-CN" smtClean="0"/>
              <a:t>NameNode </a:t>
            </a:r>
            <a:r>
              <a:rPr lang="zh-CN" altLang="en-US" smtClean="0"/>
              <a:t>交互，执行元数据操作（例如，打开文件或删除文件）并获知副本位置，它将直接与合适的 </a:t>
            </a:r>
            <a:r>
              <a:rPr lang="en-US" altLang="zh-CN" smtClean="0"/>
              <a:t>DataNode </a:t>
            </a:r>
            <a:r>
              <a:rPr lang="zh-CN" altLang="en-US" smtClean="0"/>
              <a:t>交互，执行文件读取</a:t>
            </a:r>
            <a:r>
              <a:rPr lang="en-US" altLang="zh-CN" smtClean="0"/>
              <a:t>/</a:t>
            </a:r>
            <a:r>
              <a:rPr lang="zh-CN" altLang="en-US" smtClean="0"/>
              <a:t>写入。</a:t>
            </a:r>
          </a:p>
          <a:p>
            <a:endParaRPr lang="zh-CN" altLang="en-US" dirty="0" smtClean="0"/>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669243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5E5365FD-6D4F-4A4F-9B17-C16B50993BCF}" type="slidenum">
              <a:rPr lang="en-US" altLang="zh-CN">
                <a:solidFill>
                  <a:srgbClr val="000000"/>
                </a:solidFill>
              </a:rPr>
              <a:t>27</a:t>
            </a:fld>
            <a:endParaRPr lang="en-US" altLang="zh-CN">
              <a:solidFill>
                <a:srgbClr val="000000"/>
              </a:solidFill>
            </a:endParaRPr>
          </a:p>
        </p:txBody>
      </p:sp>
      <p:sp>
        <p:nvSpPr>
          <p:cNvPr id="132099" name="Rectangle 2"/>
          <p:cNvSpPr>
            <a:spLocks noGrp="1" noRot="1" noChangeAspect="1" noChangeArrowheads="1" noTextEdit="1"/>
          </p:cNvSpPr>
          <p:nvPr>
            <p:ph type="sldImg"/>
          </p:nvPr>
        </p:nvSpPr>
        <p:spPr>
          <a:xfrm>
            <a:off x="990600" y="766763"/>
            <a:ext cx="5118100" cy="3838575"/>
          </a:xfrm>
        </p:spPr>
      </p:sp>
      <p:sp>
        <p:nvSpPr>
          <p:cNvPr id="132100" name="Rectangle 3"/>
          <p:cNvSpPr>
            <a:spLocks noGrp="1" noChangeArrowheads="1"/>
          </p:cNvSpPr>
          <p:nvPr>
            <p:ph type="body" idx="1"/>
          </p:nvPr>
        </p:nvSpPr>
        <p:spPr>
          <a:noFill/>
        </p:spPr>
        <p:txBody>
          <a:bodyPr/>
          <a:lstStyle/>
          <a:p>
            <a:r>
              <a:rPr lang="en-US" altLang="zh-CN" sz="1100" dirty="0" err="1" smtClean="0">
                <a:latin typeface="华文细黑" pitchFamily="2" charset="-122"/>
                <a:ea typeface="华文细黑" pitchFamily="2" charset="-122"/>
              </a:rPr>
              <a:t>Ftpserver</a:t>
            </a:r>
            <a:r>
              <a:rPr lang="zh-CN" altLang="en-US" dirty="0">
                <a:latin typeface="华文细黑" pitchFamily="2" charset="-122"/>
              </a:rPr>
              <a:t>：</a:t>
            </a:r>
            <a:endParaRPr lang="en-US" altLang="zh-CN" sz="1100" dirty="0" smtClean="0">
              <a:latin typeface="华文细黑" pitchFamily="2" charset="-122"/>
              <a:ea typeface="华文细黑" pitchFamily="2" charset="-122"/>
            </a:endParaRPr>
          </a:p>
          <a:p>
            <a:pPr marL="285750" indent="-285750">
              <a:lnSpc>
                <a:spcPts val="1600"/>
              </a:lnSpc>
              <a:spcBef>
                <a:spcPts val="600"/>
              </a:spcBef>
              <a:buFont typeface="Arial" panose="020B0604020202020204" pitchFamily="34" charset="0"/>
              <a:buChar char="•"/>
            </a:pPr>
            <a:r>
              <a:rPr lang="en-US" altLang="zh-CN" sz="1100" dirty="0" smtClean="0">
                <a:latin typeface="华文细黑" pitchFamily="2" charset="-122"/>
                <a:ea typeface="华文细黑" pitchFamily="2" charset="-122"/>
              </a:rPr>
              <a:t>HDFS</a:t>
            </a:r>
            <a:r>
              <a:rPr lang="zh-CN" altLang="en-US" sz="1100" dirty="0" smtClean="0">
                <a:latin typeface="华文细黑" pitchFamily="2" charset="-122"/>
                <a:ea typeface="华文细黑" pitchFamily="2" charset="-122"/>
              </a:rPr>
              <a:t>作为</a:t>
            </a:r>
            <a:r>
              <a:rPr lang="en-US" altLang="zh-CN" sz="1100" dirty="0" err="1" smtClean="0">
                <a:latin typeface="华文细黑" pitchFamily="2" charset="-122"/>
                <a:ea typeface="华文细黑" pitchFamily="2" charset="-122"/>
              </a:rPr>
              <a:t>Hadoop</a:t>
            </a:r>
            <a:r>
              <a:rPr lang="zh-CN" altLang="en-US" sz="1100" dirty="0" smtClean="0">
                <a:latin typeface="华文细黑" pitchFamily="2" charset="-122"/>
                <a:ea typeface="华文细黑" pitchFamily="2" charset="-122"/>
              </a:rPr>
              <a:t>的基础存储设施，实现了一个分布式、高容错、可线性扩展的文件系统</a:t>
            </a:r>
            <a:endParaRPr lang="en-US" altLang="zh-CN" sz="1100" dirty="0" smtClean="0">
              <a:latin typeface="华文细黑" pitchFamily="2" charset="-122"/>
              <a:ea typeface="华文细黑" pitchFamily="2" charset="-122"/>
            </a:endParaRPr>
          </a:p>
          <a:p>
            <a:pPr marL="285750" indent="-285750">
              <a:lnSpc>
                <a:spcPts val="1600"/>
              </a:lnSpc>
              <a:spcBef>
                <a:spcPts val="600"/>
              </a:spcBef>
              <a:buFont typeface="Arial" panose="020B0604020202020204" pitchFamily="34" charset="0"/>
              <a:buChar char="•"/>
            </a:pPr>
            <a:r>
              <a:rPr lang="zh-CN" altLang="en-US" sz="1100" dirty="0" smtClean="0">
                <a:latin typeface="华文细黑" pitchFamily="2" charset="-122"/>
                <a:ea typeface="华文细黑" pitchFamily="2" charset="-122"/>
              </a:rPr>
              <a:t>访问</a:t>
            </a:r>
            <a:r>
              <a:rPr lang="en-US" altLang="zh-CN" sz="1100" dirty="0" smtClean="0">
                <a:latin typeface="华文细黑" pitchFamily="2" charset="-122"/>
                <a:ea typeface="华文细黑" pitchFamily="2" charset="-122"/>
              </a:rPr>
              <a:t>HDFS</a:t>
            </a:r>
            <a:r>
              <a:rPr lang="zh-CN" altLang="en-US" sz="1100" dirty="0" smtClean="0">
                <a:latin typeface="华文细黑" pitchFamily="2" charset="-122"/>
                <a:ea typeface="华文细黑" pitchFamily="2" charset="-122"/>
              </a:rPr>
              <a:t>的首选方式是</a:t>
            </a:r>
            <a:r>
              <a:rPr lang="en-US" altLang="zh-CN" sz="1100" dirty="0" smtClean="0">
                <a:latin typeface="华文细黑" pitchFamily="2" charset="-122"/>
                <a:ea typeface="华文细黑" pitchFamily="2" charset="-122"/>
              </a:rPr>
              <a:t>Java API</a:t>
            </a:r>
            <a:r>
              <a:rPr lang="zh-CN" altLang="en-US" sz="1100" dirty="0" smtClean="0">
                <a:latin typeface="华文细黑" pitchFamily="2" charset="-122"/>
                <a:ea typeface="华文细黑" pitchFamily="2" charset="-122"/>
              </a:rPr>
              <a:t>，这要求客户端程序进行改造，适应</a:t>
            </a:r>
            <a:r>
              <a:rPr lang="en-US" altLang="zh-CN" sz="1100" dirty="0" smtClean="0">
                <a:latin typeface="华文细黑" pitchFamily="2" charset="-122"/>
                <a:ea typeface="华文细黑" pitchFamily="2" charset="-122"/>
              </a:rPr>
              <a:t>HDFS</a:t>
            </a:r>
            <a:r>
              <a:rPr lang="zh-CN" altLang="en-US" sz="1100" dirty="0" smtClean="0">
                <a:latin typeface="华文细黑" pitchFamily="2" charset="-122"/>
                <a:ea typeface="华文细黑" pitchFamily="2" charset="-122"/>
              </a:rPr>
              <a:t>的接口（虽然可以通过</a:t>
            </a:r>
            <a:r>
              <a:rPr lang="en-US" altLang="zh-CN" sz="1100" dirty="0" smtClean="0">
                <a:latin typeface="华文细黑" pitchFamily="2" charset="-122"/>
                <a:ea typeface="华文细黑" pitchFamily="2" charset="-122"/>
              </a:rPr>
              <a:t>FUSE</a:t>
            </a:r>
            <a:r>
              <a:rPr lang="zh-CN" altLang="en-US" sz="1100" dirty="0" smtClean="0">
                <a:latin typeface="华文细黑" pitchFamily="2" charset="-122"/>
                <a:ea typeface="华文细黑" pitchFamily="2" charset="-122"/>
              </a:rPr>
              <a:t>挂载</a:t>
            </a:r>
            <a:r>
              <a:rPr lang="en-US" altLang="zh-CN" sz="1100" dirty="0" smtClean="0">
                <a:latin typeface="华文细黑" pitchFamily="2" charset="-122"/>
                <a:ea typeface="华文细黑" pitchFamily="2" charset="-122"/>
              </a:rPr>
              <a:t>HDFS</a:t>
            </a:r>
            <a:r>
              <a:rPr lang="zh-CN" altLang="en-US" sz="1100" dirty="0" smtClean="0">
                <a:latin typeface="华文细黑" pitchFamily="2" charset="-122"/>
                <a:ea typeface="华文细黑" pitchFamily="2" charset="-122"/>
              </a:rPr>
              <a:t>文件系统，或者通过</a:t>
            </a:r>
            <a:r>
              <a:rPr lang="en-US" altLang="zh-CN" sz="1100" dirty="0" err="1" smtClean="0">
                <a:latin typeface="华文细黑" pitchFamily="2" charset="-122"/>
                <a:ea typeface="华文细黑" pitchFamily="2" charset="-122"/>
              </a:rPr>
              <a:t>libhdfs</a:t>
            </a:r>
            <a:r>
              <a:rPr lang="zh-CN" altLang="en-US" sz="1100" dirty="0" smtClean="0">
                <a:latin typeface="华文细黑" pitchFamily="2" charset="-122"/>
                <a:ea typeface="华文细黑" pitchFamily="2" charset="-122"/>
              </a:rPr>
              <a:t>提供的</a:t>
            </a:r>
            <a:r>
              <a:rPr lang="en-US" altLang="zh-CN" sz="1100" dirty="0" smtClean="0">
                <a:latin typeface="华文细黑" pitchFamily="2" charset="-122"/>
                <a:ea typeface="华文细黑" pitchFamily="2" charset="-122"/>
              </a:rPr>
              <a:t>C</a:t>
            </a:r>
            <a:r>
              <a:rPr lang="zh-CN" altLang="en-US" sz="1100" dirty="0" smtClean="0">
                <a:latin typeface="华文细黑" pitchFamily="2" charset="-122"/>
                <a:ea typeface="华文细黑" pitchFamily="2" charset="-122"/>
              </a:rPr>
              <a:t>接口访问</a:t>
            </a:r>
            <a:r>
              <a:rPr lang="en-US" altLang="zh-CN" sz="1100" dirty="0" smtClean="0">
                <a:latin typeface="华文细黑" pitchFamily="2" charset="-122"/>
                <a:ea typeface="华文细黑" pitchFamily="2" charset="-122"/>
              </a:rPr>
              <a:t>HDFS</a:t>
            </a:r>
            <a:r>
              <a:rPr lang="zh-CN" altLang="en-US" sz="1100" dirty="0" smtClean="0">
                <a:latin typeface="华文细黑" pitchFamily="2" charset="-122"/>
                <a:ea typeface="华文细黑" pitchFamily="2" charset="-122"/>
              </a:rPr>
              <a:t>，但访问效率都远低于</a:t>
            </a:r>
            <a:r>
              <a:rPr lang="en-US" altLang="zh-CN" sz="1100" dirty="0" smtClean="0">
                <a:latin typeface="华文细黑" pitchFamily="2" charset="-122"/>
                <a:ea typeface="华文细黑" pitchFamily="2" charset="-122"/>
              </a:rPr>
              <a:t>Java API</a:t>
            </a:r>
            <a:r>
              <a:rPr lang="zh-CN" altLang="en-US" sz="1100" dirty="0" smtClean="0">
                <a:latin typeface="华文细黑" pitchFamily="2" charset="-122"/>
                <a:ea typeface="华文细黑" pitchFamily="2" charset="-122"/>
              </a:rPr>
              <a:t>方式）</a:t>
            </a:r>
            <a:endParaRPr lang="en-US" altLang="zh-CN" sz="1100" dirty="0" smtClean="0">
              <a:latin typeface="华文细黑" pitchFamily="2" charset="-122"/>
              <a:ea typeface="华文细黑" pitchFamily="2" charset="-122"/>
            </a:endParaRPr>
          </a:p>
          <a:p>
            <a:pPr marL="285750" indent="-285750">
              <a:lnSpc>
                <a:spcPts val="1600"/>
              </a:lnSpc>
              <a:spcBef>
                <a:spcPts val="600"/>
              </a:spcBef>
              <a:buFont typeface="Arial" panose="020B0604020202020204" pitchFamily="34" charset="0"/>
              <a:buChar char="•"/>
            </a:pPr>
            <a:r>
              <a:rPr lang="en-US" altLang="zh-CN" sz="1100" dirty="0" smtClean="0">
                <a:latin typeface="华文细黑" pitchFamily="2" charset="-122"/>
                <a:ea typeface="华文细黑" pitchFamily="2" charset="-122"/>
              </a:rPr>
              <a:t>FTP</a:t>
            </a:r>
            <a:r>
              <a:rPr lang="zh-CN" altLang="en-US" sz="1100" dirty="0" smtClean="0">
                <a:latin typeface="华文细黑" pitchFamily="2" charset="-122"/>
                <a:ea typeface="华文细黑" pitchFamily="2" charset="-122"/>
              </a:rPr>
              <a:t>作为成熟的文件传输协议，在各硬件平台</a:t>
            </a:r>
            <a:r>
              <a:rPr lang="en-US" altLang="zh-CN" sz="1100" dirty="0" smtClean="0">
                <a:latin typeface="华文细黑" pitchFamily="2" charset="-122"/>
                <a:ea typeface="华文细黑" pitchFamily="2" charset="-122"/>
              </a:rPr>
              <a:t>/</a:t>
            </a:r>
            <a:r>
              <a:rPr lang="zh-CN" altLang="en-US" sz="1100" dirty="0" smtClean="0">
                <a:latin typeface="华文细黑" pitchFamily="2" charset="-122"/>
                <a:ea typeface="华文细黑" pitchFamily="2" charset="-122"/>
              </a:rPr>
              <a:t>各</a:t>
            </a:r>
            <a:r>
              <a:rPr lang="en-US" altLang="zh-CN" sz="1100" dirty="0" smtClean="0">
                <a:latin typeface="华文细黑" pitchFamily="2" charset="-122"/>
                <a:ea typeface="华文细黑" pitchFamily="2" charset="-122"/>
              </a:rPr>
              <a:t>OS</a:t>
            </a:r>
            <a:r>
              <a:rPr lang="zh-CN" altLang="en-US" sz="1100" dirty="0" smtClean="0">
                <a:latin typeface="华文细黑" pitchFamily="2" charset="-122"/>
                <a:ea typeface="华文细黑" pitchFamily="2" charset="-122"/>
              </a:rPr>
              <a:t>平台上得到最广泛的支持，通过</a:t>
            </a:r>
            <a:r>
              <a:rPr lang="en-US" altLang="zh-CN" sz="1100" dirty="0" smtClean="0">
                <a:latin typeface="华文细黑" pitchFamily="2" charset="-122"/>
                <a:ea typeface="华文细黑" pitchFamily="2" charset="-122"/>
              </a:rPr>
              <a:t>FTP</a:t>
            </a:r>
            <a:r>
              <a:rPr lang="zh-CN" altLang="en-US" sz="1100" dirty="0" smtClean="0">
                <a:latin typeface="华文细黑" pitchFamily="2" charset="-122"/>
                <a:ea typeface="华文细黑" pitchFamily="2" charset="-122"/>
              </a:rPr>
              <a:t>接口访问</a:t>
            </a:r>
            <a:r>
              <a:rPr lang="en-US" altLang="zh-CN" sz="1100" dirty="0" smtClean="0">
                <a:latin typeface="华文细黑" pitchFamily="2" charset="-122"/>
                <a:ea typeface="华文细黑" pitchFamily="2" charset="-122"/>
              </a:rPr>
              <a:t>HDFS</a:t>
            </a:r>
            <a:r>
              <a:rPr lang="zh-CN" altLang="en-US" sz="1100" dirty="0" smtClean="0">
                <a:latin typeface="华文细黑" pitchFamily="2" charset="-122"/>
                <a:ea typeface="华文细黑" pitchFamily="2" charset="-122"/>
              </a:rPr>
              <a:t>，可以为现有应用提供高效便捷的对接接口</a:t>
            </a:r>
          </a:p>
          <a:p>
            <a:endParaRPr lang="zh-CN" altLang="zh-CN" sz="1100" dirty="0" smtClean="0">
              <a:latin typeface="华文细黑" pitchFamily="2" charset="-122"/>
              <a:ea typeface="华文细黑" pitchFamily="2" charset="-122"/>
            </a:endParaRPr>
          </a:p>
        </p:txBody>
      </p:sp>
    </p:spTree>
    <p:extLst>
      <p:ext uri="{BB962C8B-B14F-4D97-AF65-F5344CB8AC3E}">
        <p14:creationId xmlns:p14="http://schemas.microsoft.com/office/powerpoint/2010/main" val="2372009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a:xfrm>
            <a:off x="4021294" y="9721106"/>
            <a:ext cx="3076363" cy="511731"/>
          </a:xfrm>
          <a:prstGeom prst="rect">
            <a:avLst/>
          </a:prstGeom>
        </p:spPr>
        <p:txBody>
          <a:bodyPr lIns="99048" tIns="49524" rIns="99048" bIns="49524"/>
          <a:lstStyle/>
          <a:p>
            <a:fld id="{ADB3F7CE-6E49-49A3-873F-E2E23ADF843D}" type="slidenum">
              <a:rPr lang="zh-CN" altLang="en-US" smtClean="0"/>
              <a:t>28</a:t>
            </a:fld>
            <a:endParaRPr lang="en-US" altLang="zh-CN"/>
          </a:p>
        </p:txBody>
      </p:sp>
      <p:sp>
        <p:nvSpPr>
          <p:cNvPr id="5" name="Rectangle 3"/>
          <p:cNvSpPr>
            <a:spLocks noGrp="1" noChangeArrowheads="1"/>
          </p:cNvSpPr>
          <p:nvPr>
            <p:ph type="body" idx="3"/>
          </p:nvPr>
        </p:nvSpPr>
        <p:spPr>
          <a:xfrm>
            <a:off x="701675" y="4860925"/>
            <a:ext cx="5676900" cy="4605338"/>
          </a:xfrm>
          <a:noFill/>
        </p:spPr>
        <p:txBody>
          <a:bodyPr/>
          <a:lstStyle/>
          <a:p>
            <a:r>
              <a:rPr lang="en-US" altLang="zh-CN" dirty="0" err="1">
                <a:latin typeface="华文细黑" pitchFamily="2" charset="-122"/>
              </a:rPr>
              <a:t>MetaStore</a:t>
            </a:r>
            <a:r>
              <a:rPr lang="en-US" altLang="zh-CN" dirty="0">
                <a:latin typeface="华文细黑" pitchFamily="2" charset="-122"/>
              </a:rPr>
              <a:t> : </a:t>
            </a:r>
            <a:r>
              <a:rPr lang="zh-CN" altLang="en-US" dirty="0">
                <a:latin typeface="华文细黑" pitchFamily="2" charset="-122"/>
              </a:rPr>
              <a:t>存储表，列和</a:t>
            </a:r>
            <a:r>
              <a:rPr lang="en-US" altLang="zh-CN" dirty="0">
                <a:latin typeface="华文细黑" pitchFamily="2" charset="-122"/>
              </a:rPr>
              <a:t>Partition</a:t>
            </a:r>
            <a:r>
              <a:rPr lang="zh-CN" altLang="en-US" dirty="0">
                <a:latin typeface="华文细黑" pitchFamily="2" charset="-122"/>
              </a:rPr>
              <a:t>等元数据，为关系型数据库。</a:t>
            </a:r>
          </a:p>
          <a:p>
            <a:r>
              <a:rPr lang="en-US" altLang="zh-CN" dirty="0">
                <a:latin typeface="华文细黑" pitchFamily="2" charset="-122"/>
              </a:rPr>
              <a:t>Driver :  </a:t>
            </a:r>
            <a:r>
              <a:rPr lang="zh-CN" altLang="en-US" dirty="0">
                <a:latin typeface="华文细黑" pitchFamily="2" charset="-122"/>
              </a:rPr>
              <a:t>管理</a:t>
            </a:r>
            <a:r>
              <a:rPr lang="en-US" altLang="zh-CN" dirty="0" err="1">
                <a:latin typeface="华文细黑" pitchFamily="2" charset="-122"/>
              </a:rPr>
              <a:t>HiveQL</a:t>
            </a:r>
            <a:r>
              <a:rPr lang="zh-CN" altLang="en-US" dirty="0">
                <a:latin typeface="华文细黑" pitchFamily="2" charset="-122"/>
              </a:rPr>
              <a:t>执行的生命周期并贯穿</a:t>
            </a:r>
            <a:r>
              <a:rPr lang="en-US" altLang="zh-CN" dirty="0">
                <a:latin typeface="华文细黑" pitchFamily="2" charset="-122"/>
              </a:rPr>
              <a:t>Hive</a:t>
            </a:r>
            <a:r>
              <a:rPr lang="zh-CN" altLang="en-US" dirty="0">
                <a:latin typeface="华文细黑" pitchFamily="2" charset="-122"/>
              </a:rPr>
              <a:t>任务整个执行期间。</a:t>
            </a:r>
          </a:p>
          <a:p>
            <a:r>
              <a:rPr lang="en-US" altLang="zh-CN" dirty="0">
                <a:latin typeface="华文细黑" pitchFamily="2" charset="-122"/>
              </a:rPr>
              <a:t>Compiler : </a:t>
            </a:r>
            <a:r>
              <a:rPr lang="zh-CN" altLang="en-US" dirty="0">
                <a:latin typeface="华文细黑" pitchFamily="2" charset="-122"/>
              </a:rPr>
              <a:t>编译</a:t>
            </a:r>
            <a:r>
              <a:rPr lang="en-US" altLang="zh-CN" dirty="0" err="1">
                <a:latin typeface="华文细黑" pitchFamily="2" charset="-122"/>
              </a:rPr>
              <a:t>HiveQL</a:t>
            </a:r>
            <a:r>
              <a:rPr lang="zh-CN" altLang="en-US" dirty="0">
                <a:latin typeface="华文细黑" pitchFamily="2" charset="-122"/>
              </a:rPr>
              <a:t>并将其转化为一系列相互依赖的</a:t>
            </a:r>
            <a:r>
              <a:rPr lang="en-US" altLang="zh-CN" dirty="0">
                <a:latin typeface="华文细黑" pitchFamily="2" charset="-122"/>
              </a:rPr>
              <a:t>Map/Reduce</a:t>
            </a:r>
            <a:r>
              <a:rPr lang="zh-CN" altLang="en-US" dirty="0">
                <a:latin typeface="华文细黑" pitchFamily="2" charset="-122"/>
              </a:rPr>
              <a:t>任务。</a:t>
            </a:r>
          </a:p>
          <a:p>
            <a:r>
              <a:rPr lang="en-US" altLang="zh-CN" dirty="0">
                <a:latin typeface="华文细黑" pitchFamily="2" charset="-122"/>
              </a:rPr>
              <a:t>Optimizer : </a:t>
            </a:r>
            <a:r>
              <a:rPr lang="zh-CN" altLang="en-US" dirty="0">
                <a:latin typeface="华文细黑" pitchFamily="2" charset="-122"/>
              </a:rPr>
              <a:t>优化器，分为逻辑优化器和物理优化器，分别对</a:t>
            </a:r>
            <a:r>
              <a:rPr lang="en-US" altLang="zh-CN" dirty="0" err="1">
                <a:latin typeface="华文细黑" pitchFamily="2" charset="-122"/>
              </a:rPr>
              <a:t>HiveQL</a:t>
            </a:r>
            <a:r>
              <a:rPr lang="zh-CN" altLang="en-US" dirty="0">
                <a:latin typeface="华文细黑" pitchFamily="2" charset="-122"/>
              </a:rPr>
              <a:t>生成的执行计划和</a:t>
            </a:r>
            <a:r>
              <a:rPr lang="en-US" altLang="zh-CN" dirty="0">
                <a:latin typeface="华文细黑" pitchFamily="2" charset="-122"/>
              </a:rPr>
              <a:t>MapReduce</a:t>
            </a:r>
            <a:r>
              <a:rPr lang="zh-CN" altLang="en-US" dirty="0">
                <a:latin typeface="华文细黑" pitchFamily="2" charset="-122"/>
              </a:rPr>
              <a:t>任务进行优化。</a:t>
            </a:r>
          </a:p>
          <a:p>
            <a:r>
              <a:rPr lang="en-US" altLang="zh-CN" dirty="0">
                <a:latin typeface="华文细黑" pitchFamily="2" charset="-122"/>
              </a:rPr>
              <a:t>Executor : </a:t>
            </a:r>
            <a:r>
              <a:rPr lang="zh-CN" altLang="en-US" dirty="0">
                <a:latin typeface="华文细黑" pitchFamily="2" charset="-122"/>
              </a:rPr>
              <a:t>按照任务的依赖关系分别执行</a:t>
            </a:r>
            <a:r>
              <a:rPr lang="en-US" altLang="zh-CN" dirty="0">
                <a:latin typeface="华文细黑" pitchFamily="2" charset="-122"/>
              </a:rPr>
              <a:t>Map/Reduce</a:t>
            </a:r>
            <a:r>
              <a:rPr lang="zh-CN" altLang="en-US" dirty="0">
                <a:latin typeface="华文细黑" pitchFamily="2" charset="-122"/>
              </a:rPr>
              <a:t>任务。</a:t>
            </a:r>
          </a:p>
          <a:p>
            <a:r>
              <a:rPr lang="en-US" altLang="zh-CN" dirty="0" err="1">
                <a:latin typeface="华文细黑" pitchFamily="2" charset="-122"/>
              </a:rPr>
              <a:t>ThriftServer</a:t>
            </a:r>
            <a:r>
              <a:rPr lang="en-US" altLang="zh-CN" dirty="0">
                <a:latin typeface="华文细黑" pitchFamily="2" charset="-122"/>
              </a:rPr>
              <a:t> : </a:t>
            </a:r>
            <a:r>
              <a:rPr lang="zh-CN" altLang="en-US" dirty="0">
                <a:latin typeface="华文细黑" pitchFamily="2" charset="-122"/>
              </a:rPr>
              <a:t>提供</a:t>
            </a:r>
            <a:r>
              <a:rPr lang="en-US" altLang="zh-CN" dirty="0">
                <a:latin typeface="华文细黑" pitchFamily="2" charset="-122"/>
              </a:rPr>
              <a:t>thrift</a:t>
            </a:r>
            <a:r>
              <a:rPr lang="zh-CN" altLang="en-US" dirty="0">
                <a:latin typeface="华文细黑" pitchFamily="2" charset="-122"/>
              </a:rPr>
              <a:t>接口，作为</a:t>
            </a:r>
            <a:r>
              <a:rPr lang="en-US" altLang="zh-CN" dirty="0">
                <a:latin typeface="华文细黑" pitchFamily="2" charset="-122"/>
              </a:rPr>
              <a:t>JDBC</a:t>
            </a:r>
            <a:r>
              <a:rPr lang="zh-CN" altLang="en-US" dirty="0">
                <a:latin typeface="华文细黑" pitchFamily="2" charset="-122"/>
              </a:rPr>
              <a:t>和</a:t>
            </a:r>
            <a:r>
              <a:rPr lang="en-US" altLang="zh-CN" dirty="0">
                <a:latin typeface="华文细黑" pitchFamily="2" charset="-122"/>
              </a:rPr>
              <a:t>ODBC</a:t>
            </a:r>
            <a:r>
              <a:rPr lang="zh-CN" altLang="en-US" dirty="0">
                <a:latin typeface="华文细黑" pitchFamily="2" charset="-122"/>
              </a:rPr>
              <a:t>的服务端，并将</a:t>
            </a:r>
            <a:r>
              <a:rPr lang="en-US" altLang="zh-CN" dirty="0">
                <a:latin typeface="华文细黑" pitchFamily="2" charset="-122"/>
              </a:rPr>
              <a:t>Hive</a:t>
            </a:r>
            <a:r>
              <a:rPr lang="zh-CN" altLang="en-US" dirty="0">
                <a:latin typeface="华文细黑" pitchFamily="2" charset="-122"/>
              </a:rPr>
              <a:t>和其他应用程序集成起来。</a:t>
            </a:r>
          </a:p>
          <a:p>
            <a:r>
              <a:rPr lang="en-US" altLang="zh-CN" dirty="0">
                <a:latin typeface="华文细黑" pitchFamily="2" charset="-122"/>
              </a:rPr>
              <a:t>Clients : </a:t>
            </a:r>
            <a:r>
              <a:rPr lang="zh-CN" altLang="en-US" dirty="0">
                <a:latin typeface="华文细黑" pitchFamily="2" charset="-122"/>
              </a:rPr>
              <a:t>包含命令行接口</a:t>
            </a:r>
            <a:r>
              <a:rPr lang="en-US" altLang="zh-CN" dirty="0">
                <a:latin typeface="华文细黑" pitchFamily="2" charset="-122"/>
              </a:rPr>
              <a:t>(CLI/Beeline) </a:t>
            </a:r>
            <a:r>
              <a:rPr lang="zh-CN" altLang="en-US" dirty="0">
                <a:latin typeface="华文细黑" pitchFamily="2" charset="-122"/>
              </a:rPr>
              <a:t>和</a:t>
            </a:r>
            <a:r>
              <a:rPr lang="en-US" altLang="zh-CN" dirty="0">
                <a:latin typeface="华文细黑" pitchFamily="2" charset="-122"/>
              </a:rPr>
              <a:t>JDBC/ODBC </a:t>
            </a:r>
            <a:r>
              <a:rPr lang="zh-CN" altLang="en-US" dirty="0">
                <a:latin typeface="华文细黑" pitchFamily="2" charset="-122"/>
              </a:rPr>
              <a:t>接口，为用户访问提供接口</a:t>
            </a:r>
            <a:r>
              <a:rPr lang="zh-CN" altLang="en-US" dirty="0" smtClean="0">
                <a:latin typeface="华文细黑" pitchFamily="2" charset="-122"/>
              </a:rPr>
              <a:t>。</a:t>
            </a:r>
            <a:endParaRPr lang="zh-CN" altLang="en-US" dirty="0">
              <a:latin typeface="华文细黑" pitchFamily="2" charset="-122"/>
            </a:endParaRPr>
          </a:p>
        </p:txBody>
      </p:sp>
    </p:spTree>
    <p:extLst>
      <p:ext uri="{BB962C8B-B14F-4D97-AF65-F5344CB8AC3E}">
        <p14:creationId xmlns:p14="http://schemas.microsoft.com/office/powerpoint/2010/main" val="314621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743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a:xfrm>
            <a:off x="4021294" y="9721106"/>
            <a:ext cx="3076363" cy="511731"/>
          </a:xfrm>
          <a:prstGeom prst="rect">
            <a:avLst/>
          </a:prstGeom>
        </p:spPr>
        <p:txBody>
          <a:bodyPr lIns="99048" tIns="49524" rIns="99048" bIns="49524"/>
          <a:lstStyle/>
          <a:p>
            <a:fld id="{ADB3F7CE-6E49-49A3-873F-E2E23ADF843D}" type="slidenum">
              <a:rPr lang="zh-CN" altLang="en-US" smtClean="0"/>
              <a:t>29</a:t>
            </a:fld>
            <a:endParaRPr lang="en-US" altLang="zh-CN"/>
          </a:p>
        </p:txBody>
      </p:sp>
      <p:sp>
        <p:nvSpPr>
          <p:cNvPr id="5" name="Rectangle 3"/>
          <p:cNvSpPr>
            <a:spLocks noGrp="1" noChangeArrowheads="1"/>
          </p:cNvSpPr>
          <p:nvPr>
            <p:ph type="body" idx="3"/>
          </p:nvPr>
        </p:nvSpPr>
        <p:spPr>
          <a:xfrm>
            <a:off x="701675" y="4860925"/>
            <a:ext cx="5676900" cy="4605338"/>
          </a:xfrm>
          <a:noFill/>
        </p:spPr>
        <p:txBody>
          <a:bodyPr/>
          <a:lstStyle/>
          <a:p>
            <a:r>
              <a:rPr lang="en-US" altLang="zh-CN" dirty="0" smtClean="0">
                <a:latin typeface="华文细黑" pitchFamily="2" charset="-122"/>
              </a:rPr>
              <a:t>Hive</a:t>
            </a:r>
            <a:r>
              <a:rPr lang="zh-CN" altLang="en-US" dirty="0">
                <a:latin typeface="华文细黑" pitchFamily="2" charset="-122"/>
              </a:rPr>
              <a:t>主要特点如下：</a:t>
            </a:r>
          </a:p>
          <a:p>
            <a:pPr lvl="1"/>
            <a:r>
              <a:rPr lang="zh-CN" altLang="en-US" dirty="0">
                <a:latin typeface="华文细黑" pitchFamily="2" charset="-122"/>
              </a:rPr>
              <a:t>通过</a:t>
            </a:r>
            <a:r>
              <a:rPr lang="en-US" altLang="zh-CN" dirty="0">
                <a:latin typeface="华文细黑" pitchFamily="2" charset="-122"/>
              </a:rPr>
              <a:t>HQL</a:t>
            </a:r>
            <a:r>
              <a:rPr lang="zh-CN" altLang="en-US" dirty="0">
                <a:latin typeface="华文细黑" pitchFamily="2" charset="-122"/>
              </a:rPr>
              <a:t>语言非常容易的完成数据提取、转换和加载（</a:t>
            </a:r>
            <a:r>
              <a:rPr lang="en-US" altLang="zh-CN" dirty="0">
                <a:latin typeface="华文细黑" pitchFamily="2" charset="-122"/>
              </a:rPr>
              <a:t>ETL</a:t>
            </a:r>
            <a:r>
              <a:rPr lang="zh-CN" altLang="en-US" dirty="0">
                <a:latin typeface="华文细黑" pitchFamily="2" charset="-122"/>
              </a:rPr>
              <a:t>）。</a:t>
            </a:r>
          </a:p>
          <a:p>
            <a:pPr lvl="1"/>
            <a:r>
              <a:rPr lang="zh-CN" altLang="en-US" dirty="0">
                <a:latin typeface="华文细黑" pitchFamily="2" charset="-122"/>
              </a:rPr>
              <a:t>通过</a:t>
            </a:r>
            <a:r>
              <a:rPr lang="en-US" altLang="zh-CN" dirty="0">
                <a:latin typeface="华文细黑" pitchFamily="2" charset="-122"/>
              </a:rPr>
              <a:t>HQL</a:t>
            </a:r>
            <a:r>
              <a:rPr lang="zh-CN" altLang="en-US" dirty="0">
                <a:latin typeface="华文细黑" pitchFamily="2" charset="-122"/>
              </a:rPr>
              <a:t>完成海量结构化数据分析。</a:t>
            </a:r>
          </a:p>
          <a:p>
            <a:pPr lvl="1"/>
            <a:r>
              <a:rPr lang="zh-CN" altLang="en-US" dirty="0">
                <a:latin typeface="华文细黑" pitchFamily="2" charset="-122"/>
              </a:rPr>
              <a:t>灵活的数据存储格式，支持</a:t>
            </a:r>
            <a:r>
              <a:rPr lang="en-US" altLang="zh-CN" dirty="0">
                <a:latin typeface="华文细黑" pitchFamily="2" charset="-122"/>
              </a:rPr>
              <a:t>JSON</a:t>
            </a:r>
            <a:r>
              <a:rPr lang="zh-CN" altLang="en-US" dirty="0">
                <a:latin typeface="华文细黑" pitchFamily="2" charset="-122"/>
              </a:rPr>
              <a:t>，</a:t>
            </a:r>
            <a:r>
              <a:rPr lang="en-US" altLang="zh-CN" dirty="0">
                <a:latin typeface="华文细黑" pitchFamily="2" charset="-122"/>
              </a:rPr>
              <a:t>CSV</a:t>
            </a:r>
            <a:r>
              <a:rPr lang="zh-CN" altLang="en-US" dirty="0">
                <a:latin typeface="华文细黑" pitchFamily="2" charset="-122"/>
              </a:rPr>
              <a:t>，</a:t>
            </a:r>
            <a:r>
              <a:rPr lang="en-US" altLang="zh-CN" dirty="0">
                <a:latin typeface="华文细黑" pitchFamily="2" charset="-122"/>
              </a:rPr>
              <a:t>TEXTFILE</a:t>
            </a:r>
            <a:r>
              <a:rPr lang="zh-CN" altLang="en-US" dirty="0">
                <a:latin typeface="华文细黑" pitchFamily="2" charset="-122"/>
              </a:rPr>
              <a:t>，</a:t>
            </a:r>
            <a:r>
              <a:rPr lang="en-US" altLang="zh-CN" dirty="0">
                <a:latin typeface="华文细黑" pitchFamily="2" charset="-122"/>
              </a:rPr>
              <a:t>RCFILE</a:t>
            </a:r>
            <a:r>
              <a:rPr lang="zh-CN" altLang="en-US" dirty="0">
                <a:latin typeface="华文细黑" pitchFamily="2" charset="-122"/>
              </a:rPr>
              <a:t>，</a:t>
            </a:r>
            <a:r>
              <a:rPr lang="en-US" altLang="zh-CN" dirty="0">
                <a:latin typeface="华文细黑" pitchFamily="2" charset="-122"/>
              </a:rPr>
              <a:t>SEQUENCEFILE</a:t>
            </a:r>
            <a:r>
              <a:rPr lang="zh-CN" altLang="en-US" dirty="0">
                <a:latin typeface="华文细黑" pitchFamily="2" charset="-122"/>
              </a:rPr>
              <a:t>等存储格式，支持自定义扩展</a:t>
            </a:r>
          </a:p>
          <a:p>
            <a:pPr lvl="1"/>
            <a:r>
              <a:rPr lang="zh-CN" altLang="en-US" dirty="0">
                <a:latin typeface="华文细黑" pitchFamily="2" charset="-122"/>
              </a:rPr>
              <a:t>多种客户端连接方式，支持</a:t>
            </a:r>
            <a:r>
              <a:rPr lang="en-US" altLang="zh-CN" dirty="0">
                <a:latin typeface="华文细黑" pitchFamily="2" charset="-122"/>
              </a:rPr>
              <a:t>JDBC</a:t>
            </a:r>
            <a:r>
              <a:rPr lang="zh-CN" altLang="en-US" dirty="0">
                <a:latin typeface="华文细黑" pitchFamily="2" charset="-122"/>
              </a:rPr>
              <a:t>、</a:t>
            </a:r>
            <a:r>
              <a:rPr lang="en-US" altLang="zh-CN" dirty="0" err="1">
                <a:latin typeface="华文细黑" pitchFamily="2" charset="-122"/>
              </a:rPr>
              <a:t>Thrfit</a:t>
            </a:r>
            <a:r>
              <a:rPr lang="zh-CN" altLang="en-US" dirty="0">
                <a:latin typeface="华文细黑" pitchFamily="2" charset="-122"/>
              </a:rPr>
              <a:t>等接口。</a:t>
            </a:r>
          </a:p>
          <a:p>
            <a:r>
              <a:rPr lang="en-US" altLang="zh-CN" dirty="0" smtClean="0">
                <a:latin typeface="华文细黑" pitchFamily="2" charset="-122"/>
              </a:rPr>
              <a:t>Hive</a:t>
            </a:r>
            <a:r>
              <a:rPr lang="zh-CN" altLang="en-US" dirty="0">
                <a:latin typeface="华文细黑" pitchFamily="2" charset="-122"/>
              </a:rPr>
              <a:t>常用于以下几个方面：</a:t>
            </a:r>
          </a:p>
          <a:p>
            <a:pPr lvl="1"/>
            <a:r>
              <a:rPr lang="zh-CN" altLang="en-US" dirty="0">
                <a:latin typeface="华文细黑" pitchFamily="2" charset="-122"/>
              </a:rPr>
              <a:t>数据汇总（每天</a:t>
            </a:r>
            <a:r>
              <a:rPr lang="en-US" altLang="zh-CN" dirty="0">
                <a:latin typeface="华文细黑" pitchFamily="2" charset="-122"/>
              </a:rPr>
              <a:t>/</a:t>
            </a:r>
            <a:r>
              <a:rPr lang="zh-CN" altLang="en-US" dirty="0">
                <a:latin typeface="华文细黑" pitchFamily="2" charset="-122"/>
              </a:rPr>
              <a:t>每周用户点击数，点击排行）</a:t>
            </a:r>
          </a:p>
          <a:p>
            <a:pPr lvl="1"/>
            <a:r>
              <a:rPr lang="zh-CN" altLang="en-US" dirty="0">
                <a:latin typeface="华文细黑" pitchFamily="2" charset="-122"/>
              </a:rPr>
              <a:t>非实时分析（日志分析，统计分析）</a:t>
            </a:r>
          </a:p>
          <a:p>
            <a:pPr lvl="1"/>
            <a:r>
              <a:rPr lang="zh-CN" altLang="en-US" dirty="0">
                <a:latin typeface="华文细黑" pitchFamily="2" charset="-122"/>
              </a:rPr>
              <a:t>数据挖掘（用户行为分析，兴趣分区，区域展示）</a:t>
            </a:r>
            <a:endParaRPr lang="zh-CN" altLang="zh-CN" sz="1100" dirty="0" smtClean="0">
              <a:latin typeface="华文细黑" pitchFamily="2" charset="-122"/>
              <a:ea typeface="华文细黑" pitchFamily="2" charset="-122"/>
            </a:endParaRPr>
          </a:p>
        </p:txBody>
      </p:sp>
    </p:spTree>
    <p:extLst>
      <p:ext uri="{BB962C8B-B14F-4D97-AF65-F5344CB8AC3E}">
        <p14:creationId xmlns:p14="http://schemas.microsoft.com/office/powerpoint/2010/main" val="3468392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93EE63FB-A571-450A-9C76-B44D77282193}" type="slidenum">
              <a:rPr lang="en-US" altLang="zh-CN">
                <a:solidFill>
                  <a:srgbClr val="000000"/>
                </a:solidFill>
              </a:rPr>
              <a:t>30</a:t>
            </a:fld>
            <a:endParaRPr lang="en-US" altLang="zh-CN">
              <a:solidFill>
                <a:srgbClr val="000000"/>
              </a:solidFill>
            </a:endParaRPr>
          </a:p>
        </p:txBody>
      </p:sp>
      <p:sp>
        <p:nvSpPr>
          <p:cNvPr id="133123" name="Rectangle 2"/>
          <p:cNvSpPr>
            <a:spLocks noGrp="1" noRot="1" noChangeAspect="1" noChangeArrowheads="1" noTextEdit="1"/>
          </p:cNvSpPr>
          <p:nvPr>
            <p:ph type="sldImg"/>
          </p:nvPr>
        </p:nvSpPr>
        <p:spPr>
          <a:xfrm>
            <a:off x="990600" y="766763"/>
            <a:ext cx="5118100" cy="3838575"/>
          </a:xfrm>
        </p:spPr>
      </p:sp>
      <p:sp>
        <p:nvSpPr>
          <p:cNvPr id="133124" name="Rectangle 3"/>
          <p:cNvSpPr>
            <a:spLocks noGrp="1" noChangeArrowheads="1"/>
          </p:cNvSpPr>
          <p:nvPr>
            <p:ph type="body" idx="1"/>
          </p:nvPr>
        </p:nvSpPr>
        <p:spPr>
          <a:noFill/>
        </p:spPr>
        <p:txBody>
          <a:bodyPr/>
          <a:lstStyle/>
          <a:p>
            <a:r>
              <a:rPr lang="zh-CN" altLang="en-US" sz="1100" dirty="0" smtClean="0">
                <a:latin typeface="华文细黑" pitchFamily="2" charset="-122"/>
                <a:ea typeface="华文细黑" pitchFamily="2" charset="-122"/>
              </a:rPr>
              <a:t>索引存在</a:t>
            </a:r>
            <a:r>
              <a:rPr lang="en-US" altLang="zh-CN" sz="1100" dirty="0" err="1" smtClean="0">
                <a:latin typeface="华文细黑" pitchFamily="2" charset="-122"/>
                <a:ea typeface="华文细黑" pitchFamily="2" charset="-122"/>
              </a:rPr>
              <a:t>Hbase</a:t>
            </a:r>
            <a:r>
              <a:rPr lang="zh-CN" altLang="en-US" sz="1100" dirty="0" smtClean="0">
                <a:latin typeface="华文细黑" pitchFamily="2" charset="-122"/>
                <a:ea typeface="华文细黑" pitchFamily="2" charset="-122"/>
              </a:rPr>
              <a:t>中，比索引存在</a:t>
            </a:r>
            <a:r>
              <a:rPr lang="en-US" altLang="zh-CN" sz="1100" dirty="0" smtClean="0">
                <a:latin typeface="华文细黑" pitchFamily="2" charset="-122"/>
                <a:ea typeface="华文细黑" pitchFamily="2" charset="-122"/>
              </a:rPr>
              <a:t>HDFS</a:t>
            </a:r>
            <a:r>
              <a:rPr lang="zh-CN" altLang="en-US" sz="1100" dirty="0" smtClean="0">
                <a:latin typeface="华文细黑" pitchFamily="2" charset="-122"/>
                <a:ea typeface="华文细黑" pitchFamily="2" charset="-122"/>
              </a:rPr>
              <a:t>中快</a:t>
            </a:r>
            <a:r>
              <a:rPr lang="en-US" altLang="zh-CN" sz="1100" dirty="0" smtClean="0">
                <a:latin typeface="华文细黑" pitchFamily="2" charset="-122"/>
                <a:ea typeface="华文细黑" pitchFamily="2" charset="-122"/>
              </a:rPr>
              <a:t>5</a:t>
            </a:r>
            <a:r>
              <a:rPr lang="zh-CN" altLang="en-US" sz="1100" dirty="0" smtClean="0">
                <a:latin typeface="华文细黑" pitchFamily="2" charset="-122"/>
                <a:ea typeface="华文细黑" pitchFamily="2" charset="-122"/>
              </a:rPr>
              <a:t>倍</a:t>
            </a:r>
            <a:endParaRPr lang="en-US" altLang="zh-CN" sz="1100" dirty="0" smtClean="0">
              <a:latin typeface="华文细黑" pitchFamily="2" charset="-122"/>
              <a:ea typeface="华文细黑" pitchFamily="2" charset="-122"/>
            </a:endParaRPr>
          </a:p>
          <a:p>
            <a:pPr>
              <a:buFont typeface="Wingdings" panose="05000000000000000000" pitchFamily="2" charset="2"/>
              <a:buChar char="l"/>
            </a:pPr>
            <a:r>
              <a:rPr lang="zh-CN" altLang="en-US" sz="1100" dirty="0" smtClean="0">
                <a:latin typeface="华文细黑" pitchFamily="2" charset="-122"/>
                <a:ea typeface="华文细黑" pitchFamily="2" charset="-122"/>
              </a:rPr>
              <a:t>采用</a:t>
            </a:r>
            <a:r>
              <a:rPr lang="en-US" altLang="zh-CN" sz="1100" dirty="0" err="1" smtClean="0">
                <a:latin typeface="华文细黑" pitchFamily="2" charset="-122"/>
                <a:ea typeface="华文细黑" pitchFamily="2" charset="-122"/>
              </a:rPr>
              <a:t>HBase</a:t>
            </a:r>
            <a:r>
              <a:rPr lang="zh-CN" altLang="en-US" sz="1100" dirty="0" smtClean="0">
                <a:latin typeface="华文细黑" pitchFamily="2" charset="-122"/>
                <a:ea typeface="华文细黑" pitchFamily="2" charset="-122"/>
              </a:rPr>
              <a:t>存储增强</a:t>
            </a:r>
            <a:r>
              <a:rPr lang="en-US" altLang="zh-CN" sz="1100" dirty="0" smtClean="0">
                <a:latin typeface="华文细黑" pitchFamily="2" charset="-122"/>
                <a:ea typeface="华文细黑" pitchFamily="2" charset="-122"/>
              </a:rPr>
              <a:t>Hive</a:t>
            </a:r>
            <a:r>
              <a:rPr lang="zh-CN" altLang="en-US" sz="1100" dirty="0" smtClean="0">
                <a:latin typeface="华文细黑" pitchFamily="2" charset="-122"/>
                <a:ea typeface="华文细黑" pitchFamily="2" charset="-122"/>
              </a:rPr>
              <a:t>索引，提升索引查询性能</a:t>
            </a:r>
            <a:endParaRPr lang="en-US" altLang="zh-CN" sz="1100" dirty="0" smtClean="0">
              <a:latin typeface="华文细黑" pitchFamily="2" charset="-122"/>
              <a:ea typeface="华文细黑" pitchFamily="2" charset="-122"/>
            </a:endParaRPr>
          </a:p>
          <a:p>
            <a:endParaRPr lang="zh-CN" altLang="zh-CN" sz="1100" dirty="0" smtClean="0">
              <a:latin typeface="华文细黑" pitchFamily="2" charset="-122"/>
              <a:ea typeface="华文细黑" pitchFamily="2" charset="-122"/>
            </a:endParaRPr>
          </a:p>
        </p:txBody>
      </p:sp>
    </p:spTree>
    <p:extLst>
      <p:ext uri="{BB962C8B-B14F-4D97-AF65-F5344CB8AC3E}">
        <p14:creationId xmlns:p14="http://schemas.microsoft.com/office/powerpoint/2010/main" val="467662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备注占位符 2"/>
          <p:cNvSpPr>
            <a:spLocks noGrp="1"/>
          </p:cNvSpPr>
          <p:nvPr>
            <p:ph type="body" idx="1"/>
          </p:nvPr>
        </p:nvSpPr>
        <p:spPr/>
        <p:txBody>
          <a:bodyPr/>
          <a:lstStyle/>
          <a:p>
            <a:r>
              <a:rPr lang="en-US" dirty="0" err="1" smtClean="0"/>
              <a:t>Hadoop</a:t>
            </a:r>
            <a:r>
              <a:rPr lang="zh-CN" altLang="en-US" dirty="0" smtClean="0"/>
              <a:t>是一个系统平台， 放在</a:t>
            </a:r>
            <a:r>
              <a:rPr lang="en-US" dirty="0" err="1" smtClean="0"/>
              <a:t>Hadoop</a:t>
            </a:r>
            <a:r>
              <a:rPr lang="zh-CN" altLang="en-US" dirty="0" smtClean="0"/>
              <a:t>文件系统</a:t>
            </a:r>
            <a:r>
              <a:rPr lang="en-US" dirty="0" smtClean="0"/>
              <a:t>HDFS</a:t>
            </a:r>
            <a:r>
              <a:rPr lang="zh-CN" altLang="en-US" dirty="0" smtClean="0"/>
              <a:t>内的数据虽然是分散储存， 却是以档案的方式存放，并不支持随机存取</a:t>
            </a:r>
            <a:r>
              <a:rPr lang="en-US" dirty="0" smtClean="0"/>
              <a:t> </a:t>
            </a:r>
            <a:r>
              <a:rPr lang="zh-CN" altLang="en-US" dirty="0" smtClean="0"/>
              <a:t>的功能。 为了更方便存取</a:t>
            </a:r>
            <a:r>
              <a:rPr lang="en-US" dirty="0" err="1" smtClean="0"/>
              <a:t>Hadoop</a:t>
            </a:r>
            <a:r>
              <a:rPr lang="zh-CN" altLang="en-US" dirty="0" smtClean="0"/>
              <a:t>环境下的数据，</a:t>
            </a:r>
            <a:r>
              <a:rPr lang="en-US" dirty="0" err="1" smtClean="0"/>
              <a:t>HBase</a:t>
            </a:r>
            <a:r>
              <a:rPr lang="zh-CN" altLang="en-US" dirty="0" smtClean="0"/>
              <a:t>应运而生，提供一个类似数据库的储存环境， 主要的特点如下：</a:t>
            </a:r>
            <a:r>
              <a:rPr lang="en-US" dirty="0" smtClean="0"/>
              <a:t> </a:t>
            </a:r>
          </a:p>
          <a:p>
            <a:r>
              <a:rPr lang="en-US" dirty="0" smtClean="0"/>
              <a:t>Distributed </a:t>
            </a:r>
            <a:r>
              <a:rPr lang="zh-CN" altLang="en-US" dirty="0" smtClean="0"/>
              <a:t>分布式</a:t>
            </a:r>
            <a:r>
              <a:rPr lang="en-US" dirty="0" smtClean="0"/>
              <a:t> </a:t>
            </a:r>
            <a:br>
              <a:rPr lang="en-US" dirty="0" smtClean="0"/>
            </a:br>
            <a:r>
              <a:rPr lang="en-US" altLang="zh-CN" dirty="0" err="1" smtClean="0"/>
              <a:t>HBase</a:t>
            </a:r>
            <a:r>
              <a:rPr lang="en-US" altLang="zh-CN" dirty="0" smtClean="0"/>
              <a:t> </a:t>
            </a:r>
            <a:r>
              <a:rPr lang="zh-CN" altLang="en-US" dirty="0" smtClean="0"/>
              <a:t>是建构在分布式系统平台上的数据库，包含</a:t>
            </a:r>
            <a:r>
              <a:rPr lang="en-US" dirty="0" smtClean="0"/>
              <a:t> Master</a:t>
            </a:r>
            <a:r>
              <a:rPr lang="zh-CN" altLang="en-US" dirty="0" smtClean="0"/>
              <a:t>、</a:t>
            </a:r>
            <a:r>
              <a:rPr lang="en-US" dirty="0" smtClean="0"/>
              <a:t>Zookeeper </a:t>
            </a:r>
            <a:r>
              <a:rPr lang="zh-CN" altLang="en-US" dirty="0" smtClean="0"/>
              <a:t>和</a:t>
            </a:r>
            <a:r>
              <a:rPr lang="en-US" dirty="0" smtClean="0"/>
              <a:t> Region Server </a:t>
            </a:r>
            <a:r>
              <a:rPr lang="zh-CN" altLang="en-US" dirty="0" smtClean="0"/>
              <a:t>三个组件，</a:t>
            </a:r>
            <a:r>
              <a:rPr lang="en-US" dirty="0" smtClean="0"/>
              <a:t> Master </a:t>
            </a:r>
            <a:r>
              <a:rPr lang="zh-CN" altLang="en-US" dirty="0" smtClean="0"/>
              <a:t>纪录</a:t>
            </a:r>
            <a:r>
              <a:rPr lang="en-US" dirty="0" smtClean="0"/>
              <a:t> Metadata</a:t>
            </a:r>
            <a:r>
              <a:rPr lang="zh-CN" altLang="en-US" dirty="0" smtClean="0"/>
              <a:t>，</a:t>
            </a:r>
            <a:r>
              <a:rPr lang="en-US" dirty="0" smtClean="0"/>
              <a:t>Zookeeper </a:t>
            </a:r>
            <a:r>
              <a:rPr lang="zh-CN" altLang="en-US" dirty="0" smtClean="0"/>
              <a:t>负责协调各个节点之间的联系，</a:t>
            </a:r>
            <a:r>
              <a:rPr lang="en-US" dirty="0" smtClean="0"/>
              <a:t>Region Server </a:t>
            </a:r>
            <a:r>
              <a:rPr lang="zh-CN" altLang="en-US" dirty="0" smtClean="0"/>
              <a:t>管理和取用实际存放的数据内容。</a:t>
            </a:r>
            <a:r>
              <a:rPr lang="en-US" dirty="0" smtClean="0"/>
              <a:t> </a:t>
            </a:r>
          </a:p>
          <a:p>
            <a:r>
              <a:rPr lang="en-US" dirty="0" smtClean="0"/>
              <a:t>Multi-Dimensional </a:t>
            </a:r>
            <a:r>
              <a:rPr lang="zh-CN" altLang="en-US" dirty="0" smtClean="0"/>
              <a:t>多维度储存</a:t>
            </a:r>
            <a:r>
              <a:rPr lang="en-US" dirty="0" smtClean="0"/>
              <a:t> </a:t>
            </a:r>
            <a:br>
              <a:rPr lang="en-US" dirty="0" smtClean="0"/>
            </a:br>
            <a:r>
              <a:rPr lang="en-US" dirty="0" err="1" smtClean="0"/>
              <a:t>HBase</a:t>
            </a:r>
            <a:r>
              <a:rPr lang="en-US" dirty="0" smtClean="0"/>
              <a:t> </a:t>
            </a:r>
            <a:r>
              <a:rPr lang="zh-CN" altLang="en-US" dirty="0" smtClean="0"/>
              <a:t>是以</a:t>
            </a:r>
            <a:r>
              <a:rPr lang="en-US" dirty="0" smtClean="0"/>
              <a:t> Key-Value </a:t>
            </a:r>
            <a:r>
              <a:rPr lang="zh-CN" altLang="en-US" dirty="0" smtClean="0"/>
              <a:t>的方式储存资料， 透过</a:t>
            </a:r>
            <a:r>
              <a:rPr lang="en-US" dirty="0" smtClean="0"/>
              <a:t> </a:t>
            </a:r>
            <a:r>
              <a:rPr lang="en-US" dirty="0" err="1" smtClean="0"/>
              <a:t>Rowkey</a:t>
            </a:r>
            <a:r>
              <a:rPr lang="zh-CN" altLang="en-US" dirty="0" smtClean="0"/>
              <a:t>、</a:t>
            </a:r>
            <a:r>
              <a:rPr lang="en-US" dirty="0" smtClean="0"/>
              <a:t>Column Family</a:t>
            </a:r>
            <a:r>
              <a:rPr lang="zh-CN" altLang="en-US" dirty="0" smtClean="0"/>
              <a:t>、</a:t>
            </a:r>
            <a:r>
              <a:rPr lang="en-US" dirty="0" smtClean="0"/>
              <a:t>Column Qualifier</a:t>
            </a:r>
            <a:r>
              <a:rPr lang="zh-CN" altLang="en-US" dirty="0" smtClean="0"/>
              <a:t>、</a:t>
            </a:r>
            <a:r>
              <a:rPr lang="en-US" dirty="0" smtClean="0"/>
              <a:t>Version</a:t>
            </a:r>
            <a:r>
              <a:rPr lang="zh-CN" altLang="en-US" dirty="0" smtClean="0"/>
              <a:t>，可以指定唯一的数据内容。 相较于传统关系数据库由</a:t>
            </a:r>
            <a:r>
              <a:rPr lang="en-US" dirty="0" smtClean="0"/>
              <a:t> Row </a:t>
            </a:r>
            <a:r>
              <a:rPr lang="zh-CN" altLang="en-US" dirty="0" smtClean="0"/>
              <a:t>和</a:t>
            </a:r>
            <a:r>
              <a:rPr lang="en-US" dirty="0" smtClean="0"/>
              <a:t> Column </a:t>
            </a:r>
            <a:r>
              <a:rPr lang="zh-CN" altLang="en-US" dirty="0" smtClean="0"/>
              <a:t>产生的二维储存空间，</a:t>
            </a:r>
            <a:r>
              <a:rPr lang="en-US" dirty="0" err="1" smtClean="0"/>
              <a:t>HBase</a:t>
            </a:r>
            <a:r>
              <a:rPr lang="en-US" dirty="0" smtClean="0"/>
              <a:t> </a:t>
            </a:r>
            <a:r>
              <a:rPr lang="zh-CN" altLang="en-US" dirty="0" smtClean="0"/>
              <a:t>是一个多维度的数据储存架构。</a:t>
            </a:r>
            <a:r>
              <a:rPr lang="en-US" dirty="0" smtClean="0"/>
              <a:t> </a:t>
            </a:r>
          </a:p>
          <a:p>
            <a:r>
              <a:rPr lang="en-US" dirty="0" smtClean="0"/>
              <a:t>High-Availability </a:t>
            </a:r>
            <a:r>
              <a:rPr lang="zh-CN" altLang="en-US" dirty="0" smtClean="0"/>
              <a:t>高可靠性</a:t>
            </a:r>
            <a:r>
              <a:rPr lang="en-US" dirty="0" smtClean="0"/>
              <a:t> </a:t>
            </a:r>
            <a:br>
              <a:rPr lang="en-US" dirty="0" smtClean="0"/>
            </a:br>
            <a:r>
              <a:rPr lang="zh-CN" altLang="en-US" dirty="0" smtClean="0"/>
              <a:t>资料存储的部分，可以建立在 </a:t>
            </a:r>
            <a:r>
              <a:rPr lang="en-US" altLang="zh-CN" dirty="0" err="1" smtClean="0"/>
              <a:t>Hadoop</a:t>
            </a:r>
            <a:r>
              <a:rPr lang="en-US" altLang="zh-CN" dirty="0" smtClean="0"/>
              <a:t> </a:t>
            </a:r>
            <a:r>
              <a:rPr lang="zh-CN" altLang="en-US" dirty="0" smtClean="0"/>
              <a:t>的分布式文件系统</a:t>
            </a:r>
            <a:r>
              <a:rPr lang="en-US" altLang="zh-CN" dirty="0" smtClean="0"/>
              <a:t>HDFS</a:t>
            </a:r>
            <a:r>
              <a:rPr lang="zh-CN" altLang="en-US" dirty="0" smtClean="0"/>
              <a:t>之上， 拥有多数据副本，任意一个节点故障，都不影响数据存取。 数据管理方面，</a:t>
            </a:r>
            <a:r>
              <a:rPr lang="en-US" altLang="zh-CN" dirty="0" err="1" smtClean="0"/>
              <a:t>HBase</a:t>
            </a:r>
            <a:r>
              <a:rPr lang="en-US" altLang="zh-CN" dirty="0" smtClean="0"/>
              <a:t> Cluster </a:t>
            </a:r>
            <a:r>
              <a:rPr lang="zh-CN" altLang="en-US" dirty="0" smtClean="0"/>
              <a:t>存在多个 </a:t>
            </a:r>
            <a:r>
              <a:rPr lang="en-US" altLang="zh-CN" dirty="0" smtClean="0"/>
              <a:t>Region Server</a:t>
            </a:r>
            <a:r>
              <a:rPr lang="zh-CN" altLang="en-US" dirty="0" smtClean="0"/>
              <a:t>，任意一台 </a:t>
            </a:r>
            <a:r>
              <a:rPr lang="en-US" altLang="zh-CN" dirty="0" smtClean="0"/>
              <a:t>Region Server </a:t>
            </a:r>
            <a:r>
              <a:rPr lang="zh-CN" altLang="en-US" dirty="0" smtClean="0"/>
              <a:t>中断服务， 自动由另一台 </a:t>
            </a:r>
            <a:r>
              <a:rPr lang="en-US" altLang="zh-CN" dirty="0" smtClean="0"/>
              <a:t>Region Server </a:t>
            </a:r>
            <a:r>
              <a:rPr lang="zh-CN" altLang="en-US" dirty="0" smtClean="0"/>
              <a:t>接手原有的服务，处理 </a:t>
            </a:r>
            <a:r>
              <a:rPr lang="en-US" altLang="zh-CN" dirty="0" smtClean="0"/>
              <a:t>Client </a:t>
            </a:r>
            <a:r>
              <a:rPr lang="zh-CN" altLang="en-US" dirty="0" smtClean="0"/>
              <a:t>提出的数据存取需求。 </a:t>
            </a:r>
            <a:endParaRPr lang="en-US" altLang="zh-CN" dirty="0" smtClean="0"/>
          </a:p>
          <a:p>
            <a:r>
              <a:rPr lang="en-US" altLang="zh-CN" dirty="0" smtClean="0"/>
              <a:t>High-Performance </a:t>
            </a:r>
            <a:r>
              <a:rPr lang="zh-CN" altLang="en-US" dirty="0" smtClean="0"/>
              <a:t>高效能 </a:t>
            </a:r>
            <a:br>
              <a:rPr lang="zh-CN" altLang="en-US" dirty="0" smtClean="0"/>
            </a:br>
            <a:r>
              <a:rPr lang="en-US" altLang="zh-CN" dirty="0" err="1" smtClean="0"/>
              <a:t>HBase</a:t>
            </a:r>
            <a:r>
              <a:rPr lang="en-US" altLang="zh-CN" dirty="0" smtClean="0"/>
              <a:t> </a:t>
            </a:r>
            <a:r>
              <a:rPr lang="zh-CN" altLang="en-US" dirty="0" smtClean="0"/>
              <a:t>的分散环境，除了数据分散存放的特性之外， 每一个分散的数据区块各自拥有独立的运算能力。 当使用者对整个数据库系统进行操作的时候，分散的资料各自独立运算整理， 同步处理使用者的要求，即可达到高效能的运作。 </a:t>
            </a:r>
            <a:endParaRPr lang="en-US" altLang="zh-CN" dirty="0"/>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986794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p:sp>
      <p:sp>
        <p:nvSpPr>
          <p:cNvPr id="139267" name="备注占位符 2"/>
          <p:cNvSpPr>
            <a:spLocks noGrp="1"/>
          </p:cNvSpPr>
          <p:nvPr>
            <p:ph type="body" idx="1"/>
          </p:nvPr>
        </p:nvSpPr>
        <p:spPr>
          <a:noFill/>
        </p:spPr>
        <p:txBody>
          <a:bodyPr/>
          <a:lstStyle/>
          <a:p>
            <a:r>
              <a:rPr lang="zh-CN" altLang="en-US" dirty="0" smtClean="0"/>
              <a:t>华为自主研发</a:t>
            </a:r>
            <a:r>
              <a:rPr lang="en-US" altLang="zh-CN" dirty="0" smtClean="0"/>
              <a:t>HM</a:t>
            </a:r>
            <a:r>
              <a:rPr lang="zh-CN" altLang="en-US" dirty="0" smtClean="0"/>
              <a:t>，即</a:t>
            </a:r>
            <a:r>
              <a:rPr lang="en-US" altLang="zh-CN" dirty="0" err="1" smtClean="0"/>
              <a:t>HMaster</a:t>
            </a:r>
            <a:r>
              <a:rPr lang="zh-CN" altLang="en-US" dirty="0" smtClean="0"/>
              <a:t>，在</a:t>
            </a:r>
            <a:r>
              <a:rPr lang="en-US" altLang="zh-CN" dirty="0" smtClean="0"/>
              <a:t>HA</a:t>
            </a:r>
            <a:r>
              <a:rPr lang="zh-CN" altLang="en-US" dirty="0" smtClean="0"/>
              <a:t>模式下，包含主用</a:t>
            </a:r>
            <a:r>
              <a:rPr lang="en-US" altLang="zh-CN" dirty="0" smtClean="0"/>
              <a:t>Master</a:t>
            </a:r>
            <a:r>
              <a:rPr lang="zh-CN" altLang="en-US" dirty="0" smtClean="0"/>
              <a:t>和备用</a:t>
            </a:r>
            <a:r>
              <a:rPr lang="en-US" altLang="zh-CN" dirty="0" smtClean="0"/>
              <a:t>Master</a:t>
            </a:r>
            <a:r>
              <a:rPr lang="zh-CN" altLang="en-US" dirty="0" smtClean="0"/>
              <a:t>。</a:t>
            </a:r>
          </a:p>
          <a:p>
            <a:r>
              <a:rPr lang="zh-CN" altLang="en-US" dirty="0" smtClean="0"/>
              <a:t>主用</a:t>
            </a:r>
            <a:r>
              <a:rPr lang="en-US" altLang="zh-CN" dirty="0" smtClean="0"/>
              <a:t>Master</a:t>
            </a:r>
            <a:r>
              <a:rPr lang="zh-CN" altLang="en-US" dirty="0" smtClean="0"/>
              <a:t>：负责</a:t>
            </a:r>
            <a:r>
              <a:rPr lang="en-US" altLang="zh-CN" dirty="0" err="1" smtClean="0"/>
              <a:t>HBase</a:t>
            </a:r>
            <a:r>
              <a:rPr lang="zh-CN" altLang="en-US" dirty="0" smtClean="0"/>
              <a:t>中</a:t>
            </a:r>
            <a:r>
              <a:rPr lang="en-US" altLang="zh-CN" dirty="0" err="1" smtClean="0"/>
              <a:t>RegionServer</a:t>
            </a:r>
            <a:r>
              <a:rPr lang="zh-CN" altLang="en-US" dirty="0" smtClean="0"/>
              <a:t>的管理，包括表的增删改查；</a:t>
            </a:r>
            <a:r>
              <a:rPr lang="en-US" altLang="zh-CN" dirty="0" err="1" smtClean="0"/>
              <a:t>RegionServer</a:t>
            </a:r>
            <a:r>
              <a:rPr lang="zh-CN" altLang="en-US" dirty="0" smtClean="0"/>
              <a:t>的负载均衡，</a:t>
            </a:r>
            <a:r>
              <a:rPr lang="en-US" altLang="zh-CN" dirty="0" smtClean="0"/>
              <a:t>Region</a:t>
            </a:r>
            <a:r>
              <a:rPr lang="zh-CN" altLang="en-US" dirty="0" smtClean="0"/>
              <a:t>分布调整；</a:t>
            </a:r>
            <a:r>
              <a:rPr lang="en-US" altLang="zh-CN" dirty="0" smtClean="0"/>
              <a:t>Region</a:t>
            </a:r>
            <a:r>
              <a:rPr lang="zh-CN" altLang="en-US" dirty="0" smtClean="0"/>
              <a:t>分裂以及分裂后的</a:t>
            </a:r>
            <a:r>
              <a:rPr lang="en-US" altLang="zh-CN" dirty="0" smtClean="0"/>
              <a:t>Region</a:t>
            </a:r>
            <a:r>
              <a:rPr lang="zh-CN" altLang="en-US" dirty="0" smtClean="0"/>
              <a:t>分配；</a:t>
            </a:r>
            <a:r>
              <a:rPr lang="en-US" altLang="zh-CN" dirty="0" err="1" smtClean="0"/>
              <a:t>RegionServer</a:t>
            </a:r>
            <a:r>
              <a:rPr lang="zh-CN" altLang="en-US" dirty="0" smtClean="0"/>
              <a:t>失效后的</a:t>
            </a:r>
            <a:r>
              <a:rPr lang="en-US" altLang="zh-CN" dirty="0" smtClean="0"/>
              <a:t>Region</a:t>
            </a:r>
            <a:r>
              <a:rPr lang="zh-CN" altLang="en-US" dirty="0" smtClean="0"/>
              <a:t>迁移等。 </a:t>
            </a:r>
          </a:p>
          <a:p>
            <a:r>
              <a:rPr lang="zh-CN" altLang="en-US" dirty="0" smtClean="0"/>
              <a:t>备用</a:t>
            </a:r>
            <a:r>
              <a:rPr lang="en-US" altLang="zh-CN" dirty="0" smtClean="0"/>
              <a:t>Master</a:t>
            </a:r>
            <a:r>
              <a:rPr lang="zh-CN" altLang="en-US" dirty="0" smtClean="0"/>
              <a:t>：当主用</a:t>
            </a:r>
            <a:r>
              <a:rPr lang="en-US" altLang="zh-CN" dirty="0" smtClean="0"/>
              <a:t>Master</a:t>
            </a:r>
            <a:r>
              <a:rPr lang="zh-CN" altLang="en-US" dirty="0" smtClean="0"/>
              <a:t>故障时，备用</a:t>
            </a:r>
            <a:r>
              <a:rPr lang="en-US" altLang="zh-CN" dirty="0" smtClean="0"/>
              <a:t>Master</a:t>
            </a:r>
            <a:r>
              <a:rPr lang="zh-CN" altLang="en-US" dirty="0" smtClean="0"/>
              <a:t>将取代主用</a:t>
            </a:r>
            <a:r>
              <a:rPr lang="en-US" altLang="zh-CN" dirty="0" smtClean="0"/>
              <a:t>Master</a:t>
            </a:r>
            <a:r>
              <a:rPr lang="zh-CN" altLang="en-US" dirty="0" smtClean="0"/>
              <a:t>对外提供服务。故障恢复后，原主用</a:t>
            </a:r>
            <a:r>
              <a:rPr lang="en-US" altLang="zh-CN" dirty="0" smtClean="0"/>
              <a:t>Master</a:t>
            </a:r>
            <a:r>
              <a:rPr lang="zh-CN" altLang="en-US" dirty="0" smtClean="0"/>
              <a:t>降为备用。</a:t>
            </a:r>
            <a:endParaRPr lang="en-US" altLang="zh-CN" dirty="0" smtClean="0"/>
          </a:p>
          <a:p>
            <a:endParaRPr lang="en-US" altLang="zh-CN" dirty="0" smtClean="0"/>
          </a:p>
          <a:p>
            <a:r>
              <a:rPr lang="en-US" altLang="zh-CN" dirty="0" smtClean="0"/>
              <a:t>RS</a:t>
            </a:r>
            <a:r>
              <a:rPr lang="zh-CN" altLang="en-US" dirty="0" smtClean="0"/>
              <a:t>，即</a:t>
            </a:r>
            <a:r>
              <a:rPr lang="en-US" altLang="zh-CN" dirty="0" err="1" smtClean="0"/>
              <a:t>RegionServer</a:t>
            </a:r>
            <a:endParaRPr lang="en-US" altLang="zh-CN" dirty="0" smtClean="0"/>
          </a:p>
          <a:p>
            <a:r>
              <a:rPr lang="en-US" altLang="zh-CN" dirty="0" err="1" smtClean="0"/>
              <a:t>RegionServer</a:t>
            </a:r>
            <a:r>
              <a:rPr lang="zh-CN" altLang="en-US" dirty="0" smtClean="0"/>
              <a:t>负责提供表数据读写等服务，是</a:t>
            </a:r>
            <a:r>
              <a:rPr lang="en-US" altLang="zh-CN" dirty="0" err="1" smtClean="0"/>
              <a:t>HBase</a:t>
            </a:r>
            <a:r>
              <a:rPr lang="zh-CN" altLang="en-US" dirty="0" smtClean="0"/>
              <a:t>的数据处理和计算单元。</a:t>
            </a:r>
          </a:p>
          <a:p>
            <a:r>
              <a:rPr lang="en-US" altLang="zh-CN" dirty="0" err="1" smtClean="0"/>
              <a:t>RegionServer</a:t>
            </a:r>
            <a:r>
              <a:rPr lang="zh-CN" altLang="en-US" dirty="0" smtClean="0"/>
              <a:t>一般与</a:t>
            </a:r>
            <a:r>
              <a:rPr lang="en-US" altLang="zh-CN" dirty="0" smtClean="0"/>
              <a:t>HDFS</a:t>
            </a:r>
            <a:r>
              <a:rPr lang="zh-CN" altLang="en-US" dirty="0" smtClean="0"/>
              <a:t>集群的</a:t>
            </a:r>
            <a:r>
              <a:rPr lang="en-US" altLang="zh-CN" dirty="0" err="1" smtClean="0"/>
              <a:t>DataNode</a:t>
            </a:r>
            <a:r>
              <a:rPr lang="zh-CN" altLang="en-US" dirty="0" smtClean="0"/>
              <a:t>合并。实现数据的存储功能。</a:t>
            </a:r>
          </a:p>
          <a:p>
            <a:endParaRPr lang="zh-CN" altLang="en-US" dirty="0" smtClean="0"/>
          </a:p>
          <a:p>
            <a:endParaRPr lang="zh-CN" altLang="en-US" dirty="0" smtClean="0"/>
          </a:p>
        </p:txBody>
      </p:sp>
      <p:sp>
        <p:nvSpPr>
          <p:cNvPr id="139268"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DFD14B79-5B7C-4754-8691-5701B27CE381}" type="slidenum">
              <a:rPr lang="zh-CN" altLang="en-US">
                <a:solidFill>
                  <a:srgbClr val="FFFFFF"/>
                </a:solidFill>
              </a:rPr>
              <a:t>32</a:t>
            </a:fld>
            <a:endParaRPr lang="zh-CN" altLang="en-US">
              <a:solidFill>
                <a:srgbClr val="FFFFFF"/>
              </a:solidFill>
            </a:endParaRPr>
          </a:p>
        </p:txBody>
      </p:sp>
    </p:spTree>
    <p:extLst>
      <p:ext uri="{BB962C8B-B14F-4D97-AF65-F5344CB8AC3E}">
        <p14:creationId xmlns:p14="http://schemas.microsoft.com/office/powerpoint/2010/main" val="2120910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a:xfrm>
            <a:off x="4021294" y="9721106"/>
            <a:ext cx="3076363" cy="511731"/>
          </a:xfrm>
          <a:prstGeom prst="rect">
            <a:avLst/>
          </a:prstGeom>
        </p:spPr>
        <p:txBody>
          <a:bodyPr lIns="99048" tIns="49524" rIns="99048" bIns="49524"/>
          <a:lstStyle/>
          <a:p>
            <a:fld id="{ADB3F7CE-6E49-49A3-873F-E2E23ADF843D}" type="slidenum">
              <a:rPr lang="zh-CN" altLang="en-US" smtClean="0"/>
              <a:t>33</a:t>
            </a:fld>
            <a:endParaRPr lang="en-US" altLang="zh-CN"/>
          </a:p>
        </p:txBody>
      </p:sp>
      <p:sp>
        <p:nvSpPr>
          <p:cNvPr id="6" name="备注占位符 2"/>
          <p:cNvSpPr>
            <a:spLocks noGrp="1"/>
          </p:cNvSpPr>
          <p:nvPr>
            <p:ph type="body" idx="3"/>
          </p:nvPr>
        </p:nvSpPr>
        <p:spPr>
          <a:xfrm>
            <a:off x="701675" y="4860925"/>
            <a:ext cx="5676900" cy="4605338"/>
          </a:xfrm>
        </p:spPr>
        <p:txBody>
          <a:bodyPr/>
          <a:lstStyle/>
          <a:p>
            <a:r>
              <a:rPr lang="en-US" altLang="zh-CN" smtClean="0"/>
              <a:t>Yarn</a:t>
            </a:r>
            <a:r>
              <a:rPr lang="zh-CN" altLang="en-US" smtClean="0"/>
              <a:t>是</a:t>
            </a:r>
            <a:r>
              <a:rPr lang="en-US" altLang="zh-CN" smtClean="0"/>
              <a:t>Hadoop2.0</a:t>
            </a:r>
            <a:r>
              <a:rPr lang="zh-CN" altLang="en-US" smtClean="0"/>
              <a:t>中的资源管理系统，它是一个通用的资源管理模块，可为各类应用程序进行资源管理和调度。</a:t>
            </a:r>
            <a:r>
              <a:rPr lang="en-US" altLang="zh-CN" smtClean="0"/>
              <a:t>Yarn</a:t>
            </a:r>
            <a:r>
              <a:rPr lang="zh-CN" altLang="en-US" smtClean="0"/>
              <a:t>是轻量级弹性计算平台，除了</a:t>
            </a:r>
            <a:r>
              <a:rPr lang="en-US" altLang="zh-CN" smtClean="0"/>
              <a:t>MapReduce</a:t>
            </a:r>
            <a:r>
              <a:rPr lang="zh-CN" altLang="en-US" smtClean="0"/>
              <a:t>框架，还可以支持其他框架，比如</a:t>
            </a:r>
            <a:r>
              <a:rPr lang="en-US" altLang="zh-CN" smtClean="0"/>
              <a:t>Spark</a:t>
            </a:r>
            <a:r>
              <a:rPr lang="zh-CN" altLang="en-US" smtClean="0"/>
              <a:t>、</a:t>
            </a:r>
            <a:r>
              <a:rPr lang="en-US" altLang="zh-CN" smtClean="0"/>
              <a:t>Storm</a:t>
            </a:r>
            <a:r>
              <a:rPr lang="zh-CN" altLang="en-US" smtClean="0"/>
              <a:t>等。多种框架统一管理，共享集群资源。资源利用率高，运维成本低，数据共享方便。</a:t>
            </a:r>
          </a:p>
          <a:p>
            <a:r>
              <a:rPr lang="en-US" altLang="zh-CN" smtClean="0"/>
              <a:t>ResourceManager</a:t>
            </a:r>
            <a:r>
              <a:rPr lang="zh-CN" altLang="en-US" smtClean="0"/>
              <a:t>：负责集群资源统一管理和计算框架管理，主要包括调度与应用程序管理</a:t>
            </a:r>
          </a:p>
          <a:p>
            <a:pPr lvl="1"/>
            <a:r>
              <a:rPr lang="zh-CN" altLang="en-US" smtClean="0"/>
              <a:t>调度器：根据容量、队列等限制条件，将系统中的资源分配给各个正在运行的应用程序</a:t>
            </a:r>
          </a:p>
          <a:p>
            <a:pPr lvl="1"/>
            <a:r>
              <a:rPr lang="zh-CN" altLang="en-US" smtClean="0"/>
              <a:t>应用程序管理器：负责管理整个系统中的所有应用程序，包括应用程序提交，与调度器协商资源，启动并监控</a:t>
            </a:r>
            <a:r>
              <a:rPr lang="en-US" altLang="zh-CN" smtClean="0"/>
              <a:t>AppMaster</a:t>
            </a:r>
            <a:r>
              <a:rPr lang="zh-CN" altLang="en-US" smtClean="0"/>
              <a:t>运行状态</a:t>
            </a:r>
          </a:p>
          <a:p>
            <a:r>
              <a:rPr lang="en-US" altLang="zh-CN" smtClean="0"/>
              <a:t>NodeManager</a:t>
            </a:r>
            <a:r>
              <a:rPr lang="zh-CN" altLang="en-US" smtClean="0"/>
              <a:t>：节点资源管理监控和容器管理，</a:t>
            </a:r>
            <a:r>
              <a:rPr lang="en-US" altLang="zh-CN" smtClean="0"/>
              <a:t>RM</a:t>
            </a:r>
            <a:r>
              <a:rPr lang="zh-CN" altLang="en-US" smtClean="0"/>
              <a:t>是系统中将资源分配给各个应用的最终决策者</a:t>
            </a:r>
          </a:p>
          <a:p>
            <a:r>
              <a:rPr lang="en-US" altLang="zh-CN" smtClean="0"/>
              <a:t>AppMaster</a:t>
            </a:r>
            <a:r>
              <a:rPr lang="zh-CN" altLang="en-US" smtClean="0"/>
              <a:t>：各种计算框架的实现（例如</a:t>
            </a:r>
            <a:r>
              <a:rPr lang="en-US" altLang="zh-CN" smtClean="0"/>
              <a:t>MRAppMaster</a:t>
            </a:r>
            <a:r>
              <a:rPr lang="zh-CN" altLang="en-US" smtClean="0"/>
              <a:t>）向</a:t>
            </a:r>
            <a:r>
              <a:rPr lang="en-US" altLang="zh-CN" smtClean="0"/>
              <a:t>ResourceManager</a:t>
            </a:r>
            <a:r>
              <a:rPr lang="zh-CN" altLang="en-US" smtClean="0"/>
              <a:t>申请资源，通知</a:t>
            </a:r>
            <a:r>
              <a:rPr lang="en-US" altLang="zh-CN" smtClean="0"/>
              <a:t>NodeManager</a:t>
            </a:r>
            <a:r>
              <a:rPr lang="zh-CN" altLang="en-US" smtClean="0"/>
              <a:t>管理相应的资源</a:t>
            </a:r>
          </a:p>
          <a:p>
            <a:r>
              <a:rPr lang="en-US" altLang="zh-CN" smtClean="0"/>
              <a:t>Container </a:t>
            </a:r>
            <a:r>
              <a:rPr lang="zh-CN" altLang="en-US" smtClean="0"/>
              <a:t>：</a:t>
            </a:r>
            <a:r>
              <a:rPr lang="en-US" altLang="zh-CN" smtClean="0"/>
              <a:t>Yarn</a:t>
            </a:r>
            <a:r>
              <a:rPr lang="zh-CN" altLang="en-US" smtClean="0"/>
              <a:t>中的资源抽象，它封装了某个节点上的多维度资源，如内存、</a:t>
            </a:r>
            <a:r>
              <a:rPr lang="en-US" altLang="zh-CN" smtClean="0"/>
              <a:t>CPU</a:t>
            </a:r>
            <a:r>
              <a:rPr lang="zh-CN" altLang="en-US" smtClean="0"/>
              <a:t>、磁盘、网络等</a:t>
            </a:r>
            <a:endParaRPr lang="zh-CN" altLang="en-US" dirty="0" smtClean="0"/>
          </a:p>
        </p:txBody>
      </p:sp>
    </p:spTree>
    <p:extLst>
      <p:ext uri="{BB962C8B-B14F-4D97-AF65-F5344CB8AC3E}">
        <p14:creationId xmlns:p14="http://schemas.microsoft.com/office/powerpoint/2010/main" val="2607200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备注占位符 2"/>
          <p:cNvSpPr>
            <a:spLocks noGrp="1"/>
          </p:cNvSpPr>
          <p:nvPr>
            <p:ph type="body" idx="1"/>
          </p:nvPr>
        </p:nvSpPr>
        <p:spPr/>
        <p:txBody>
          <a:bodyPr/>
          <a:lstStyle/>
          <a:p>
            <a:r>
              <a:rPr lang="en-US" altLang="zh-CN" dirty="0" smtClean="0"/>
              <a:t>Apache MapReduce</a:t>
            </a:r>
            <a:r>
              <a:rPr lang="zh-CN" altLang="en-US" dirty="0" smtClean="0"/>
              <a:t>是</a:t>
            </a:r>
            <a:r>
              <a:rPr lang="en-US" altLang="zh-CN" dirty="0"/>
              <a:t>G</a:t>
            </a:r>
            <a:r>
              <a:rPr lang="en-US" altLang="zh-CN" dirty="0" smtClean="0"/>
              <a:t>oogle MapReduce</a:t>
            </a:r>
            <a:r>
              <a:rPr lang="zh-CN" altLang="en-US" dirty="0" smtClean="0"/>
              <a:t>的开源实现，是对并行计算的封装，使用户通过一些简单的逻辑即可完成复杂的并行计算。其核心理念是将一个大的运算任务分解到集群每个节点上，充分运用集群资源，缩短运行时间。</a:t>
            </a:r>
            <a:endParaRPr lang="en-US" altLang="zh-CN" dirty="0" smtClean="0"/>
          </a:p>
          <a:p>
            <a:r>
              <a:rPr lang="en-US" altLang="zh-CN" dirty="0" smtClean="0"/>
              <a:t>MapReduce</a:t>
            </a:r>
            <a:r>
              <a:rPr lang="zh-CN" altLang="en-US" dirty="0" smtClean="0"/>
              <a:t>是一种简化并行计算的编程模型，名字源于该模型中的两项核心操作：</a:t>
            </a:r>
            <a:r>
              <a:rPr lang="en-US" altLang="zh-CN" dirty="0" smtClean="0"/>
              <a:t>Map</a:t>
            </a:r>
            <a:r>
              <a:rPr lang="zh-CN" altLang="en-US" dirty="0" smtClean="0"/>
              <a:t>和</a:t>
            </a:r>
            <a:r>
              <a:rPr lang="en-US" altLang="zh-CN" dirty="0" smtClean="0"/>
              <a:t>Reduce</a:t>
            </a:r>
            <a:r>
              <a:rPr lang="zh-CN" altLang="en-US" dirty="0" smtClean="0"/>
              <a:t>。</a:t>
            </a:r>
            <a:r>
              <a:rPr lang="en-US" altLang="zh-CN" dirty="0" smtClean="0"/>
              <a:t>Map</a:t>
            </a:r>
            <a:r>
              <a:rPr lang="zh-CN" altLang="en-US" dirty="0" smtClean="0"/>
              <a:t>将一个任务分解成为多个任务，</a:t>
            </a:r>
            <a:r>
              <a:rPr lang="en-US" altLang="zh-CN" dirty="0" smtClean="0"/>
              <a:t>Reduce</a:t>
            </a:r>
            <a:r>
              <a:rPr lang="zh-CN" altLang="en-US" dirty="0" smtClean="0"/>
              <a:t>将分解后多任务处理的结果汇总起来，得出最终的分析结果。</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2446070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p:sp>
      <p:sp>
        <p:nvSpPr>
          <p:cNvPr id="142339" name="备注占位符 2"/>
          <p:cNvSpPr>
            <a:spLocks noGrp="1"/>
          </p:cNvSpPr>
          <p:nvPr>
            <p:ph type="body" idx="1"/>
          </p:nvPr>
        </p:nvSpPr>
        <p:spPr>
          <a:noFill/>
        </p:spPr>
        <p:txBody>
          <a:bodyPr/>
          <a:lstStyle/>
          <a:p>
            <a:r>
              <a:rPr lang="en-US" altLang="zh-CN" sz="1100" dirty="0" smtClean="0">
                <a:latin typeface="华文细黑" pitchFamily="2" charset="-122"/>
                <a:ea typeface="华文细黑" pitchFamily="2" charset="-122"/>
              </a:rPr>
              <a:t>Spark</a:t>
            </a:r>
            <a:r>
              <a:rPr lang="zh-CN" altLang="en-US" sz="1100" dirty="0" smtClean="0">
                <a:latin typeface="华文细黑" pitchFamily="2" charset="-122"/>
                <a:ea typeface="华文细黑" pitchFamily="2" charset="-122"/>
              </a:rPr>
              <a:t>是一个针对超大数据集合的低延迟的集群分布式计算系统，比</a:t>
            </a:r>
            <a:r>
              <a:rPr lang="en-US" altLang="zh-CN" sz="1100" dirty="0" smtClean="0">
                <a:latin typeface="华文细黑" pitchFamily="2" charset="-122"/>
                <a:ea typeface="华文细黑" pitchFamily="2" charset="-122"/>
              </a:rPr>
              <a:t>MapReduce</a:t>
            </a:r>
            <a:r>
              <a:rPr lang="zh-CN" altLang="en-US" sz="1100" dirty="0" smtClean="0">
                <a:latin typeface="华文细黑" pitchFamily="2" charset="-122"/>
                <a:ea typeface="华文细黑" pitchFamily="2" charset="-122"/>
              </a:rPr>
              <a:t>快</a:t>
            </a:r>
            <a:r>
              <a:rPr lang="en-US" altLang="zh-CN" sz="1100" dirty="0" smtClean="0">
                <a:latin typeface="华文细黑" pitchFamily="2" charset="-122"/>
                <a:ea typeface="华文细黑" pitchFamily="2" charset="-122"/>
              </a:rPr>
              <a:t>40</a:t>
            </a:r>
            <a:r>
              <a:rPr lang="zh-CN" altLang="en-US" sz="1100" dirty="0" smtClean="0">
                <a:latin typeface="华文细黑" pitchFamily="2" charset="-122"/>
                <a:ea typeface="华文细黑" pitchFamily="2" charset="-122"/>
              </a:rPr>
              <a:t>倍左右。</a:t>
            </a:r>
          </a:p>
          <a:p>
            <a:r>
              <a:rPr lang="en-US" altLang="zh-CN" sz="1100" dirty="0" smtClean="0">
                <a:latin typeface="华文细黑" pitchFamily="2" charset="-122"/>
                <a:ea typeface="华文细黑" pitchFamily="2" charset="-122"/>
              </a:rPr>
              <a:t>Spark</a:t>
            </a:r>
            <a:r>
              <a:rPr lang="zh-CN" altLang="en-US" sz="1100" dirty="0" smtClean="0">
                <a:latin typeface="华文细黑" pitchFamily="2" charset="-122"/>
                <a:ea typeface="华文细黑" pitchFamily="2" charset="-122"/>
              </a:rPr>
              <a:t>是</a:t>
            </a:r>
            <a:r>
              <a:rPr lang="en-US" altLang="zh-CN" sz="1100" dirty="0" err="1" smtClean="0">
                <a:latin typeface="华文细黑" pitchFamily="2" charset="-122"/>
                <a:ea typeface="华文细黑" pitchFamily="2" charset="-122"/>
              </a:rPr>
              <a:t>Hadoop</a:t>
            </a:r>
            <a:r>
              <a:rPr lang="zh-CN" altLang="en-US" sz="1100" dirty="0" smtClean="0">
                <a:latin typeface="华文细黑" pitchFamily="2" charset="-122"/>
                <a:ea typeface="华文细黑" pitchFamily="2" charset="-122"/>
              </a:rPr>
              <a:t>的升级版本，</a:t>
            </a:r>
            <a:r>
              <a:rPr lang="en-US" altLang="zh-CN" sz="1100" dirty="0" err="1" smtClean="0">
                <a:latin typeface="华文细黑" pitchFamily="2" charset="-122"/>
                <a:ea typeface="华文细黑" pitchFamily="2" charset="-122"/>
              </a:rPr>
              <a:t>Hadoop</a:t>
            </a:r>
            <a:r>
              <a:rPr lang="zh-CN" altLang="en-US" sz="1100" dirty="0" smtClean="0">
                <a:latin typeface="华文细黑" pitchFamily="2" charset="-122"/>
                <a:ea typeface="华文细黑" pitchFamily="2" charset="-122"/>
              </a:rPr>
              <a:t>第一代产品使用</a:t>
            </a:r>
            <a:r>
              <a:rPr lang="en-US" altLang="zh-CN" sz="1100" dirty="0" smtClean="0">
                <a:latin typeface="华文细黑" pitchFamily="2" charset="-122"/>
                <a:ea typeface="华文细黑" pitchFamily="2" charset="-122"/>
              </a:rPr>
              <a:t>HDFS</a:t>
            </a:r>
            <a:r>
              <a:rPr lang="zh-CN" altLang="en-US" sz="1100" dirty="0" smtClean="0">
                <a:latin typeface="华文细黑" pitchFamily="2" charset="-122"/>
                <a:ea typeface="华文细黑" pitchFamily="2" charset="-122"/>
              </a:rPr>
              <a:t>，第二代加入了</a:t>
            </a:r>
            <a:r>
              <a:rPr lang="en-US" altLang="zh-CN" sz="1100" dirty="0" smtClean="0">
                <a:latin typeface="华文细黑" pitchFamily="2" charset="-122"/>
                <a:ea typeface="华文细黑" pitchFamily="2" charset="-122"/>
              </a:rPr>
              <a:t>Cache</a:t>
            </a:r>
            <a:r>
              <a:rPr lang="zh-CN" altLang="en-US" sz="1100" dirty="0" smtClean="0">
                <a:latin typeface="华文细黑" pitchFamily="2" charset="-122"/>
                <a:ea typeface="华文细黑" pitchFamily="2" charset="-122"/>
              </a:rPr>
              <a:t>来保存中间计算结果，并能适时主动推</a:t>
            </a:r>
            <a:r>
              <a:rPr lang="en-US" altLang="zh-CN" sz="1100" dirty="0" smtClean="0">
                <a:latin typeface="华文细黑" pitchFamily="2" charset="-122"/>
                <a:ea typeface="华文细黑" pitchFamily="2" charset="-122"/>
              </a:rPr>
              <a:t>Map/Reduce</a:t>
            </a:r>
            <a:r>
              <a:rPr lang="zh-CN" altLang="en-US" sz="1100" dirty="0" smtClean="0">
                <a:latin typeface="华文细黑" pitchFamily="2" charset="-122"/>
                <a:ea typeface="华文细黑" pitchFamily="2" charset="-122"/>
              </a:rPr>
              <a:t>任务，第三代就是</a:t>
            </a:r>
            <a:r>
              <a:rPr lang="en-US" altLang="zh-CN" sz="1100" dirty="0" smtClean="0">
                <a:latin typeface="华文细黑" pitchFamily="2" charset="-122"/>
                <a:ea typeface="华文细黑" pitchFamily="2" charset="-122"/>
              </a:rPr>
              <a:t>Spark</a:t>
            </a:r>
            <a:r>
              <a:rPr lang="zh-CN" altLang="en-US" sz="1100" dirty="0" smtClean="0">
                <a:latin typeface="华文细黑" pitchFamily="2" charset="-122"/>
                <a:ea typeface="华文细黑" pitchFamily="2" charset="-122"/>
              </a:rPr>
              <a:t>倡导的流</a:t>
            </a:r>
            <a:r>
              <a:rPr lang="en-US" altLang="zh-CN" sz="1100" dirty="0" smtClean="0">
                <a:latin typeface="华文细黑" pitchFamily="2" charset="-122"/>
                <a:ea typeface="华文细黑" pitchFamily="2" charset="-122"/>
              </a:rPr>
              <a:t>Streaming</a:t>
            </a:r>
            <a:r>
              <a:rPr lang="zh-CN" altLang="en-US" sz="1100" dirty="0" smtClean="0">
                <a:latin typeface="华文细黑" pitchFamily="2" charset="-122"/>
                <a:ea typeface="华文细黑" pitchFamily="2" charset="-122"/>
              </a:rPr>
              <a:t>。</a:t>
            </a:r>
          </a:p>
          <a:p>
            <a:r>
              <a:rPr lang="en-US" altLang="zh-CN" sz="1100" dirty="0" smtClean="0">
                <a:latin typeface="华文细黑" pitchFamily="2" charset="-122"/>
                <a:ea typeface="华文细黑" pitchFamily="2" charset="-122"/>
              </a:rPr>
              <a:t>Spark</a:t>
            </a:r>
            <a:r>
              <a:rPr lang="zh-CN" altLang="en-US" sz="1100" dirty="0" smtClean="0">
                <a:latin typeface="华文细黑" pitchFamily="2" charset="-122"/>
                <a:ea typeface="华文细黑" pitchFamily="2" charset="-122"/>
              </a:rPr>
              <a:t>兼容</a:t>
            </a:r>
            <a:r>
              <a:rPr lang="en-US" altLang="zh-CN" sz="1100" dirty="0" err="1" smtClean="0">
                <a:latin typeface="华文细黑" pitchFamily="2" charset="-122"/>
                <a:ea typeface="华文细黑" pitchFamily="2" charset="-122"/>
              </a:rPr>
              <a:t>Hadoop</a:t>
            </a:r>
            <a:r>
              <a:rPr lang="zh-CN" altLang="en-US" sz="1100" dirty="0" smtClean="0">
                <a:latin typeface="华文细黑" pitchFamily="2" charset="-122"/>
                <a:ea typeface="华文细黑" pitchFamily="2" charset="-122"/>
              </a:rPr>
              <a:t>的</a:t>
            </a:r>
            <a:r>
              <a:rPr lang="en-US" altLang="zh-CN" sz="1100" dirty="0" smtClean="0">
                <a:latin typeface="华文细黑" pitchFamily="2" charset="-122"/>
                <a:ea typeface="华文细黑" pitchFamily="2" charset="-122"/>
              </a:rPr>
              <a:t>API</a:t>
            </a:r>
            <a:r>
              <a:rPr lang="zh-CN" altLang="en-US" sz="1100" dirty="0" smtClean="0">
                <a:latin typeface="华文细黑" pitchFamily="2" charset="-122"/>
                <a:ea typeface="华文细黑" pitchFamily="2" charset="-122"/>
              </a:rPr>
              <a:t>，能够读写</a:t>
            </a:r>
            <a:r>
              <a:rPr lang="en-US" altLang="zh-CN" sz="1100" dirty="0" err="1" smtClean="0">
                <a:latin typeface="华文细黑" pitchFamily="2" charset="-122"/>
                <a:ea typeface="华文细黑" pitchFamily="2" charset="-122"/>
              </a:rPr>
              <a:t>Hadoop</a:t>
            </a:r>
            <a:r>
              <a:rPr lang="zh-CN" altLang="en-US" sz="1100" dirty="0" smtClean="0">
                <a:latin typeface="华文细黑" pitchFamily="2" charset="-122"/>
                <a:ea typeface="华文细黑" pitchFamily="2" charset="-122"/>
              </a:rPr>
              <a:t>的</a:t>
            </a:r>
            <a:r>
              <a:rPr lang="en-US" altLang="zh-CN" sz="1100" dirty="0" smtClean="0">
                <a:latin typeface="华文细黑" pitchFamily="2" charset="-122"/>
                <a:ea typeface="华文细黑" pitchFamily="2" charset="-122"/>
              </a:rPr>
              <a:t>HDFS HBASE </a:t>
            </a:r>
            <a:r>
              <a:rPr lang="zh-CN" altLang="en-US" sz="1100" dirty="0" smtClean="0">
                <a:latin typeface="华文细黑" pitchFamily="2" charset="-122"/>
                <a:ea typeface="华文细黑" pitchFamily="2" charset="-122"/>
              </a:rPr>
              <a:t>顺序文件等。</a:t>
            </a:r>
          </a:p>
          <a:p>
            <a:endParaRPr lang="zh-CN" altLang="en-US" sz="1100" dirty="0" smtClean="0">
              <a:latin typeface="华文细黑" pitchFamily="2" charset="-122"/>
              <a:ea typeface="华文细黑" pitchFamily="2" charset="-122"/>
            </a:endParaRPr>
          </a:p>
        </p:txBody>
      </p:sp>
      <p:sp>
        <p:nvSpPr>
          <p:cNvPr id="142340"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CB5B9DA9-4AB3-4534-AD2B-23B9EEC3D689}" type="slidenum">
              <a:rPr lang="zh-CN" altLang="en-US"/>
              <a:t>35</a:t>
            </a:fld>
            <a:endParaRPr lang="en-US" altLang="zh-CN"/>
          </a:p>
        </p:txBody>
      </p:sp>
    </p:spTree>
    <p:extLst>
      <p:ext uri="{BB962C8B-B14F-4D97-AF65-F5344CB8AC3E}">
        <p14:creationId xmlns:p14="http://schemas.microsoft.com/office/powerpoint/2010/main" val="1483182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a:bodyPr>
          <a:lstStyle/>
          <a:p>
            <a:pPr>
              <a:defRPr/>
            </a:pPr>
            <a:r>
              <a:rPr lang="en-US" altLang="zh-CN" dirty="0" smtClean="0">
                <a:latin typeface="华文细黑" pitchFamily="2" charset="-122"/>
              </a:rPr>
              <a:t>Storm</a:t>
            </a:r>
            <a:r>
              <a:rPr lang="zh-CN" altLang="en-US" dirty="0" smtClean="0">
                <a:latin typeface="华文细黑" pitchFamily="2" charset="-122"/>
              </a:rPr>
              <a:t>是一个免费开源、分布式、高容错的实时计算系统。</a:t>
            </a:r>
            <a:r>
              <a:rPr lang="en-US" altLang="zh-CN" dirty="0" smtClean="0">
                <a:latin typeface="华文细黑" pitchFamily="2" charset="-122"/>
              </a:rPr>
              <a:t>Storm</a:t>
            </a:r>
            <a:r>
              <a:rPr lang="zh-CN" altLang="en-US" dirty="0" smtClean="0">
                <a:latin typeface="华文细黑" pitchFamily="2" charset="-122"/>
              </a:rPr>
              <a:t>令持续不断的流计算变得容易，弥补了</a:t>
            </a:r>
            <a:r>
              <a:rPr lang="en-US" altLang="zh-CN" dirty="0" err="1" smtClean="0">
                <a:latin typeface="华文细黑" pitchFamily="2" charset="-122"/>
              </a:rPr>
              <a:t>Hadoop</a:t>
            </a:r>
            <a:r>
              <a:rPr lang="zh-CN" altLang="en-US" dirty="0" smtClean="0">
                <a:latin typeface="华文细黑" pitchFamily="2" charset="-122"/>
              </a:rPr>
              <a:t>批处理所不能满足的实时要求。</a:t>
            </a:r>
            <a:endParaRPr lang="en-US" altLang="zh-CN" dirty="0" smtClean="0">
              <a:latin typeface="华文细黑" pitchFamily="2" charset="-122"/>
            </a:endParaRPr>
          </a:p>
          <a:p>
            <a:pPr>
              <a:defRPr/>
            </a:pPr>
            <a:r>
              <a:rPr lang="en-US" altLang="zh-CN" dirty="0" smtClean="0">
                <a:latin typeface="华文细黑" pitchFamily="2" charset="-122"/>
              </a:rPr>
              <a:t>Storm</a:t>
            </a:r>
            <a:r>
              <a:rPr lang="zh-CN" altLang="en-US" dirty="0" smtClean="0">
                <a:latin typeface="华文细黑" pitchFamily="2" charset="-122"/>
              </a:rPr>
              <a:t>经常用于在实时分析、在线机器学习、持续计算、分布式远程调用和</a:t>
            </a:r>
            <a:r>
              <a:rPr lang="en-US" altLang="zh-CN" dirty="0" smtClean="0">
                <a:latin typeface="华文细黑" pitchFamily="2" charset="-122"/>
              </a:rPr>
              <a:t>ETL</a:t>
            </a:r>
            <a:r>
              <a:rPr lang="zh-CN" altLang="en-US" dirty="0" smtClean="0">
                <a:latin typeface="华文细黑" pitchFamily="2" charset="-122"/>
              </a:rPr>
              <a:t>等领域。</a:t>
            </a:r>
            <a:endParaRPr lang="zh-CN" altLang="en-US" dirty="0">
              <a:latin typeface="华文细黑" pitchFamily="2" charset="-122"/>
              <a:ea typeface="华文细黑" pitchFamily="2" charset="-122"/>
            </a:endParaRPr>
          </a:p>
        </p:txBody>
      </p:sp>
      <p:sp>
        <p:nvSpPr>
          <p:cNvPr id="144388"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8E679A72-52DA-47C4-9EC2-2A0EF1236600}" type="slidenum">
              <a:rPr lang="zh-CN" altLang="en-US"/>
              <a:t>36</a:t>
            </a:fld>
            <a:endParaRPr lang="en-US" altLang="zh-CN"/>
          </a:p>
        </p:txBody>
      </p:sp>
    </p:spTree>
    <p:extLst>
      <p:ext uri="{BB962C8B-B14F-4D97-AF65-F5344CB8AC3E}">
        <p14:creationId xmlns:p14="http://schemas.microsoft.com/office/powerpoint/2010/main" val="1726908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a:xfrm>
            <a:off x="4021294" y="9721106"/>
            <a:ext cx="3076363" cy="511731"/>
          </a:xfrm>
          <a:prstGeom prst="rect">
            <a:avLst/>
          </a:prstGeom>
        </p:spPr>
        <p:txBody>
          <a:bodyPr lIns="99048" tIns="49524" rIns="99048" bIns="49524"/>
          <a:lstStyle/>
          <a:p>
            <a:fld id="{ADB3F7CE-6E49-49A3-873F-E2E23ADF843D}" type="slidenum">
              <a:rPr lang="zh-CN" altLang="en-US" smtClean="0"/>
              <a:t>37</a:t>
            </a:fld>
            <a:endParaRPr lang="en-US" altLang="zh-CN"/>
          </a:p>
        </p:txBody>
      </p:sp>
      <p:sp>
        <p:nvSpPr>
          <p:cNvPr id="6" name="备注占位符 2"/>
          <p:cNvSpPr txBox="1"/>
          <p:nvPr/>
        </p:nvSpPr>
        <p:spPr bwMode="auto">
          <a:xfrm>
            <a:off x="701675" y="4860925"/>
            <a:ext cx="5676900" cy="4605338"/>
          </a:xfrm>
          <a:prstGeom prst="rect">
            <a:avLst/>
          </a:prstGeom>
          <a:noFill/>
          <a:ln w="9525">
            <a:noFill/>
            <a:miter lim="800000"/>
          </a:ln>
          <a:effectLst/>
        </p:spPr>
        <p:txBody>
          <a:bodyPr vert="horz" wrap="square" lIns="96791" tIns="48396" rIns="96791" bIns="48396" numCol="1" anchor="t" anchorCtr="0" compatLnSpc="1">
            <a:normAutofit/>
          </a:bodyPr>
          <a:lstStyle>
            <a:lvl1pPr marL="180975" indent="-180975" algn="l" rtl="0" eaLnBrk="0" fontAlgn="base" hangingPunct="0">
              <a:lnSpc>
                <a:spcPct val="125000"/>
              </a:lnSpc>
              <a:spcBef>
                <a:spcPct val="0"/>
              </a:spcBef>
              <a:spcAft>
                <a:spcPts val="600"/>
              </a:spcAft>
              <a:buSzPct val="60000"/>
              <a:buFont typeface="Wingdings" panose="05000000000000000000" pitchFamily="2" charset="2"/>
              <a:buChar char="l"/>
              <a:defRPr sz="1100" kern="1200">
                <a:solidFill>
                  <a:schemeClr val="tx1"/>
                </a:solidFill>
                <a:latin typeface="FrutigerNext LT Regular" pitchFamily="34" charset="0"/>
                <a:ea typeface="华文细黑" pitchFamily="2" charset="-122"/>
                <a:cs typeface="+mn-cs"/>
              </a:defRPr>
            </a:lvl1pPr>
            <a:lvl2pPr marL="541655" indent="-180975" algn="l" rtl="0" eaLnBrk="0" fontAlgn="base" hangingPunct="0">
              <a:lnSpc>
                <a:spcPct val="125000"/>
              </a:lnSpc>
              <a:spcBef>
                <a:spcPct val="0"/>
              </a:spcBef>
              <a:spcAft>
                <a:spcPts val="600"/>
              </a:spcAft>
              <a:buSzPct val="50000"/>
              <a:buFont typeface="Wingdings" panose="05000000000000000000"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0" fontAlgn="base" hangingPunct="0">
              <a:lnSpc>
                <a:spcPct val="125000"/>
              </a:lnSpc>
              <a:spcBef>
                <a:spcPct val="0"/>
              </a:spcBef>
              <a:spcAft>
                <a:spcPts val="600"/>
              </a:spcAft>
              <a:buSzPct val="50000"/>
              <a:buFont typeface="Wingdings" panose="05000000000000000000"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lvl="0"/>
            <a:r>
              <a:rPr lang="en-US" altLang="zh-CN" dirty="0">
                <a:latin typeface="Arial" panose="020B0604020202020204" pitchFamily="34" charset="0"/>
                <a:ea typeface="宋体" panose="02010600030101010101" pitchFamily="2" charset="-122"/>
              </a:rPr>
              <a:t>Client</a:t>
            </a:r>
            <a:r>
              <a:rPr lang="zh-CN" altLang="zh-CN" dirty="0">
                <a:latin typeface="Arial" panose="020B0604020202020204" pitchFamily="34" charset="0"/>
                <a:ea typeface="宋体" panose="02010600030101010101" pitchFamily="2" charset="-122"/>
              </a:rPr>
              <a:t>客户端向</a:t>
            </a:r>
            <a:r>
              <a:rPr lang="en-US" altLang="zh-CN" dirty="0">
                <a:latin typeface="Arial" panose="020B0604020202020204" pitchFamily="34" charset="0"/>
                <a:ea typeface="宋体" panose="02010600030101010101" pitchFamily="2" charset="-122"/>
              </a:rPr>
              <a:t>Nimbus</a:t>
            </a:r>
            <a:r>
              <a:rPr lang="zh-CN" altLang="zh-CN" dirty="0">
                <a:latin typeface="Arial" panose="020B0604020202020204" pitchFamily="34" charset="0"/>
                <a:ea typeface="宋体" panose="02010600030101010101" pitchFamily="2" charset="-122"/>
              </a:rPr>
              <a:t>提交业务拓扑</a:t>
            </a:r>
          </a:p>
          <a:p>
            <a:pPr lvl="0"/>
            <a:r>
              <a:rPr lang="en-US" altLang="zh-CN" dirty="0">
                <a:latin typeface="Arial" panose="020B0604020202020204" pitchFamily="34" charset="0"/>
                <a:ea typeface="宋体" panose="02010600030101010101" pitchFamily="2" charset="-122"/>
              </a:rPr>
              <a:t>Nimbus</a:t>
            </a:r>
            <a:r>
              <a:rPr lang="zh-CN" altLang="zh-CN" dirty="0">
                <a:latin typeface="Arial" panose="020B0604020202020204" pitchFamily="34" charset="0"/>
                <a:ea typeface="宋体" panose="02010600030101010101" pitchFamily="2" charset="-122"/>
              </a:rPr>
              <a:t>负责接收客户端提交任务，并在集群中分发任务给</a:t>
            </a:r>
            <a:r>
              <a:rPr lang="en-US" altLang="zh-CN" dirty="0" smtClean="0">
                <a:latin typeface="Arial" panose="020B0604020202020204" pitchFamily="34" charset="0"/>
                <a:ea typeface="宋体" panose="02010600030101010101" pitchFamily="2" charset="-122"/>
              </a:rPr>
              <a:t>Supervisor</a:t>
            </a:r>
            <a:r>
              <a:rPr lang="zh-CN" altLang="en-US" dirty="0" smtClean="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并</a:t>
            </a:r>
            <a:r>
              <a:rPr lang="zh-CN" altLang="zh-CN" dirty="0" smtClean="0">
                <a:latin typeface="Arial" panose="020B0604020202020204" pitchFamily="34" charset="0"/>
                <a:ea typeface="宋体" panose="02010600030101010101" pitchFamily="2" charset="-122"/>
              </a:rPr>
              <a:t>监听</a:t>
            </a:r>
            <a:r>
              <a:rPr lang="zh-CN" altLang="zh-CN" dirty="0">
                <a:latin typeface="Arial" panose="020B0604020202020204" pitchFamily="34" charset="0"/>
                <a:ea typeface="宋体" panose="02010600030101010101" pitchFamily="2" charset="-122"/>
              </a:rPr>
              <a:t>状态等</a:t>
            </a:r>
          </a:p>
          <a:p>
            <a:pPr lvl="0"/>
            <a:r>
              <a:rPr lang="en-US" altLang="zh-CN" dirty="0">
                <a:latin typeface="Arial" panose="020B0604020202020204" pitchFamily="34" charset="0"/>
                <a:ea typeface="宋体" panose="02010600030101010101" pitchFamily="2" charset="-122"/>
              </a:rPr>
              <a:t>Supervisor</a:t>
            </a:r>
            <a:r>
              <a:rPr lang="zh-CN" altLang="zh-CN" dirty="0">
                <a:latin typeface="Arial" panose="020B0604020202020204" pitchFamily="34" charset="0"/>
                <a:ea typeface="宋体" panose="02010600030101010101" pitchFamily="2" charset="-122"/>
              </a:rPr>
              <a:t>负责监听并接受</a:t>
            </a:r>
            <a:r>
              <a:rPr lang="en-US" altLang="zh-CN" dirty="0">
                <a:latin typeface="Arial" panose="020B0604020202020204" pitchFamily="34" charset="0"/>
                <a:ea typeface="宋体" panose="02010600030101010101" pitchFamily="2" charset="-122"/>
              </a:rPr>
              <a:t>Nimbus</a:t>
            </a:r>
            <a:r>
              <a:rPr lang="zh-CN" altLang="zh-CN" dirty="0">
                <a:latin typeface="Arial" panose="020B0604020202020204" pitchFamily="34" charset="0"/>
                <a:ea typeface="宋体" panose="02010600030101010101" pitchFamily="2" charset="-122"/>
              </a:rPr>
              <a:t>分配的任务，根据需要启动和停止属于自己管理的</a:t>
            </a:r>
            <a:r>
              <a:rPr lang="en-US" altLang="zh-CN" dirty="0">
                <a:latin typeface="Arial" panose="020B0604020202020204" pitchFamily="34" charset="0"/>
                <a:ea typeface="宋体" panose="02010600030101010101" pitchFamily="2" charset="-122"/>
              </a:rPr>
              <a:t>Worker</a:t>
            </a:r>
            <a:r>
              <a:rPr lang="zh-CN" altLang="zh-CN" dirty="0">
                <a:latin typeface="Arial" panose="020B0604020202020204" pitchFamily="34" charset="0"/>
                <a:ea typeface="宋体" panose="02010600030101010101" pitchFamily="2" charset="-122"/>
              </a:rPr>
              <a:t>进程</a:t>
            </a:r>
            <a:endParaRPr lang="en-US" altLang="zh-CN" dirty="0">
              <a:latin typeface="Arial" panose="020B0604020202020204" pitchFamily="34" charset="0"/>
              <a:ea typeface="宋体" panose="02010600030101010101" pitchFamily="2" charset="-122"/>
            </a:endParaRPr>
          </a:p>
          <a:p>
            <a:pPr lvl="0"/>
            <a:r>
              <a:rPr lang="en-US" altLang="zh-CN" dirty="0">
                <a:latin typeface="Arial" panose="020B0604020202020204" pitchFamily="34" charset="0"/>
                <a:ea typeface="宋体" panose="02010600030101010101" pitchFamily="2" charset="-122"/>
              </a:rPr>
              <a:t>Worker</a:t>
            </a:r>
            <a:r>
              <a:rPr lang="zh-CN" altLang="zh-CN" dirty="0">
                <a:latin typeface="Arial" panose="020B0604020202020204" pitchFamily="34" charset="0"/>
                <a:ea typeface="宋体" panose="02010600030101010101" pitchFamily="2" charset="-122"/>
              </a:rPr>
              <a:t>进程是运行具体处理组件逻辑的进程。每个</a:t>
            </a:r>
            <a:r>
              <a:rPr lang="en-US" altLang="zh-CN" dirty="0">
                <a:latin typeface="Arial" panose="020B0604020202020204" pitchFamily="34" charset="0"/>
                <a:ea typeface="宋体" panose="02010600030101010101" pitchFamily="2" charset="-122"/>
              </a:rPr>
              <a:t>Worker</a:t>
            </a:r>
            <a:r>
              <a:rPr lang="zh-CN" altLang="zh-CN" dirty="0">
                <a:latin typeface="Arial" panose="020B0604020202020204" pitchFamily="34" charset="0"/>
                <a:ea typeface="宋体" panose="02010600030101010101" pitchFamily="2" charset="-122"/>
              </a:rPr>
              <a:t>是一个</a:t>
            </a:r>
            <a:r>
              <a:rPr lang="en-US" altLang="zh-CN" dirty="0">
                <a:latin typeface="Arial" panose="020B0604020202020204" pitchFamily="34" charset="0"/>
                <a:ea typeface="宋体" panose="02010600030101010101" pitchFamily="2" charset="-122"/>
              </a:rPr>
              <a:t>JVM</a:t>
            </a:r>
            <a:r>
              <a:rPr lang="zh-CN" altLang="zh-CN" dirty="0">
                <a:latin typeface="Arial" panose="020B0604020202020204" pitchFamily="34" charset="0"/>
                <a:ea typeface="宋体" panose="02010600030101010101" pitchFamily="2" charset="-122"/>
              </a:rPr>
              <a:t>进程。</a:t>
            </a:r>
            <a:r>
              <a:rPr lang="zh-CN" altLang="en-US" dirty="0">
                <a:latin typeface="Arial" panose="020B0604020202020204" pitchFamily="34" charset="0"/>
                <a:ea typeface="宋体" panose="02010600030101010101" pitchFamily="2" charset="-122"/>
              </a:rPr>
              <a:t>其中，每个</a:t>
            </a:r>
            <a:r>
              <a:rPr lang="en-US" altLang="zh-CN" dirty="0" err="1">
                <a:latin typeface="Arial" panose="020B0604020202020204" pitchFamily="34" charset="0"/>
                <a:ea typeface="宋体" panose="02010600030101010101" pitchFamily="2" charset="-122"/>
              </a:rPr>
              <a:t>exacutor</a:t>
            </a:r>
            <a:r>
              <a:rPr lang="zh-CN" altLang="en-US" dirty="0">
                <a:latin typeface="Arial" panose="020B0604020202020204" pitchFamily="34" charset="0"/>
                <a:ea typeface="宋体" panose="02010600030101010101" pitchFamily="2" charset="-122"/>
              </a:rPr>
              <a:t>为一个线程，处理具体业务逻辑</a:t>
            </a:r>
            <a:endParaRPr lang="zh-CN" altLang="zh-CN" dirty="0">
              <a:latin typeface="Arial" panose="020B0604020202020204" pitchFamily="34" charset="0"/>
              <a:ea typeface="宋体" panose="02010600030101010101" pitchFamily="2" charset="-122"/>
            </a:endParaRPr>
          </a:p>
          <a:p>
            <a:r>
              <a:rPr lang="en-US" altLang="zh-CN" dirty="0" err="1">
                <a:latin typeface="Arial" panose="020B0604020202020204" pitchFamily="34" charset="0"/>
                <a:ea typeface="宋体" panose="02010600030101010101" pitchFamily="2" charset="-122"/>
              </a:rPr>
              <a:t>ZooKeeper</a:t>
            </a:r>
            <a:r>
              <a:rPr lang="zh-CN" altLang="zh-CN" dirty="0">
                <a:latin typeface="Arial" panose="020B0604020202020204" pitchFamily="34" charset="0"/>
                <a:ea typeface="宋体" panose="02010600030101010101" pitchFamily="2" charset="-122"/>
              </a:rPr>
              <a:t>为服务中各进程提供分布式协作服务。</a:t>
            </a:r>
            <a:r>
              <a:rPr lang="en-US" altLang="zh-CN" dirty="0">
                <a:latin typeface="Arial" panose="020B0604020202020204" pitchFamily="34" charset="0"/>
                <a:ea typeface="宋体" panose="02010600030101010101" pitchFamily="2" charset="-122"/>
              </a:rPr>
              <a:t>Nimbus</a:t>
            </a:r>
            <a:r>
              <a:rPr lang="zh-CN" altLang="zh-CN"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Supervisor</a:t>
            </a:r>
            <a:r>
              <a:rPr lang="zh-CN" altLang="zh-CN"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Worker</a:t>
            </a:r>
            <a:r>
              <a:rPr lang="zh-CN" altLang="zh-CN" dirty="0">
                <a:latin typeface="Arial" panose="020B0604020202020204" pitchFamily="34" charset="0"/>
                <a:ea typeface="宋体" panose="02010600030101010101" pitchFamily="2" charset="-122"/>
              </a:rPr>
              <a:t>将自己的信息注册到</a:t>
            </a:r>
            <a:r>
              <a:rPr lang="en-US" altLang="zh-CN" dirty="0" err="1">
                <a:latin typeface="Arial" panose="020B0604020202020204" pitchFamily="34" charset="0"/>
                <a:ea typeface="宋体" panose="02010600030101010101" pitchFamily="2" charset="-122"/>
              </a:rPr>
              <a:t>ZooKeeper</a:t>
            </a:r>
            <a:r>
              <a:rPr lang="zh-CN" altLang="zh-CN" dirty="0">
                <a:latin typeface="Arial" panose="020B0604020202020204" pitchFamily="34" charset="0"/>
                <a:ea typeface="宋体" panose="02010600030101010101" pitchFamily="2" charset="-122"/>
              </a:rPr>
              <a:t>中，</a:t>
            </a:r>
            <a:r>
              <a:rPr lang="en-US" altLang="zh-CN" dirty="0">
                <a:latin typeface="Arial" panose="020B0604020202020204" pitchFamily="34" charset="0"/>
                <a:ea typeface="宋体" panose="02010600030101010101" pitchFamily="2" charset="-122"/>
              </a:rPr>
              <a:t>Nimbus</a:t>
            </a:r>
            <a:r>
              <a:rPr lang="zh-CN" altLang="zh-CN" dirty="0">
                <a:latin typeface="Arial" panose="020B0604020202020204" pitchFamily="34" charset="0"/>
                <a:ea typeface="宋体" panose="02010600030101010101" pitchFamily="2" charset="-122"/>
              </a:rPr>
              <a:t>据此感知各个角色的健康状态</a:t>
            </a:r>
            <a:endParaRPr lang="zh-CN" altLang="en-US" dirty="0"/>
          </a:p>
        </p:txBody>
      </p:sp>
    </p:spTree>
    <p:extLst>
      <p:ext uri="{BB962C8B-B14F-4D97-AF65-F5344CB8AC3E}">
        <p14:creationId xmlns:p14="http://schemas.microsoft.com/office/powerpoint/2010/main" val="1118293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noFill/>
        </p:spPr>
        <p:txBody>
          <a:bodyPr/>
          <a:lstStyle/>
          <a:p>
            <a:r>
              <a:rPr lang="en-US" altLang="zh-CN" dirty="0" err="1" smtClean="0">
                <a:latin typeface="华文细黑" pitchFamily="2" charset="-122"/>
                <a:ea typeface="华文细黑" pitchFamily="2" charset="-122"/>
              </a:rPr>
              <a:t>Hbase</a:t>
            </a:r>
            <a:r>
              <a:rPr lang="zh-CN" altLang="en-US" dirty="0" smtClean="0">
                <a:latin typeface="华文细黑" pitchFamily="2" charset="-122"/>
                <a:ea typeface="华文细黑" pitchFamily="2" charset="-122"/>
              </a:rPr>
              <a:t>与</a:t>
            </a:r>
            <a:r>
              <a:rPr lang="en-US" altLang="zh-CN" dirty="0" smtClean="0">
                <a:latin typeface="华文细黑" pitchFamily="2" charset="-122"/>
                <a:ea typeface="华文细黑" pitchFamily="2" charset="-122"/>
              </a:rPr>
              <a:t>HDFS</a:t>
            </a:r>
            <a:r>
              <a:rPr lang="zh-CN" altLang="en-US" dirty="0" smtClean="0">
                <a:latin typeface="华文细黑" pitchFamily="2" charset="-122"/>
                <a:ea typeface="华文细黑" pitchFamily="2" charset="-122"/>
              </a:rPr>
              <a:t>使用相同的</a:t>
            </a:r>
            <a:r>
              <a:rPr lang="en-US" altLang="zh-CN" dirty="0" smtClean="0">
                <a:latin typeface="华文细黑" pitchFamily="2" charset="-122"/>
                <a:ea typeface="华文细黑" pitchFamily="2" charset="-122"/>
              </a:rPr>
              <a:t>Zookeeper</a:t>
            </a:r>
            <a:r>
              <a:rPr lang="zh-CN" altLang="en-US" dirty="0" smtClean="0">
                <a:latin typeface="华文细黑" pitchFamily="2" charset="-122"/>
                <a:ea typeface="华文细黑" pitchFamily="2" charset="-122"/>
              </a:rPr>
              <a:t>，都是使用</a:t>
            </a:r>
            <a:r>
              <a:rPr lang="en-US" altLang="zh-CN" dirty="0" err="1" smtClean="0">
                <a:latin typeface="华文细黑" pitchFamily="2" charset="-122"/>
                <a:ea typeface="华文细黑" pitchFamily="2" charset="-122"/>
              </a:rPr>
              <a:t>ZooKeeper</a:t>
            </a:r>
            <a:r>
              <a:rPr lang="zh-CN" altLang="en-US" dirty="0" smtClean="0">
                <a:latin typeface="华文细黑" pitchFamily="2" charset="-122"/>
                <a:ea typeface="华文细黑" pitchFamily="2" charset="-122"/>
              </a:rPr>
              <a:t>的一致性服务特性，进行主备切换。</a:t>
            </a:r>
          </a:p>
        </p:txBody>
      </p:sp>
      <p:sp>
        <p:nvSpPr>
          <p:cNvPr id="146436"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B26F37CD-5893-4095-9F76-8128ADA587B5}" type="slidenum">
              <a:rPr lang="zh-CN" altLang="en-US"/>
              <a:t>38</a:t>
            </a:fld>
            <a:endParaRPr lang="en-US" altLang="zh-CN"/>
          </a:p>
        </p:txBody>
      </p:sp>
    </p:spTree>
    <p:extLst>
      <p:ext uri="{BB962C8B-B14F-4D97-AF65-F5344CB8AC3E}">
        <p14:creationId xmlns:p14="http://schemas.microsoft.com/office/powerpoint/2010/main" val="312251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备注占位符 2"/>
          <p:cNvSpPr>
            <a:spLocks noGrp="1"/>
          </p:cNvSpPr>
          <p:nvPr>
            <p:ph type="body" idx="1"/>
          </p:nvPr>
        </p:nvSpPr>
        <p:spPr/>
        <p:txBody>
          <a:bodyPr/>
          <a:lstStyle/>
          <a:p>
            <a:r>
              <a:rPr lang="en-US" altLang="zh-CN" dirty="0" smtClean="0"/>
              <a:t>2008</a:t>
            </a:r>
            <a:r>
              <a:rPr lang="zh-CN" altLang="en-US" dirty="0" smtClean="0"/>
              <a:t>年末，业界组织计算机社区联盟，发表了</a:t>
            </a:r>
            <a:r>
              <a:rPr lang="en-US" altLang="zh-CN" dirty="0" smtClean="0"/>
              <a:t>《</a:t>
            </a:r>
            <a:r>
              <a:rPr lang="zh-CN" altLang="en-US" dirty="0" smtClean="0"/>
              <a:t>大数据计算：在商务、科学和社会领域创建革命性突破</a:t>
            </a:r>
            <a:r>
              <a:rPr lang="en-US" altLang="zh-CN" dirty="0" smtClean="0"/>
              <a:t>》</a:t>
            </a:r>
            <a:r>
              <a:rPr lang="zh-CN" altLang="en-US" dirty="0" smtClean="0"/>
              <a:t>。此组织可以说是最早提出大数据概念的机构。提出大数据真正重要的是新用户和新见解（</a:t>
            </a:r>
            <a:r>
              <a:rPr lang="en-US" altLang="zh-CN" dirty="0" smtClean="0"/>
              <a:t>insight</a:t>
            </a:r>
            <a:r>
              <a:rPr lang="zh-CN" altLang="en-US" dirty="0" smtClean="0"/>
              <a:t>），而非数据本身。</a:t>
            </a:r>
            <a:endParaRPr lang="en-US" altLang="zh-CN" dirty="0" smtClean="0"/>
          </a:p>
          <a:p>
            <a:r>
              <a:rPr lang="en-US" altLang="zh-CN" dirty="0" smtClean="0"/>
              <a:t>2011</a:t>
            </a:r>
            <a:r>
              <a:rPr lang="zh-CN" altLang="en-US" dirty="0" smtClean="0"/>
              <a:t>年</a:t>
            </a:r>
            <a:r>
              <a:rPr lang="en-US" altLang="zh-CN" dirty="0" smtClean="0"/>
              <a:t>5</a:t>
            </a:r>
            <a:r>
              <a:rPr lang="zh-CN" altLang="en-US" dirty="0" smtClean="0"/>
              <a:t>月</a:t>
            </a:r>
            <a:r>
              <a:rPr lang="en-US" altLang="zh-CN" dirty="0" smtClean="0"/>
              <a:t>9</a:t>
            </a:r>
            <a:r>
              <a:rPr lang="zh-CN" altLang="en-US" dirty="0" smtClean="0"/>
              <a:t>日</a:t>
            </a:r>
            <a:r>
              <a:rPr lang="en-US" altLang="zh-CN" dirty="0" smtClean="0"/>
              <a:t>-12</a:t>
            </a:r>
            <a:r>
              <a:rPr lang="zh-CN" altLang="en-US" dirty="0" smtClean="0"/>
              <a:t>日在美国拉斯维加斯举办第</a:t>
            </a:r>
            <a:r>
              <a:rPr lang="en-US" altLang="zh-CN" dirty="0" smtClean="0"/>
              <a:t>11</a:t>
            </a:r>
            <a:r>
              <a:rPr lang="zh-CN" altLang="en-US" dirty="0" smtClean="0"/>
              <a:t>届年度</a:t>
            </a:r>
            <a:r>
              <a:rPr lang="en-US" altLang="zh-CN" dirty="0" smtClean="0"/>
              <a:t>EMC World</a:t>
            </a:r>
            <a:r>
              <a:rPr lang="zh-CN" altLang="en-US" dirty="0" smtClean="0"/>
              <a:t>大会，大数据方面的重点是如何管理</a:t>
            </a:r>
            <a:r>
              <a:rPr lang="en-US" altLang="zh-CN" dirty="0" smtClean="0"/>
              <a:t>PB</a:t>
            </a:r>
            <a:r>
              <a:rPr lang="zh-CN" altLang="en-US" dirty="0" smtClean="0"/>
              <a:t>级数据量，通过分析挖掘这些数据的价值，确保及时向相关人员提供信息。</a:t>
            </a:r>
            <a:endParaRPr lang="en-US" altLang="zh-CN" dirty="0" smtClean="0"/>
          </a:p>
          <a:p>
            <a:endParaRPr lang="zh-CN" altLang="en-US" dirty="0" smtClean="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897206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75132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p:sp>
      <p:sp>
        <p:nvSpPr>
          <p:cNvPr id="147459" name="备注占位符 2"/>
          <p:cNvSpPr>
            <a:spLocks noGrp="1"/>
          </p:cNvSpPr>
          <p:nvPr>
            <p:ph type="body" idx="1"/>
          </p:nvPr>
        </p:nvSpPr>
        <p:spPr>
          <a:noFill/>
        </p:spPr>
        <p:txBody>
          <a:bodyPr/>
          <a:lstStyle/>
          <a:p>
            <a:r>
              <a:rPr lang="zh-CN" altLang="en-US" sz="1100" dirty="0" smtClean="0">
                <a:latin typeface="华文细黑" pitchFamily="2" charset="-122"/>
                <a:ea typeface="华文细黑" pitchFamily="2" charset="-122"/>
              </a:rPr>
              <a:t>用户权限集中管理</a:t>
            </a:r>
            <a:r>
              <a:rPr lang="zh-CN" altLang="zh-CN" sz="1100" dirty="0" smtClean="0">
                <a:latin typeface="华文细黑" pitchFamily="2" charset="-122"/>
                <a:ea typeface="华文细黑" pitchFamily="2" charset="-122"/>
              </a:rPr>
              <a:t>的原始和直接诉求是简化系统权限管理的难度，</a:t>
            </a:r>
            <a:r>
              <a:rPr lang="zh-CN" altLang="en-US" sz="1100" dirty="0" smtClean="0">
                <a:latin typeface="华文细黑" pitchFamily="2" charset="-122"/>
                <a:ea typeface="华文细黑" pitchFamily="2" charset="-122"/>
              </a:rPr>
              <a:t>对</a:t>
            </a:r>
            <a:r>
              <a:rPr lang="zh-CN" altLang="zh-CN" sz="1100" dirty="0" smtClean="0">
                <a:latin typeface="华文细黑" pitchFamily="2" charset="-122"/>
                <a:ea typeface="华文细黑" pitchFamily="2" charset="-122"/>
              </a:rPr>
              <a:t>大数据系统进行权限管理困难的地方在于</a:t>
            </a:r>
            <a:r>
              <a:rPr lang="zh-CN" altLang="en-US" sz="1100" dirty="0" smtClean="0">
                <a:latin typeface="华文细黑" pitchFamily="2" charset="-122"/>
                <a:ea typeface="华文细黑" pitchFamily="2" charset="-122"/>
              </a:rPr>
              <a:t>：</a:t>
            </a:r>
            <a:endParaRPr lang="en-US" altLang="zh-CN" sz="1100" dirty="0" smtClean="0">
              <a:latin typeface="华文细黑" pitchFamily="2" charset="-122"/>
              <a:ea typeface="华文细黑" pitchFamily="2" charset="-122"/>
            </a:endParaRPr>
          </a:p>
          <a:p>
            <a:r>
              <a:rPr lang="zh-CN" altLang="zh-CN" sz="1100" dirty="0" smtClean="0">
                <a:latin typeface="华文细黑" pitchFamily="2" charset="-122"/>
                <a:ea typeface="华文细黑" pitchFamily="2" charset="-122"/>
              </a:rPr>
              <a:t>系统中的组件众多，各个组件有着不同的权限控制项和授权方式，并且权限控制项间存在关联，因此总结来说就是权限繁多、授权复杂、关联关系不易分析。</a:t>
            </a:r>
            <a:endParaRPr lang="en-US" altLang="zh-CN" sz="1100" dirty="0" smtClean="0">
              <a:latin typeface="华文细黑" pitchFamily="2" charset="-122"/>
              <a:ea typeface="华文细黑" pitchFamily="2" charset="-122"/>
            </a:endParaRPr>
          </a:p>
          <a:p>
            <a:r>
              <a:rPr lang="zh-CN" altLang="zh-CN" sz="1100" dirty="0" smtClean="0">
                <a:latin typeface="华文细黑" pitchFamily="2" charset="-122"/>
                <a:ea typeface="华文细黑" pitchFamily="2" charset="-122"/>
              </a:rPr>
              <a:t>通过</a:t>
            </a:r>
            <a:r>
              <a:rPr lang="zh-CN" altLang="en-US" sz="1100" dirty="0" smtClean="0">
                <a:latin typeface="华文细黑" pitchFamily="2" charset="-122"/>
                <a:ea typeface="华文细黑" pitchFamily="2" charset="-122"/>
              </a:rPr>
              <a:t>采用</a:t>
            </a:r>
            <a:r>
              <a:rPr lang="en-US" altLang="zh-CN" sz="1100" dirty="0" smtClean="0">
                <a:latin typeface="华文细黑" pitchFamily="2" charset="-122"/>
                <a:ea typeface="华文细黑" pitchFamily="2" charset="-122"/>
              </a:rPr>
              <a:t>RBAC</a:t>
            </a:r>
            <a:r>
              <a:rPr lang="zh-CN" altLang="zh-CN" sz="1100" dirty="0" smtClean="0">
                <a:latin typeface="华文细黑" pitchFamily="2" charset="-122"/>
                <a:ea typeface="华文细黑" pitchFamily="2" charset="-122"/>
              </a:rPr>
              <a:t>的权限管理模型</a:t>
            </a:r>
            <a:r>
              <a:rPr lang="zh-CN" altLang="en-US" sz="1100" dirty="0" smtClean="0">
                <a:latin typeface="华文细黑" pitchFamily="2" charset="-122"/>
                <a:ea typeface="华文细黑" pitchFamily="2" charset="-122"/>
              </a:rPr>
              <a:t>可提升用户体验：</a:t>
            </a:r>
            <a:endParaRPr lang="en-US" altLang="zh-CN" sz="1100" dirty="0" smtClean="0">
              <a:latin typeface="华文细黑" pitchFamily="2" charset="-122"/>
              <a:ea typeface="华文细黑" pitchFamily="2" charset="-122"/>
            </a:endParaRPr>
          </a:p>
          <a:p>
            <a:pPr lvl="1"/>
            <a:r>
              <a:rPr lang="zh-CN" altLang="zh-CN" dirty="0" smtClean="0">
                <a:latin typeface="华文细黑" pitchFamily="2" charset="-122"/>
                <a:ea typeface="华文细黑" pitchFamily="2" charset="-122"/>
              </a:rPr>
              <a:t>将各组件的多种权限以角色的概念组成集合，对用户屏蔽了</a:t>
            </a:r>
            <a:r>
              <a:rPr lang="zh-CN" altLang="en-US" dirty="0" smtClean="0">
                <a:latin typeface="华文细黑" pitchFamily="2" charset="-122"/>
                <a:ea typeface="华文细黑" pitchFamily="2" charset="-122"/>
              </a:rPr>
              <a:t>多</a:t>
            </a:r>
            <a:r>
              <a:rPr lang="zh-CN" altLang="zh-CN" dirty="0" smtClean="0">
                <a:latin typeface="华文细黑" pitchFamily="2" charset="-122"/>
                <a:ea typeface="华文细黑" pitchFamily="2" charset="-122"/>
              </a:rPr>
              <a:t>组件</a:t>
            </a:r>
            <a:r>
              <a:rPr lang="zh-CN" altLang="en-US" dirty="0" smtClean="0">
                <a:latin typeface="华文细黑" pitchFamily="2" charset="-122"/>
                <a:ea typeface="华文细黑" pitchFamily="2" charset="-122"/>
              </a:rPr>
              <a:t>的</a:t>
            </a:r>
            <a:r>
              <a:rPr lang="zh-CN" altLang="zh-CN" dirty="0" smtClean="0">
                <a:latin typeface="华文细黑" pitchFamily="2" charset="-122"/>
                <a:ea typeface="华文细黑" pitchFamily="2" charset="-122"/>
              </a:rPr>
              <a:t>权限和权限关联。</a:t>
            </a:r>
            <a:endParaRPr lang="en-US" altLang="zh-CN" dirty="0" smtClean="0">
              <a:latin typeface="华文细黑" pitchFamily="2" charset="-122"/>
              <a:ea typeface="华文细黑" pitchFamily="2" charset="-122"/>
            </a:endParaRPr>
          </a:p>
          <a:p>
            <a:pPr lvl="1"/>
            <a:r>
              <a:rPr lang="zh-CN" altLang="zh-CN" dirty="0" smtClean="0">
                <a:latin typeface="华文细黑" pitchFamily="2" charset="-122"/>
                <a:ea typeface="华文细黑" pitchFamily="2" charset="-122"/>
              </a:rPr>
              <a:t>通过界面化的角色权限配置方式和“一键式“的授权方式，解决了授权</a:t>
            </a:r>
            <a:r>
              <a:rPr lang="zh-CN" altLang="en-US" dirty="0" smtClean="0">
                <a:latin typeface="华文细黑" pitchFamily="2" charset="-122"/>
                <a:ea typeface="华文细黑" pitchFamily="2" charset="-122"/>
              </a:rPr>
              <a:t>操作</a:t>
            </a:r>
            <a:r>
              <a:rPr lang="zh-CN" altLang="zh-CN" dirty="0" smtClean="0">
                <a:latin typeface="华文细黑" pitchFamily="2" charset="-122"/>
                <a:ea typeface="华文细黑" pitchFamily="2" charset="-122"/>
              </a:rPr>
              <a:t>复杂的问题。</a:t>
            </a:r>
            <a:endParaRPr lang="zh-CN" altLang="en-US" dirty="0" smtClean="0">
              <a:latin typeface="华文细黑" pitchFamily="2" charset="-122"/>
              <a:ea typeface="华文细黑" pitchFamily="2" charset="-122"/>
            </a:endParaRPr>
          </a:p>
        </p:txBody>
      </p:sp>
      <p:sp>
        <p:nvSpPr>
          <p:cNvPr id="147460"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245D200D-B253-4D0F-BEA0-046E1468EC22}" type="slidenum">
              <a:rPr lang="zh-CN" altLang="en-US"/>
              <a:t>40</a:t>
            </a:fld>
            <a:endParaRPr lang="zh-CN" altLang="en-US"/>
          </a:p>
        </p:txBody>
      </p:sp>
    </p:spTree>
    <p:extLst>
      <p:ext uri="{BB962C8B-B14F-4D97-AF65-F5344CB8AC3E}">
        <p14:creationId xmlns:p14="http://schemas.microsoft.com/office/powerpoint/2010/main" val="4014798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p:sp>
      <p:sp>
        <p:nvSpPr>
          <p:cNvPr id="148483" name="备注占位符 2"/>
          <p:cNvSpPr>
            <a:spLocks noGrp="1"/>
          </p:cNvSpPr>
          <p:nvPr>
            <p:ph type="body" idx="1"/>
          </p:nvPr>
        </p:nvSpPr>
        <p:spPr>
          <a:noFill/>
        </p:spPr>
        <p:txBody>
          <a:bodyPr/>
          <a:lstStyle/>
          <a:p>
            <a:r>
              <a:rPr lang="zh-CN" altLang="en-US" dirty="0" smtClean="0"/>
              <a:t>单点登录流程：</a:t>
            </a:r>
            <a:endParaRPr lang="en-US" altLang="zh-CN" dirty="0" smtClean="0"/>
          </a:p>
          <a:p>
            <a:pPr lvl="1"/>
            <a:r>
              <a:rPr lang="en-US" altLang="zh-CN" dirty="0" smtClean="0"/>
              <a:t>1</a:t>
            </a:r>
            <a:r>
              <a:rPr lang="zh-CN" altLang="en-US" dirty="0" smtClean="0"/>
              <a:t>、</a:t>
            </a:r>
            <a:r>
              <a:rPr lang="zh-CN" altLang="en-US" kern="1200" dirty="0" smtClean="0">
                <a:solidFill>
                  <a:schemeClr val="tx1"/>
                </a:solidFill>
                <a:latin typeface="+mn-ea"/>
                <a:ea typeface="华文细黑" pitchFamily="2" charset="-122"/>
                <a:cs typeface="+mn-cs"/>
              </a:rPr>
              <a:t>首次登陆</a:t>
            </a:r>
            <a:r>
              <a:rPr lang="en-US" altLang="zh-CN" kern="1200" dirty="0" smtClean="0">
                <a:solidFill>
                  <a:schemeClr val="tx1"/>
                </a:solidFill>
                <a:latin typeface="+mn-ea"/>
                <a:ea typeface="华文细黑" pitchFamily="2" charset="-122"/>
                <a:cs typeface="+mn-cs"/>
              </a:rPr>
              <a:t>UI</a:t>
            </a:r>
            <a:r>
              <a:rPr lang="zh-CN" altLang="en-US" kern="1200" dirty="0" smtClean="0">
                <a:solidFill>
                  <a:schemeClr val="tx1"/>
                </a:solidFill>
                <a:latin typeface="+mn-ea"/>
                <a:ea typeface="华文细黑" pitchFamily="2" charset="-122"/>
                <a:cs typeface="+mn-cs"/>
              </a:rPr>
              <a:t>，包括</a:t>
            </a:r>
            <a:r>
              <a:rPr lang="en-US" altLang="zh-CN" kern="1200" dirty="0" smtClean="0">
                <a:solidFill>
                  <a:schemeClr val="tx1"/>
                </a:solidFill>
                <a:latin typeface="+mn-ea"/>
                <a:ea typeface="华文细黑" pitchFamily="2" charset="-122"/>
                <a:cs typeface="+mn-cs"/>
              </a:rPr>
              <a:t>OM</a:t>
            </a:r>
            <a:r>
              <a:rPr lang="zh-CN" altLang="en-US" kern="1200" dirty="0" smtClean="0">
                <a:solidFill>
                  <a:schemeClr val="tx1"/>
                </a:solidFill>
                <a:latin typeface="+mn-ea"/>
                <a:ea typeface="华文细黑" pitchFamily="2" charset="-122"/>
                <a:cs typeface="+mn-cs"/>
              </a:rPr>
              <a:t>与组件的</a:t>
            </a:r>
            <a:r>
              <a:rPr lang="en-US" altLang="zh-CN" kern="1200" dirty="0" smtClean="0">
                <a:solidFill>
                  <a:schemeClr val="tx1"/>
                </a:solidFill>
                <a:latin typeface="+mn-ea"/>
                <a:ea typeface="华文细黑" pitchFamily="2" charset="-122"/>
                <a:cs typeface="+mn-cs"/>
              </a:rPr>
              <a:t>UI</a:t>
            </a:r>
            <a:endParaRPr lang="en-US" altLang="zh-CN" dirty="0" smtClean="0"/>
          </a:p>
          <a:p>
            <a:pPr lvl="1"/>
            <a:r>
              <a:rPr lang="en-US" altLang="zh-CN" dirty="0" smtClean="0"/>
              <a:t>2</a:t>
            </a:r>
            <a:r>
              <a:rPr lang="zh-CN" altLang="en-US" dirty="0" smtClean="0"/>
              <a:t>、访问登录</a:t>
            </a:r>
            <a:r>
              <a:rPr lang="en-US" altLang="zh-CN" dirty="0" smtClean="0"/>
              <a:t>Server</a:t>
            </a:r>
          </a:p>
          <a:p>
            <a:pPr lvl="1"/>
            <a:r>
              <a:rPr lang="en-US" altLang="zh-CN" dirty="0" smtClean="0"/>
              <a:t>3</a:t>
            </a:r>
            <a:r>
              <a:rPr lang="zh-CN" altLang="en-US" dirty="0" smtClean="0"/>
              <a:t>、重定向到</a:t>
            </a:r>
            <a:r>
              <a:rPr lang="en-US" altLang="zh-CN" dirty="0" smtClean="0"/>
              <a:t>CAS</a:t>
            </a:r>
            <a:r>
              <a:rPr lang="zh-CN" altLang="en-US" dirty="0" smtClean="0"/>
              <a:t>认证</a:t>
            </a:r>
            <a:endParaRPr lang="en-US" altLang="zh-CN" dirty="0" smtClean="0"/>
          </a:p>
          <a:p>
            <a:pPr lvl="1"/>
            <a:r>
              <a:rPr lang="en-US" altLang="zh-CN" dirty="0" smtClean="0"/>
              <a:t>4</a:t>
            </a:r>
            <a:r>
              <a:rPr lang="zh-CN" altLang="en-US" dirty="0" smtClean="0"/>
              <a:t>、用户输入认证信息，</a:t>
            </a:r>
            <a:r>
              <a:rPr lang="en-US" altLang="zh-CN" dirty="0" err="1" smtClean="0"/>
              <a:t>cas</a:t>
            </a:r>
            <a:r>
              <a:rPr lang="zh-CN" altLang="en-US" dirty="0" smtClean="0"/>
              <a:t>认证通过后保存认证信息</a:t>
            </a:r>
            <a:endParaRPr lang="en-US" altLang="zh-CN" dirty="0" smtClean="0"/>
          </a:p>
          <a:p>
            <a:pPr lvl="1"/>
            <a:r>
              <a:rPr lang="en-US" altLang="zh-CN" dirty="0" smtClean="0"/>
              <a:t>5</a:t>
            </a:r>
            <a:r>
              <a:rPr lang="zh-CN" altLang="en-US" dirty="0" smtClean="0"/>
              <a:t>、</a:t>
            </a:r>
            <a:r>
              <a:rPr lang="en-US" altLang="zh-CN" dirty="0" err="1" smtClean="0"/>
              <a:t>Cas</a:t>
            </a:r>
            <a:r>
              <a:rPr lang="zh-CN" altLang="en-US" dirty="0" smtClean="0"/>
              <a:t>返回票据给</a:t>
            </a:r>
            <a:r>
              <a:rPr lang="en-US" altLang="zh-CN" dirty="0" smtClean="0"/>
              <a:t>UI</a:t>
            </a:r>
          </a:p>
          <a:p>
            <a:pPr lvl="1"/>
            <a:r>
              <a:rPr lang="en-US" altLang="zh-CN" dirty="0" smtClean="0"/>
              <a:t>6</a:t>
            </a:r>
            <a:r>
              <a:rPr lang="zh-CN" altLang="en-US" dirty="0" smtClean="0"/>
              <a:t>、</a:t>
            </a:r>
            <a:r>
              <a:rPr lang="en-US" altLang="zh-CN" dirty="0" smtClean="0"/>
              <a:t>UI</a:t>
            </a:r>
            <a:r>
              <a:rPr lang="zh-CN" altLang="en-US" dirty="0" smtClean="0"/>
              <a:t>带票据请求访问</a:t>
            </a:r>
            <a:r>
              <a:rPr lang="en-US" altLang="zh-CN" dirty="0" smtClean="0"/>
              <a:t>Server</a:t>
            </a:r>
          </a:p>
          <a:p>
            <a:pPr lvl="1"/>
            <a:r>
              <a:rPr lang="en-US" altLang="zh-CN" dirty="0" smtClean="0"/>
              <a:t>7</a:t>
            </a:r>
            <a:r>
              <a:rPr lang="zh-CN" altLang="en-US" dirty="0" smtClean="0"/>
              <a:t>、</a:t>
            </a:r>
            <a:r>
              <a:rPr lang="en-US" altLang="zh-CN" dirty="0" smtClean="0"/>
              <a:t>Server</a:t>
            </a:r>
            <a:r>
              <a:rPr lang="zh-CN" altLang="en-US" dirty="0" smtClean="0"/>
              <a:t>到</a:t>
            </a:r>
            <a:r>
              <a:rPr lang="en-US" altLang="zh-CN" dirty="0" err="1" smtClean="0"/>
              <a:t>Cas</a:t>
            </a:r>
            <a:r>
              <a:rPr lang="zh-CN" altLang="en-US" dirty="0" smtClean="0"/>
              <a:t>验证</a:t>
            </a:r>
          </a:p>
        </p:txBody>
      </p:sp>
      <p:sp>
        <p:nvSpPr>
          <p:cNvPr id="148484"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9715ADE2-980E-4C17-AA2A-A93139479923}" type="slidenum">
              <a:rPr lang="zh-CN" altLang="en-US"/>
              <a:t>41</a:t>
            </a:fld>
            <a:endParaRPr lang="zh-CN" altLang="en-US"/>
          </a:p>
        </p:txBody>
      </p:sp>
    </p:spTree>
    <p:extLst>
      <p:ext uri="{BB962C8B-B14F-4D97-AF65-F5344CB8AC3E}">
        <p14:creationId xmlns:p14="http://schemas.microsoft.com/office/powerpoint/2010/main" val="1385170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备注占位符 2"/>
          <p:cNvSpPr>
            <a:spLocks noGrp="1"/>
          </p:cNvSpPr>
          <p:nvPr>
            <p:ph type="body" idx="1"/>
          </p:nvPr>
        </p:nvSpPr>
        <p:spPr/>
        <p:txBody>
          <a:bodyPr/>
          <a:lstStyle/>
          <a:p>
            <a:r>
              <a:rPr lang="en-US" altLang="zh-CN" dirty="0" smtClean="0"/>
              <a:t>Hive</a:t>
            </a:r>
            <a:r>
              <a:rPr lang="zh-CN" altLang="en-US" dirty="0" smtClean="0"/>
              <a:t>列族加密是自研</a:t>
            </a:r>
            <a:endParaRPr lang="en-US" altLang="zh-CN" dirty="0" smtClean="0"/>
          </a:p>
          <a:p>
            <a:r>
              <a:rPr lang="zh-CN" altLang="en-US" dirty="0" smtClean="0"/>
              <a:t>算法</a:t>
            </a:r>
            <a:r>
              <a:rPr lang="en-US" altLang="zh-CN" dirty="0" smtClean="0"/>
              <a:t>SM4</a:t>
            </a:r>
            <a:r>
              <a:rPr lang="zh-CN" altLang="en-US" dirty="0" smtClean="0"/>
              <a:t>是独有的</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579367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440DF829-6C59-4B4F-B080-7C45EB493C54}" type="slidenum">
              <a:rPr lang="en-US" altLang="zh-CN">
                <a:solidFill>
                  <a:srgbClr val="000000"/>
                </a:solidFill>
              </a:rPr>
              <a:t>43</a:t>
            </a:fld>
            <a:endParaRPr lang="en-US" altLang="zh-CN">
              <a:solidFill>
                <a:srgbClr val="000000"/>
              </a:solidFill>
            </a:endParaRPr>
          </a:p>
        </p:txBody>
      </p:sp>
      <p:sp>
        <p:nvSpPr>
          <p:cNvPr id="150531" name="Rectangle 2"/>
          <p:cNvSpPr>
            <a:spLocks noGrp="1" noRot="1" noChangeAspect="1" noChangeArrowheads="1" noTextEdit="1"/>
          </p:cNvSpPr>
          <p:nvPr>
            <p:ph type="sldImg"/>
          </p:nvPr>
        </p:nvSpPr>
        <p:spPr>
          <a:xfrm>
            <a:off x="990600" y="766763"/>
            <a:ext cx="5118100" cy="3838575"/>
          </a:xfrm>
        </p:spPr>
      </p:sp>
      <p:sp>
        <p:nvSpPr>
          <p:cNvPr id="5" name="备注占位符 2"/>
          <p:cNvSpPr>
            <a:spLocks noGrp="1"/>
          </p:cNvSpPr>
          <p:nvPr>
            <p:ph type="body" idx="3"/>
          </p:nvPr>
        </p:nvSpPr>
        <p:spPr>
          <a:xfrm>
            <a:off x="701675" y="4860925"/>
            <a:ext cx="5676900" cy="4605338"/>
          </a:xfrm>
        </p:spPr>
        <p:txBody>
          <a:bodyPr/>
          <a:lstStyle/>
          <a:p>
            <a:r>
              <a:rPr lang="en-US" altLang="zh-CN" dirty="0" err="1"/>
              <a:t>Hadoop</a:t>
            </a:r>
            <a:r>
              <a:rPr lang="zh-CN" altLang="en-US" dirty="0"/>
              <a:t>是全分布式计算系统，要求业务节点之间全互联。为应对由此带来的可靠性、安全性风险，</a:t>
            </a:r>
            <a:r>
              <a:rPr lang="en-US" altLang="zh-CN" dirty="0"/>
              <a:t>FusionInsight</a:t>
            </a:r>
            <a:r>
              <a:rPr lang="zh-CN" altLang="en-US" dirty="0"/>
              <a:t>支持将网络划分为三级：集群业务平面、集群管理平面和集群外维护网络，彼此之间实施物理隔离。</a:t>
            </a:r>
          </a:p>
          <a:p>
            <a:r>
              <a:rPr lang="zh-CN" altLang="en-US" dirty="0"/>
              <a:t>实施网络隔离，可以避免业务平面的高负载阻塞集群管理通道，也可以阻止外部攻击者通过管理通道入侵实际业务数据。</a:t>
            </a:r>
            <a:endParaRPr lang="zh-CN" altLang="en-US" dirty="0" smtClean="0"/>
          </a:p>
        </p:txBody>
      </p:sp>
    </p:spTree>
    <p:extLst>
      <p:ext uri="{BB962C8B-B14F-4D97-AF65-F5344CB8AC3E}">
        <p14:creationId xmlns:p14="http://schemas.microsoft.com/office/powerpoint/2010/main" val="3439412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p:sp>
      <p:sp>
        <p:nvSpPr>
          <p:cNvPr id="153603" name="备注占位符 2"/>
          <p:cNvSpPr>
            <a:spLocks noGrp="1"/>
          </p:cNvSpPr>
          <p:nvPr>
            <p:ph type="body" idx="1"/>
          </p:nvPr>
        </p:nvSpPr>
        <p:spPr>
          <a:noFill/>
        </p:spPr>
        <p:txBody>
          <a:bodyPr/>
          <a:lstStyle/>
          <a:p>
            <a:endParaRPr lang="zh-CN" altLang="en-US" dirty="0" smtClean="0"/>
          </a:p>
        </p:txBody>
      </p:sp>
      <p:sp>
        <p:nvSpPr>
          <p:cNvPr id="153604"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BFAB878D-8377-4FED-8F8A-960D65CD79A2}" type="slidenum">
              <a:rPr lang="zh-CN" altLang="en-US"/>
              <a:t>44</a:t>
            </a:fld>
            <a:endParaRPr lang="zh-CN" altLang="en-US"/>
          </a:p>
        </p:txBody>
      </p:sp>
    </p:spTree>
    <p:extLst>
      <p:ext uri="{BB962C8B-B14F-4D97-AF65-F5344CB8AC3E}">
        <p14:creationId xmlns:p14="http://schemas.microsoft.com/office/powerpoint/2010/main" val="605033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p:sp>
      <p:sp>
        <p:nvSpPr>
          <p:cNvPr id="154627" name="备注占位符 2"/>
          <p:cNvSpPr>
            <a:spLocks noGrp="1"/>
          </p:cNvSpPr>
          <p:nvPr>
            <p:ph type="body" idx="1"/>
          </p:nvPr>
        </p:nvSpPr>
        <p:spPr>
          <a:noFill/>
        </p:spPr>
        <p:txBody>
          <a:bodyPr/>
          <a:lstStyle/>
          <a:p>
            <a:endParaRPr lang="zh-CN" altLang="en-US" smtClean="0"/>
          </a:p>
        </p:txBody>
      </p:sp>
      <p:sp>
        <p:nvSpPr>
          <p:cNvPr id="154628"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766E84B9-0CE7-4DF7-8AB2-03229ADE6E51}" type="slidenum">
              <a:rPr lang="zh-CN" altLang="en-US"/>
              <a:t>45</a:t>
            </a:fld>
            <a:endParaRPr lang="zh-CN" altLang="en-US"/>
          </a:p>
        </p:txBody>
      </p:sp>
    </p:spTree>
    <p:extLst>
      <p:ext uri="{BB962C8B-B14F-4D97-AF65-F5344CB8AC3E}">
        <p14:creationId xmlns:p14="http://schemas.microsoft.com/office/powerpoint/2010/main" val="3547041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p:sp>
      <p:sp>
        <p:nvSpPr>
          <p:cNvPr id="155651" name="备注占位符 2"/>
          <p:cNvSpPr>
            <a:spLocks noGrp="1"/>
          </p:cNvSpPr>
          <p:nvPr>
            <p:ph type="body" idx="1"/>
          </p:nvPr>
        </p:nvSpPr>
        <p:spPr>
          <a:noFill/>
        </p:spPr>
        <p:txBody>
          <a:bodyPr/>
          <a:lstStyle/>
          <a:p>
            <a:endParaRPr lang="zh-CN" altLang="en-US" smtClean="0"/>
          </a:p>
        </p:txBody>
      </p:sp>
      <p:sp>
        <p:nvSpPr>
          <p:cNvPr id="155652"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2F861988-2182-41C8-B5E3-3C51A7642AC6}" type="slidenum">
              <a:rPr lang="zh-CN" altLang="en-US"/>
              <a:t>46</a:t>
            </a:fld>
            <a:endParaRPr lang="zh-CN" altLang="en-US"/>
          </a:p>
        </p:txBody>
      </p:sp>
    </p:spTree>
    <p:extLst>
      <p:ext uri="{BB962C8B-B14F-4D97-AF65-F5344CB8AC3E}">
        <p14:creationId xmlns:p14="http://schemas.microsoft.com/office/powerpoint/2010/main" val="3507139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7BBC05BC-4D88-48DF-803B-F3D71053174D}" type="slidenum">
              <a:rPr lang="en-US" altLang="zh-CN">
                <a:solidFill>
                  <a:srgbClr val="000000"/>
                </a:solidFill>
              </a:rPr>
              <a:t>47</a:t>
            </a:fld>
            <a:endParaRPr lang="en-US" altLang="zh-CN">
              <a:solidFill>
                <a:srgbClr val="000000"/>
              </a:solidFill>
            </a:endParaRPr>
          </a:p>
        </p:txBody>
      </p:sp>
      <p:sp>
        <p:nvSpPr>
          <p:cNvPr id="156675" name="Rectangle 2"/>
          <p:cNvSpPr>
            <a:spLocks noGrp="1" noRot="1" noChangeAspect="1" noChangeArrowheads="1" noTextEdit="1"/>
          </p:cNvSpPr>
          <p:nvPr>
            <p:ph type="sldImg"/>
          </p:nvPr>
        </p:nvSpPr>
        <p:spPr>
          <a:xfrm>
            <a:off x="990600" y="766763"/>
            <a:ext cx="5118100" cy="3838575"/>
          </a:xfrm>
        </p:spPr>
      </p:sp>
      <p:sp>
        <p:nvSpPr>
          <p:cNvPr id="156676" name="Rectangle 3"/>
          <p:cNvSpPr>
            <a:spLocks noGrp="1" noChangeArrowheads="1"/>
          </p:cNvSpPr>
          <p:nvPr>
            <p:ph type="body" idx="1"/>
          </p:nvPr>
        </p:nvSpPr>
        <p:spPr>
          <a:noFill/>
        </p:spPr>
        <p:txBody>
          <a:bodyPr/>
          <a:lstStyle/>
          <a:p>
            <a:endParaRPr lang="zh-CN" altLang="zh-CN" sz="900" dirty="0" smtClean="0"/>
          </a:p>
        </p:txBody>
      </p:sp>
    </p:spTree>
    <p:extLst>
      <p:ext uri="{BB962C8B-B14F-4D97-AF65-F5344CB8AC3E}">
        <p14:creationId xmlns:p14="http://schemas.microsoft.com/office/powerpoint/2010/main" val="8500093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07422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p:sp>
      <p:sp>
        <p:nvSpPr>
          <p:cNvPr id="100355" name="备注占位符 2"/>
          <p:cNvSpPr>
            <a:spLocks noGrp="1"/>
          </p:cNvSpPr>
          <p:nvPr>
            <p:ph type="body" idx="1"/>
          </p:nvPr>
        </p:nvSpPr>
        <p:spPr>
          <a:noFill/>
        </p:spPr>
        <p:txBody>
          <a:bodyPr/>
          <a:lstStyle/>
          <a:p>
            <a:r>
              <a:rPr lang="zh-CN" altLang="en-US" sz="1100" dirty="0" smtClean="0">
                <a:latin typeface="华文细黑" pitchFamily="2" charset="-122"/>
                <a:ea typeface="华文细黑" pitchFamily="2" charset="-122"/>
                <a:cs typeface="Times New Roman" panose="02020603050405020304" pitchFamily="18" charset="0"/>
              </a:rPr>
              <a:t>全球每秒钟发送 </a:t>
            </a:r>
            <a:r>
              <a:rPr lang="en-US" altLang="zh-CN" sz="1100" b="1" dirty="0" smtClean="0">
                <a:latin typeface="华文细黑" pitchFamily="2" charset="-122"/>
                <a:ea typeface="华文细黑" pitchFamily="2" charset="-122"/>
                <a:cs typeface="Times New Roman" panose="02020603050405020304" pitchFamily="18" charset="0"/>
              </a:rPr>
              <a:t>2.9 </a:t>
            </a:r>
            <a:r>
              <a:rPr lang="zh-CN" altLang="en-US" sz="1100" b="1" dirty="0" smtClean="0">
                <a:latin typeface="华文细黑" pitchFamily="2" charset="-122"/>
                <a:ea typeface="华文细黑" pitchFamily="2" charset="-122"/>
                <a:cs typeface="Times New Roman" panose="02020603050405020304" pitchFamily="18" charset="0"/>
              </a:rPr>
              <a:t>百万封</a:t>
            </a:r>
            <a:r>
              <a:rPr lang="zh-CN" altLang="en-US" sz="1100" dirty="0" smtClean="0">
                <a:latin typeface="华文细黑" pitchFamily="2" charset="-122"/>
                <a:ea typeface="华文细黑" pitchFamily="2" charset="-122"/>
                <a:cs typeface="Times New Roman" panose="02020603050405020304" pitchFamily="18" charset="0"/>
              </a:rPr>
              <a:t>电子邮件，一分钟读一篇的话，足够一个人昼夜不息的读</a:t>
            </a:r>
            <a:r>
              <a:rPr lang="en-US" altLang="zh-CN" sz="1100" dirty="0" smtClean="0">
                <a:latin typeface="华文细黑" pitchFamily="2" charset="-122"/>
                <a:ea typeface="华文细黑" pitchFamily="2" charset="-122"/>
                <a:cs typeface="Times New Roman" panose="02020603050405020304" pitchFamily="18" charset="0"/>
              </a:rPr>
              <a:t>5.5 </a:t>
            </a:r>
            <a:r>
              <a:rPr lang="zh-CN" altLang="en-US" sz="1100" dirty="0" smtClean="0">
                <a:latin typeface="华文细黑" pitchFamily="2" charset="-122"/>
                <a:ea typeface="华文细黑" pitchFamily="2" charset="-122"/>
                <a:cs typeface="Times New Roman" panose="02020603050405020304" pitchFamily="18" charset="0"/>
              </a:rPr>
              <a:t>年</a:t>
            </a:r>
            <a:r>
              <a:rPr lang="en-US" altLang="zh-CN" sz="1100" dirty="0" smtClean="0">
                <a:latin typeface="华文细黑" pitchFamily="2" charset="-122"/>
                <a:ea typeface="华文细黑" pitchFamily="2" charset="-122"/>
                <a:cs typeface="Times New Roman" panose="02020603050405020304" pitchFamily="18" charset="0"/>
              </a:rPr>
              <a:t>…</a:t>
            </a:r>
            <a:endParaRPr lang="zh-CN" altLang="en-US" sz="1100" dirty="0" smtClean="0">
              <a:latin typeface="华文细黑" pitchFamily="2" charset="-122"/>
              <a:ea typeface="华文细黑" pitchFamily="2" charset="-122"/>
              <a:cs typeface="Times New Roman" panose="02020603050405020304" pitchFamily="18" charset="0"/>
            </a:endParaRPr>
          </a:p>
          <a:p>
            <a:r>
              <a:rPr lang="zh-CN" altLang="en-US" sz="1100" dirty="0" smtClean="0">
                <a:latin typeface="华文细黑" pitchFamily="2" charset="-122"/>
                <a:ea typeface="华文细黑" pitchFamily="2" charset="-122"/>
                <a:cs typeface="Times New Roman" panose="02020603050405020304" pitchFamily="18" charset="0"/>
              </a:rPr>
              <a:t>每天会有 </a:t>
            </a:r>
            <a:r>
              <a:rPr lang="en-US" altLang="zh-CN" sz="1100" b="1" dirty="0" smtClean="0">
                <a:latin typeface="华文细黑" pitchFamily="2" charset="-122"/>
                <a:ea typeface="华文细黑" pitchFamily="2" charset="-122"/>
                <a:cs typeface="Times New Roman" panose="02020603050405020304" pitchFamily="18" charset="0"/>
              </a:rPr>
              <a:t>2.88 </a:t>
            </a:r>
            <a:r>
              <a:rPr lang="zh-CN" altLang="en-US" sz="1100" b="1" dirty="0" smtClean="0">
                <a:latin typeface="华文细黑" pitchFamily="2" charset="-122"/>
                <a:ea typeface="华文细黑" pitchFamily="2" charset="-122"/>
                <a:cs typeface="Times New Roman" panose="02020603050405020304" pitchFamily="18" charset="0"/>
              </a:rPr>
              <a:t>万个小时</a:t>
            </a:r>
            <a:r>
              <a:rPr lang="zh-CN" altLang="en-US" sz="1100" dirty="0" smtClean="0">
                <a:latin typeface="华文细黑" pitchFamily="2" charset="-122"/>
                <a:ea typeface="华文细黑" pitchFamily="2" charset="-122"/>
                <a:cs typeface="Times New Roman" panose="02020603050405020304" pitchFamily="18" charset="0"/>
              </a:rPr>
              <a:t>的视频上传到</a:t>
            </a:r>
            <a:r>
              <a:rPr lang="en-US" altLang="zh-CN" sz="1100" dirty="0" err="1" smtClean="0">
                <a:latin typeface="华文细黑" pitchFamily="2" charset="-122"/>
                <a:ea typeface="华文细黑" pitchFamily="2" charset="-122"/>
                <a:cs typeface="Times New Roman" panose="02020603050405020304" pitchFamily="18" charset="0"/>
              </a:rPr>
              <a:t>Youtube</a:t>
            </a:r>
            <a:r>
              <a:rPr lang="zh-CN" altLang="en-US" sz="1100" dirty="0" smtClean="0">
                <a:latin typeface="华文细黑" pitchFamily="2" charset="-122"/>
                <a:ea typeface="华文细黑" pitchFamily="2" charset="-122"/>
                <a:cs typeface="Times New Roman" panose="02020603050405020304" pitchFamily="18" charset="0"/>
              </a:rPr>
              <a:t>，足够一个人昼夜不息的观看</a:t>
            </a:r>
            <a:r>
              <a:rPr lang="en-US" altLang="zh-CN" sz="1100" dirty="0" smtClean="0">
                <a:latin typeface="华文细黑" pitchFamily="2" charset="-122"/>
                <a:ea typeface="华文细黑" pitchFamily="2" charset="-122"/>
                <a:cs typeface="Times New Roman" panose="02020603050405020304" pitchFamily="18" charset="0"/>
              </a:rPr>
              <a:t>3.3 </a:t>
            </a:r>
            <a:r>
              <a:rPr lang="zh-CN" altLang="en-US" sz="1100" dirty="0" smtClean="0">
                <a:latin typeface="华文细黑" pitchFamily="2" charset="-122"/>
                <a:ea typeface="华文细黑" pitchFamily="2" charset="-122"/>
                <a:cs typeface="Times New Roman" panose="02020603050405020304" pitchFamily="18" charset="0"/>
              </a:rPr>
              <a:t>年</a:t>
            </a:r>
            <a:r>
              <a:rPr lang="en-US" altLang="zh-CN" sz="1100" dirty="0" smtClean="0">
                <a:latin typeface="华文细黑" pitchFamily="2" charset="-122"/>
                <a:ea typeface="华文细黑" pitchFamily="2" charset="-122"/>
                <a:cs typeface="Times New Roman" panose="02020603050405020304" pitchFamily="18" charset="0"/>
              </a:rPr>
              <a:t>…</a:t>
            </a:r>
            <a:endParaRPr lang="zh-CN" altLang="en-US" sz="1100" dirty="0" smtClean="0">
              <a:latin typeface="华文细黑" pitchFamily="2" charset="-122"/>
              <a:ea typeface="华文细黑" pitchFamily="2" charset="-122"/>
              <a:cs typeface="Times New Roman" panose="02020603050405020304" pitchFamily="18" charset="0"/>
            </a:endParaRPr>
          </a:p>
          <a:p>
            <a:r>
              <a:rPr lang="zh-CN" altLang="en-US" sz="1100" dirty="0" smtClean="0">
                <a:latin typeface="华文细黑" pitchFamily="2" charset="-122"/>
                <a:ea typeface="华文细黑" pitchFamily="2" charset="-122"/>
                <a:cs typeface="Times New Roman" panose="02020603050405020304" pitchFamily="18" charset="0"/>
              </a:rPr>
              <a:t>推特上每天发布 </a:t>
            </a:r>
            <a:r>
              <a:rPr lang="en-US" altLang="zh-CN" sz="1100" b="1" dirty="0" smtClean="0">
                <a:latin typeface="华文细黑" pitchFamily="2" charset="-122"/>
                <a:ea typeface="华文细黑" pitchFamily="2" charset="-122"/>
                <a:cs typeface="Times New Roman" panose="02020603050405020304" pitchFamily="18" charset="0"/>
              </a:rPr>
              <a:t>5 </a:t>
            </a:r>
            <a:r>
              <a:rPr lang="zh-CN" altLang="en-US" sz="1100" b="1" dirty="0" smtClean="0">
                <a:latin typeface="华文细黑" pitchFamily="2" charset="-122"/>
                <a:ea typeface="华文细黑" pitchFamily="2" charset="-122"/>
                <a:cs typeface="Times New Roman" panose="02020603050405020304" pitchFamily="18" charset="0"/>
              </a:rPr>
              <a:t>千万条</a:t>
            </a:r>
            <a:r>
              <a:rPr lang="zh-CN" altLang="en-US" sz="1100" dirty="0" smtClean="0">
                <a:latin typeface="华文细黑" pitchFamily="2" charset="-122"/>
                <a:ea typeface="华文细黑" pitchFamily="2" charset="-122"/>
                <a:cs typeface="Times New Roman" panose="02020603050405020304" pitchFamily="18" charset="0"/>
              </a:rPr>
              <a:t>消息，假设</a:t>
            </a:r>
            <a:r>
              <a:rPr lang="en-US" altLang="zh-CN" sz="1100" dirty="0" smtClean="0">
                <a:latin typeface="华文细黑" pitchFamily="2" charset="-122"/>
                <a:ea typeface="华文细黑" pitchFamily="2" charset="-122"/>
                <a:cs typeface="Times New Roman" panose="02020603050405020304" pitchFamily="18" charset="0"/>
              </a:rPr>
              <a:t>10 </a:t>
            </a:r>
            <a:r>
              <a:rPr lang="zh-CN" altLang="en-US" sz="1100" dirty="0" smtClean="0">
                <a:latin typeface="华文细黑" pitchFamily="2" charset="-122"/>
                <a:ea typeface="华文细黑" pitchFamily="2" charset="-122"/>
                <a:cs typeface="Times New Roman" panose="02020603050405020304" pitchFamily="18" charset="0"/>
              </a:rPr>
              <a:t>秒钟浏览一条信息，这些消息足够一个人昼夜不息的浏览</a:t>
            </a:r>
            <a:r>
              <a:rPr lang="en-US" altLang="zh-CN" sz="1100" dirty="0" smtClean="0">
                <a:latin typeface="华文细黑" pitchFamily="2" charset="-122"/>
                <a:ea typeface="华文细黑" pitchFamily="2" charset="-122"/>
                <a:cs typeface="Times New Roman" panose="02020603050405020304" pitchFamily="18" charset="0"/>
              </a:rPr>
              <a:t>16 </a:t>
            </a:r>
            <a:r>
              <a:rPr lang="zh-CN" altLang="en-US" sz="1100" dirty="0" smtClean="0">
                <a:latin typeface="华文细黑" pitchFamily="2" charset="-122"/>
                <a:ea typeface="华文细黑" pitchFamily="2" charset="-122"/>
                <a:cs typeface="Times New Roman" panose="02020603050405020304" pitchFamily="18" charset="0"/>
              </a:rPr>
              <a:t>年</a:t>
            </a:r>
            <a:r>
              <a:rPr lang="en-US" altLang="zh-CN" sz="1100" dirty="0" smtClean="0">
                <a:latin typeface="华文细黑" pitchFamily="2" charset="-122"/>
                <a:ea typeface="华文细黑" pitchFamily="2" charset="-122"/>
                <a:cs typeface="Times New Roman" panose="02020603050405020304" pitchFamily="18" charset="0"/>
              </a:rPr>
              <a:t>…</a:t>
            </a:r>
            <a:endParaRPr lang="zh-CN" altLang="en-US" sz="1100" dirty="0" smtClean="0">
              <a:latin typeface="华文细黑" pitchFamily="2" charset="-122"/>
              <a:ea typeface="华文细黑" pitchFamily="2" charset="-122"/>
              <a:cs typeface="Times New Roman" panose="02020603050405020304" pitchFamily="18" charset="0"/>
            </a:endParaRPr>
          </a:p>
          <a:p>
            <a:r>
              <a:rPr lang="zh-CN" altLang="en-US" sz="1100" dirty="0" smtClean="0">
                <a:latin typeface="华文细黑" pitchFamily="2" charset="-122"/>
                <a:ea typeface="华文细黑" pitchFamily="2" charset="-122"/>
                <a:cs typeface="Times New Roman" panose="02020603050405020304" pitchFamily="18" charset="0"/>
              </a:rPr>
              <a:t>每天亚马逊上将产生 </a:t>
            </a:r>
            <a:r>
              <a:rPr lang="en-US" altLang="zh-CN" sz="1100" b="1" dirty="0" smtClean="0">
                <a:latin typeface="华文细黑" pitchFamily="2" charset="-122"/>
                <a:ea typeface="华文细黑" pitchFamily="2" charset="-122"/>
                <a:cs typeface="Times New Roman" panose="02020603050405020304" pitchFamily="18" charset="0"/>
              </a:rPr>
              <a:t>6.3 </a:t>
            </a:r>
            <a:r>
              <a:rPr lang="zh-CN" altLang="en-US" sz="1100" b="1" dirty="0" smtClean="0">
                <a:latin typeface="华文细黑" pitchFamily="2" charset="-122"/>
                <a:ea typeface="华文细黑" pitchFamily="2" charset="-122"/>
                <a:cs typeface="Times New Roman" panose="02020603050405020304" pitchFamily="18" charset="0"/>
              </a:rPr>
              <a:t>百万笔</a:t>
            </a:r>
            <a:r>
              <a:rPr lang="zh-CN" altLang="en-US" sz="1100" dirty="0" smtClean="0">
                <a:latin typeface="华文细黑" pitchFamily="2" charset="-122"/>
                <a:ea typeface="华文细黑" pitchFamily="2" charset="-122"/>
                <a:cs typeface="Times New Roman" panose="02020603050405020304" pitchFamily="18" charset="0"/>
              </a:rPr>
              <a:t>订单</a:t>
            </a:r>
            <a:r>
              <a:rPr lang="en-US" altLang="zh-CN" sz="1100" dirty="0" smtClean="0">
                <a:latin typeface="华文细黑" pitchFamily="2" charset="-122"/>
                <a:ea typeface="华文细黑" pitchFamily="2" charset="-122"/>
                <a:cs typeface="Times New Roman" panose="02020603050405020304" pitchFamily="18" charset="0"/>
              </a:rPr>
              <a:t>…</a:t>
            </a:r>
          </a:p>
          <a:p>
            <a:r>
              <a:rPr lang="zh-CN" altLang="en-US" sz="1100" dirty="0" smtClean="0">
                <a:latin typeface="华文细黑" pitchFamily="2" charset="-122"/>
                <a:ea typeface="华文细黑" pitchFamily="2" charset="-122"/>
                <a:cs typeface="Times New Roman" panose="02020603050405020304" pitchFamily="18" charset="0"/>
              </a:rPr>
              <a:t>每个月网民在</a:t>
            </a:r>
            <a:r>
              <a:rPr lang="en-US" altLang="zh-CN" sz="1100" dirty="0" smtClean="0">
                <a:latin typeface="华文细黑" pitchFamily="2" charset="-122"/>
                <a:ea typeface="华文细黑" pitchFamily="2" charset="-122"/>
                <a:cs typeface="Times New Roman" panose="02020603050405020304" pitchFamily="18" charset="0"/>
              </a:rPr>
              <a:t>Facebook </a:t>
            </a:r>
            <a:r>
              <a:rPr lang="zh-CN" altLang="en-US" sz="1100" dirty="0" smtClean="0">
                <a:latin typeface="华文细黑" pitchFamily="2" charset="-122"/>
                <a:ea typeface="华文细黑" pitchFamily="2" charset="-122"/>
                <a:cs typeface="Times New Roman" panose="02020603050405020304" pitchFamily="18" charset="0"/>
              </a:rPr>
              <a:t>上要花费</a:t>
            </a:r>
            <a:r>
              <a:rPr lang="en-US" altLang="zh-CN" sz="1100" b="1" dirty="0" smtClean="0">
                <a:latin typeface="华文细黑" pitchFamily="2" charset="-122"/>
                <a:ea typeface="华文细黑" pitchFamily="2" charset="-122"/>
                <a:cs typeface="Times New Roman" panose="02020603050405020304" pitchFamily="18" charset="0"/>
              </a:rPr>
              <a:t>7 </a:t>
            </a:r>
            <a:r>
              <a:rPr lang="zh-CN" altLang="en-US" sz="1100" b="1" dirty="0" smtClean="0">
                <a:latin typeface="华文细黑" pitchFamily="2" charset="-122"/>
                <a:ea typeface="华文细黑" pitchFamily="2" charset="-122"/>
                <a:cs typeface="Times New Roman" panose="02020603050405020304" pitchFamily="18" charset="0"/>
              </a:rPr>
              <a:t>千亿分钟</a:t>
            </a:r>
            <a:r>
              <a:rPr lang="zh-CN" altLang="en-US" sz="1100" dirty="0" smtClean="0">
                <a:latin typeface="华文细黑" pitchFamily="2" charset="-122"/>
                <a:ea typeface="华文细黑" pitchFamily="2" charset="-122"/>
                <a:cs typeface="Times New Roman" panose="02020603050405020304" pitchFamily="18" charset="0"/>
              </a:rPr>
              <a:t>，被移动互联网使用者发送和接收的数据高达</a:t>
            </a:r>
            <a:r>
              <a:rPr lang="en-US" altLang="zh-CN" sz="1100" b="1" dirty="0" smtClean="0">
                <a:latin typeface="华文细黑" pitchFamily="2" charset="-122"/>
                <a:ea typeface="华文细黑" pitchFamily="2" charset="-122"/>
                <a:cs typeface="Times New Roman" panose="02020603050405020304" pitchFamily="18" charset="0"/>
              </a:rPr>
              <a:t>1.3EB</a:t>
            </a:r>
            <a:r>
              <a:rPr lang="en-US" altLang="zh-CN" sz="1100" dirty="0" smtClean="0">
                <a:latin typeface="华文细黑" pitchFamily="2" charset="-122"/>
                <a:ea typeface="华文细黑" pitchFamily="2" charset="-122"/>
                <a:cs typeface="Times New Roman" panose="02020603050405020304" pitchFamily="18" charset="0"/>
              </a:rPr>
              <a:t>…</a:t>
            </a:r>
          </a:p>
          <a:p>
            <a:r>
              <a:rPr lang="en-US" altLang="zh-CN" sz="1100" dirty="0" smtClean="0">
                <a:latin typeface="华文细黑" pitchFamily="2" charset="-122"/>
                <a:ea typeface="华文细黑" pitchFamily="2" charset="-122"/>
                <a:cs typeface="Times New Roman" panose="02020603050405020304" pitchFamily="18" charset="0"/>
              </a:rPr>
              <a:t>Google </a:t>
            </a:r>
            <a:r>
              <a:rPr lang="zh-CN" altLang="en-US" sz="1100" dirty="0" smtClean="0">
                <a:latin typeface="华文细黑" pitchFamily="2" charset="-122"/>
                <a:ea typeface="华文细黑" pitchFamily="2" charset="-122"/>
                <a:cs typeface="Times New Roman" panose="02020603050405020304" pitchFamily="18" charset="0"/>
              </a:rPr>
              <a:t>上每天需要处理</a:t>
            </a:r>
            <a:r>
              <a:rPr lang="en-US" altLang="zh-CN" sz="1100" dirty="0" smtClean="0">
                <a:latin typeface="华文细黑" pitchFamily="2" charset="-122"/>
                <a:ea typeface="华文细黑" pitchFamily="2" charset="-122"/>
                <a:cs typeface="Times New Roman" panose="02020603050405020304" pitchFamily="18" charset="0"/>
              </a:rPr>
              <a:t>24PB </a:t>
            </a:r>
            <a:r>
              <a:rPr lang="zh-CN" altLang="en-US" sz="1100" dirty="0" smtClean="0">
                <a:latin typeface="华文细黑" pitchFamily="2" charset="-122"/>
                <a:ea typeface="华文细黑" pitchFamily="2" charset="-122"/>
                <a:cs typeface="Times New Roman" panose="02020603050405020304" pitchFamily="18" charset="0"/>
              </a:rPr>
              <a:t>的数据</a:t>
            </a:r>
            <a:r>
              <a:rPr lang="en-US" altLang="zh-CN" sz="1100" dirty="0" smtClean="0">
                <a:latin typeface="华文细黑" pitchFamily="2" charset="-122"/>
                <a:ea typeface="华文细黑" pitchFamily="2" charset="-122"/>
                <a:cs typeface="Times New Roman" panose="02020603050405020304" pitchFamily="18" charset="0"/>
              </a:rPr>
              <a:t>…</a:t>
            </a:r>
            <a:endParaRPr lang="zh-CN" altLang="en-US" sz="1100" dirty="0" smtClean="0">
              <a:latin typeface="华文细黑" pitchFamily="2" charset="-122"/>
              <a:ea typeface="华文细黑" pitchFamily="2" charset="-122"/>
              <a:cs typeface="Times New Roman" panose="02020603050405020304" pitchFamily="18" charset="0"/>
            </a:endParaRPr>
          </a:p>
          <a:p>
            <a:endParaRPr lang="zh-CN" altLang="en-US" dirty="0" smtClean="0"/>
          </a:p>
        </p:txBody>
      </p:sp>
      <p:sp>
        <p:nvSpPr>
          <p:cNvPr id="100356"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67D610E7-493C-41E5-870C-7BB199FA0CF4}" type="slidenum">
              <a:rPr lang="en-US" altLang="zh-CN"/>
              <a:t>4</a:t>
            </a:fld>
            <a:endParaRPr lang="en-US" altLang="zh-CN"/>
          </a:p>
        </p:txBody>
      </p:sp>
    </p:spTree>
    <p:extLst>
      <p:ext uri="{BB962C8B-B14F-4D97-AF65-F5344CB8AC3E}">
        <p14:creationId xmlns:p14="http://schemas.microsoft.com/office/powerpoint/2010/main" val="1038952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备注占位符 2"/>
          <p:cNvSpPr>
            <a:spLocks noGrp="1"/>
          </p:cNvSpPr>
          <p:nvPr>
            <p:ph type="body" idx="1"/>
          </p:nvPr>
        </p:nvSpPr>
        <p:spPr/>
        <p:txBody>
          <a:bodyPr/>
          <a:lstStyle/>
          <a:p>
            <a:r>
              <a:rPr lang="zh-CN" altLang="en-US" smtClean="0"/>
              <a:t>电信、金融、政府等行业数据分析的诉求强烈，互联网已开始应用新技术处理价值密度低的大数据</a:t>
            </a:r>
          </a:p>
          <a:p>
            <a:endParaRPr lang="zh-CN" altLang="en-US" dirty="0" smtClean="0"/>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701048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备注占位符 2"/>
          <p:cNvSpPr>
            <a:spLocks noGrp="1"/>
          </p:cNvSpPr>
          <p:nvPr>
            <p:ph type="body" idx="1"/>
          </p:nvPr>
        </p:nvSpPr>
        <p:spPr/>
        <p:txBody>
          <a:bodyPr/>
          <a:lstStyle/>
          <a:p>
            <a:r>
              <a:rPr lang="zh-CN" altLang="en-US" dirty="0" smtClean="0"/>
              <a:t>金融：大数据让银行更了解客户与识别潜在风险</a:t>
            </a:r>
          </a:p>
          <a:p>
            <a:r>
              <a:rPr lang="zh-CN" altLang="en-US" dirty="0" smtClean="0"/>
              <a:t>个人征信系统所搜集的个人信用信息包括个人基本信息、信用交易信息、特殊交易、特别记录、客户本人声明等各类信息。其中，个人基本信息包括个人身份、配偶身份、居住信息、职业信息等，个人的职务、职称、年收入也都有详细记录，同时每一种信息都标明了获取时间；个人信用交易信息是指商业银行提供的自然人在个人贷款、贷记卡、准贷记卡、担保等信用活动中形成的交易记录，信用汇总信息包括银行信贷信用信息汇总、信用卡汇总信息、准贷记卡汇总信息、贷记卡汇总信息、贷款汇总信息、为他人贷款担保汇总信息</a:t>
            </a:r>
            <a:r>
              <a:rPr lang="en-US" altLang="zh-CN" dirty="0" smtClean="0"/>
              <a:t>(</a:t>
            </a:r>
            <a:r>
              <a:rPr lang="zh-CN" altLang="en-US" dirty="0" smtClean="0"/>
              <a:t>信用明细信息包括信用卡明细信息、信用卡最近</a:t>
            </a:r>
            <a:r>
              <a:rPr lang="en-US" altLang="zh-CN" dirty="0" smtClean="0"/>
              <a:t>24</a:t>
            </a:r>
            <a:r>
              <a:rPr lang="zh-CN" altLang="en-US" dirty="0" smtClean="0"/>
              <a:t>个月每个月的还款状态记录、贷款明细信息、为他人贷款担保明细信息等</a:t>
            </a:r>
            <a:r>
              <a:rPr lang="en-US" altLang="zh-CN" dirty="0" smtClean="0"/>
              <a:t>)</a:t>
            </a:r>
            <a:r>
              <a:rPr lang="zh-CN" altLang="en-US" dirty="0" smtClean="0"/>
              <a:t>等信息；特殊信息主要是破产记录、与个人经济生活相关的法院判决等信息、信用报告查询信息，包括哪些机构因何原因于何时进行过查询。随着个人信用信息基础数据库建设的逐步完善，还将采集个人支付电话、水、电、燃气等公用事业费用的信息，以及法院民事判决、欠税等公共信息。</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674938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p:sp>
      <p:sp>
        <p:nvSpPr>
          <p:cNvPr id="161795" name="备注占位符 2"/>
          <p:cNvSpPr>
            <a:spLocks noGrp="1"/>
          </p:cNvSpPr>
          <p:nvPr>
            <p:ph type="body" idx="1"/>
          </p:nvPr>
        </p:nvSpPr>
        <p:spPr>
          <a:noFill/>
        </p:spPr>
        <p:txBody>
          <a:bodyPr/>
          <a:lstStyle/>
          <a:p>
            <a:r>
              <a:rPr lang="zh-CN" altLang="en-US" sz="1100" b="0" kern="1200" dirty="0" smtClean="0">
                <a:latin typeface="华文细黑" pitchFamily="2" charset="-122"/>
                <a:ea typeface="华文细黑" pitchFamily="2" charset="-122"/>
                <a:cs typeface="Arial" panose="020B0604020202020204" pitchFamily="34" charset="0"/>
              </a:rPr>
              <a:t>大数据支撑运营商向</a:t>
            </a:r>
            <a:r>
              <a:rPr lang="en-US" altLang="zh-CN" sz="1100" b="0" kern="1200" dirty="0" smtClean="0">
                <a:latin typeface="华文细黑" pitchFamily="2" charset="-122"/>
                <a:ea typeface="华文细黑" pitchFamily="2" charset="-122"/>
                <a:cs typeface="Arial" panose="020B0604020202020204" pitchFamily="34" charset="0"/>
              </a:rPr>
              <a:t>Digital Telco</a:t>
            </a:r>
            <a:r>
              <a:rPr lang="zh-CN" altLang="en-US" sz="1100" b="0" kern="1200" dirty="0" smtClean="0">
                <a:latin typeface="华文细黑" pitchFamily="2" charset="-122"/>
                <a:ea typeface="华文细黑" pitchFamily="2" charset="-122"/>
                <a:cs typeface="Arial" panose="020B0604020202020204" pitchFamily="34" charset="0"/>
              </a:rPr>
              <a:t>转型</a:t>
            </a:r>
            <a:endParaRPr lang="en-US" altLang="zh-CN" sz="1100" b="0" dirty="0" smtClean="0">
              <a:latin typeface="华文细黑" pitchFamily="2" charset="-122"/>
              <a:ea typeface="华文细黑" pitchFamily="2" charset="-122"/>
            </a:endParaRPr>
          </a:p>
          <a:p>
            <a:pPr lvl="1"/>
            <a:r>
              <a:rPr lang="zh-CN" altLang="zh-CN" sz="1100" dirty="0" smtClean="0">
                <a:latin typeface="华文细黑" pitchFamily="2" charset="-122"/>
                <a:ea typeface="华文细黑" pitchFamily="2" charset="-122"/>
              </a:rPr>
              <a:t>从电信发展历程看，运营商数字化转型是在价值链从封闭垄断到开放平等过程中的一次被迫重构</a:t>
            </a:r>
          </a:p>
          <a:p>
            <a:pPr lvl="1"/>
            <a:r>
              <a:rPr lang="zh-CN" altLang="zh-CN" sz="1100" dirty="0" smtClean="0">
                <a:latin typeface="华文细黑" pitchFamily="2" charset="-122"/>
                <a:ea typeface="华文细黑" pitchFamily="2" charset="-122"/>
              </a:rPr>
              <a:t>数字经济到来后，运营商必须从商业架构、企业架构、网络架构进行彻底的重构，重新定位自己，看清自己的核心能力，以开放合作的心态与</a:t>
            </a:r>
            <a:r>
              <a:rPr lang="en-US" altLang="zh-CN" sz="1100" dirty="0" smtClean="0">
                <a:latin typeface="华文细黑" pitchFamily="2" charset="-122"/>
                <a:ea typeface="华文细黑" pitchFamily="2" charset="-122"/>
              </a:rPr>
              <a:t>OTT</a:t>
            </a:r>
            <a:r>
              <a:rPr lang="zh-CN" altLang="zh-CN" sz="1100" dirty="0" smtClean="0">
                <a:latin typeface="华文细黑" pitchFamily="2" charset="-122"/>
                <a:ea typeface="华文细黑" pitchFamily="2" charset="-122"/>
              </a:rPr>
              <a:t>共建价值链，才能在这次浪潮中获得成功</a:t>
            </a:r>
          </a:p>
          <a:p>
            <a:pPr lvl="1"/>
            <a:r>
              <a:rPr lang="zh-CN" altLang="zh-CN" sz="1100" dirty="0" smtClean="0">
                <a:latin typeface="华文细黑" pitchFamily="2" charset="-122"/>
                <a:ea typeface="华文细黑" pitchFamily="2" charset="-122"/>
              </a:rPr>
              <a:t>对世界范围运营商总结，提出数字化转型模型</a:t>
            </a:r>
            <a:endParaRPr lang="en-US" altLang="zh-CN" sz="1100" dirty="0" smtClean="0">
              <a:latin typeface="华文细黑" pitchFamily="2" charset="-122"/>
              <a:ea typeface="华文细黑" pitchFamily="2" charset="-122"/>
            </a:endParaRPr>
          </a:p>
          <a:p>
            <a:endParaRPr lang="en-US" altLang="zh-CN" sz="1100" dirty="0" smtClean="0">
              <a:latin typeface="华文细黑" pitchFamily="2" charset="-122"/>
              <a:ea typeface="华文细黑" pitchFamily="2" charset="-122"/>
            </a:endParaRPr>
          </a:p>
          <a:p>
            <a:pPr>
              <a:spcBef>
                <a:spcPts val="625"/>
              </a:spcBef>
              <a:buFont typeface="Arial" panose="020B0604020202020204" pitchFamily="34" charset="0"/>
              <a:buChar char="•"/>
            </a:pPr>
            <a:r>
              <a:rPr lang="zh-CN" altLang="en-US" sz="1100" b="0" dirty="0" smtClean="0">
                <a:latin typeface="华文细黑" pitchFamily="2" charset="-122"/>
                <a:ea typeface="华文细黑" pitchFamily="2" charset="-122"/>
              </a:rPr>
              <a:t>扩展客户群领域：从个人、家庭向企业行业与物联网延伸（从</a:t>
            </a:r>
            <a:r>
              <a:rPr lang="en-US" altLang="zh-CN" sz="1100" b="0" dirty="0" smtClean="0">
                <a:latin typeface="华文细黑" pitchFamily="2" charset="-122"/>
                <a:ea typeface="华文细黑" pitchFamily="2" charset="-122"/>
              </a:rPr>
              <a:t>3Bn</a:t>
            </a:r>
            <a:r>
              <a:rPr lang="zh-CN" altLang="en-US" sz="1100" b="0" dirty="0" smtClean="0">
                <a:latin typeface="华文细黑" pitchFamily="2" charset="-122"/>
                <a:ea typeface="华文细黑" pitchFamily="2" charset="-122"/>
              </a:rPr>
              <a:t>连接到</a:t>
            </a:r>
            <a:r>
              <a:rPr lang="en-US" altLang="zh-CN" sz="1100" b="0" dirty="0" smtClean="0">
                <a:latin typeface="华文细黑" pitchFamily="2" charset="-122"/>
                <a:ea typeface="华文细黑" pitchFamily="2" charset="-122"/>
              </a:rPr>
              <a:t>30Bn</a:t>
            </a:r>
            <a:r>
              <a:rPr lang="zh-CN" altLang="en-US" sz="1100" b="0" dirty="0" smtClean="0">
                <a:latin typeface="华文细黑" pitchFamily="2" charset="-122"/>
                <a:ea typeface="华文细黑" pitchFamily="2" charset="-122"/>
              </a:rPr>
              <a:t>连接）</a:t>
            </a:r>
            <a:endParaRPr lang="en-US" altLang="zh-CN" sz="1100" b="0" dirty="0" smtClean="0">
              <a:latin typeface="华文细黑" pitchFamily="2" charset="-122"/>
              <a:ea typeface="华文细黑" pitchFamily="2" charset="-122"/>
            </a:endParaRPr>
          </a:p>
          <a:p>
            <a:pPr>
              <a:spcBef>
                <a:spcPts val="625"/>
              </a:spcBef>
              <a:buFont typeface="Arial" panose="020B0604020202020204" pitchFamily="34" charset="0"/>
              <a:buChar char="•"/>
            </a:pPr>
            <a:r>
              <a:rPr lang="zh-CN" altLang="en-US" sz="1100" b="0" dirty="0" smtClean="0">
                <a:latin typeface="华文细黑" pitchFamily="2" charset="-122"/>
                <a:ea typeface="华文细黑" pitchFamily="2" charset="-122"/>
              </a:rPr>
              <a:t>客户资产价值挖掘：从传统电信服务到客户价值驱动的多样化数字业务</a:t>
            </a:r>
            <a:endParaRPr lang="en-US" altLang="zh-CN" sz="1100" b="0" dirty="0" smtClean="0">
              <a:latin typeface="华文细黑" pitchFamily="2" charset="-122"/>
              <a:ea typeface="华文细黑" pitchFamily="2" charset="-122"/>
            </a:endParaRPr>
          </a:p>
          <a:p>
            <a:pPr>
              <a:spcBef>
                <a:spcPts val="625"/>
              </a:spcBef>
              <a:buFont typeface="Arial" panose="020B0604020202020204" pitchFamily="34" charset="0"/>
              <a:buChar char="•"/>
            </a:pPr>
            <a:r>
              <a:rPr lang="zh-CN" altLang="en-US" sz="1100" b="0" dirty="0" smtClean="0">
                <a:latin typeface="华文细黑" pitchFamily="2" charset="-122"/>
                <a:ea typeface="华文细黑" pitchFamily="2" charset="-122"/>
              </a:rPr>
              <a:t>客户资产价值开放：构建生态环境，通过开放共享获取客户资产增值收益</a:t>
            </a:r>
            <a:endParaRPr lang="en-US" altLang="zh-CN" sz="1100" b="0" dirty="0" smtClean="0">
              <a:latin typeface="华文细黑" pitchFamily="2" charset="-122"/>
              <a:ea typeface="华文细黑" pitchFamily="2" charset="-122"/>
            </a:endParaRPr>
          </a:p>
          <a:p>
            <a:pPr>
              <a:spcBef>
                <a:spcPts val="625"/>
              </a:spcBef>
              <a:buFont typeface="Arial" panose="020B0604020202020204" pitchFamily="34" charset="0"/>
              <a:buChar char="•"/>
            </a:pPr>
            <a:r>
              <a:rPr lang="zh-CN" altLang="en-US" sz="1100" b="0" dirty="0" smtClean="0">
                <a:latin typeface="华文细黑" pitchFamily="2" charset="-122"/>
                <a:ea typeface="华文细黑" pitchFamily="2" charset="-122"/>
              </a:rPr>
              <a:t>运营系统和流程变革：打造以客户体验为中心的数字化运营系统和企业架构</a:t>
            </a:r>
          </a:p>
          <a:p>
            <a:endParaRPr lang="zh-CN" altLang="zh-CN" sz="1100" dirty="0" smtClean="0">
              <a:latin typeface="华文细黑" pitchFamily="2" charset="-122"/>
              <a:ea typeface="华文细黑" pitchFamily="2" charset="-122"/>
            </a:endParaRPr>
          </a:p>
          <a:p>
            <a:endParaRPr lang="zh-CN" altLang="en-US" sz="1100" dirty="0" smtClean="0">
              <a:latin typeface="华文细黑" pitchFamily="2" charset="-122"/>
              <a:ea typeface="华文细黑" pitchFamily="2" charset="-122"/>
            </a:endParaRPr>
          </a:p>
        </p:txBody>
      </p:sp>
      <p:sp>
        <p:nvSpPr>
          <p:cNvPr id="161796"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D8A313CA-AF8D-4EAF-BBAF-92C665EC6E3A}" type="slidenum">
              <a:rPr lang="zh-CN" altLang="en-US"/>
              <a:t>51</a:t>
            </a:fld>
            <a:endParaRPr lang="en-US" altLang="zh-CN"/>
          </a:p>
        </p:txBody>
      </p:sp>
    </p:spTree>
    <p:extLst>
      <p:ext uri="{BB962C8B-B14F-4D97-AF65-F5344CB8AC3E}">
        <p14:creationId xmlns:p14="http://schemas.microsoft.com/office/powerpoint/2010/main" val="4944926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p:sp>
      <p:sp>
        <p:nvSpPr>
          <p:cNvPr id="165891" name="备注占位符 2"/>
          <p:cNvSpPr>
            <a:spLocks noGrp="1"/>
          </p:cNvSpPr>
          <p:nvPr>
            <p:ph type="body" idx="1"/>
          </p:nvPr>
        </p:nvSpPr>
        <p:spPr>
          <a:xfrm>
            <a:off x="7366074" y="4937286"/>
            <a:ext cx="5676900" cy="4605338"/>
          </a:xfrm>
          <a:noFill/>
        </p:spPr>
        <p:txBody>
          <a:bodyPr/>
          <a:lstStyle/>
          <a:p>
            <a:pPr marL="101600" marR="0" indent="-101600" algn="l" defTabSz="450215" rtl="0" eaLnBrk="0" fontAlgn="auto" latinLnBrk="0" hangingPunct="0">
              <a:lnSpc>
                <a:spcPct val="120000"/>
              </a:lnSpc>
              <a:spcBef>
                <a:spcPts val="0"/>
              </a:spcBef>
              <a:spcAft>
                <a:spcPts val="0"/>
              </a:spcAft>
              <a:buClr>
                <a:srgbClr val="990000"/>
              </a:buClr>
              <a:buSzPct val="60000"/>
              <a:buFont typeface="Wingdings" panose="05000000000000000000" pitchFamily="2" charset="2"/>
              <a:buChar char="l"/>
              <a:defRPr/>
            </a:pPr>
            <a:endParaRPr lang="zh-CN" altLang="en-US" sz="1100" b="1" dirty="0" smtClean="0">
              <a:solidFill>
                <a:srgbClr val="FFFFFF"/>
              </a:solidFill>
              <a:latin typeface="华文细黑" pitchFamily="2" charset="-122"/>
              <a:ea typeface="华文细黑" pitchFamily="2" charset="-122"/>
              <a:cs typeface="Arial" panose="020B0604020202020204" pitchFamily="34" charset="0"/>
            </a:endParaRPr>
          </a:p>
          <a:p>
            <a:pPr marL="101600" indent="-101600" defTabSz="450215"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endParaRPr lang="en-US" altLang="zh-CN" sz="1100" dirty="0" smtClean="0">
              <a:solidFill>
                <a:srgbClr val="000000"/>
              </a:solidFill>
              <a:latin typeface="华文细黑" pitchFamily="2" charset="-122"/>
              <a:ea typeface="华文细黑" pitchFamily="2" charset="-122"/>
              <a:cs typeface="Arial" panose="020B0604020202020204" pitchFamily="34" charset="0"/>
            </a:endParaRPr>
          </a:p>
          <a:p>
            <a:endParaRPr lang="zh-CN" altLang="en-US" sz="1100" dirty="0" smtClean="0">
              <a:latin typeface="华文细黑" pitchFamily="2" charset="-122"/>
              <a:ea typeface="华文细黑" pitchFamily="2" charset="-122"/>
            </a:endParaRPr>
          </a:p>
        </p:txBody>
      </p:sp>
      <p:sp>
        <p:nvSpPr>
          <p:cNvPr id="165892"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B7ACF791-3D40-4289-B62C-8D99E7547DA8}" type="slidenum">
              <a:rPr lang="zh-CN" altLang="en-US">
                <a:solidFill>
                  <a:srgbClr val="000000"/>
                </a:solidFill>
              </a:rPr>
              <a:t>52</a:t>
            </a:fld>
            <a:endParaRPr lang="en-US" altLang="zh-CN">
              <a:solidFill>
                <a:srgbClr val="000000"/>
              </a:solidFill>
            </a:endParaRPr>
          </a:p>
        </p:txBody>
      </p:sp>
      <p:sp>
        <p:nvSpPr>
          <p:cNvPr id="5" name="备注占位符 2"/>
          <p:cNvSpPr txBox="1"/>
          <p:nvPr/>
        </p:nvSpPr>
        <p:spPr bwMode="auto">
          <a:xfrm>
            <a:off x="701675" y="4860925"/>
            <a:ext cx="5676900" cy="4605338"/>
          </a:xfrm>
          <a:prstGeom prst="rect">
            <a:avLst/>
          </a:prstGeom>
          <a:noFill/>
          <a:ln w="9525">
            <a:noFill/>
            <a:miter lim="800000"/>
          </a:ln>
          <a:effectLst/>
        </p:spPr>
        <p:txBody>
          <a:bodyPr vert="horz" wrap="square" lIns="96791" tIns="48396" rIns="96791" bIns="48396" numCol="1" anchor="t" anchorCtr="0" compatLnSpc="1"/>
          <a:lstStyle>
            <a:lvl1pPr marL="180975" indent="-180975" algn="l" rtl="0" eaLnBrk="0" fontAlgn="base" hangingPunct="0">
              <a:lnSpc>
                <a:spcPct val="125000"/>
              </a:lnSpc>
              <a:spcBef>
                <a:spcPct val="0"/>
              </a:spcBef>
              <a:spcAft>
                <a:spcPts val="600"/>
              </a:spcAft>
              <a:buSzPct val="60000"/>
              <a:buFont typeface="Wingdings" panose="05000000000000000000" pitchFamily="2" charset="2"/>
              <a:buChar char="l"/>
              <a:defRPr sz="1100" kern="1200">
                <a:solidFill>
                  <a:schemeClr val="tx1"/>
                </a:solidFill>
                <a:latin typeface="FrutigerNext LT Regular" pitchFamily="34" charset="0"/>
                <a:ea typeface="华文细黑" pitchFamily="2" charset="-122"/>
                <a:cs typeface="+mn-cs"/>
              </a:defRPr>
            </a:lvl1pPr>
            <a:lvl2pPr marL="541655" indent="-180975" algn="l" rtl="0" eaLnBrk="0" fontAlgn="base" hangingPunct="0">
              <a:lnSpc>
                <a:spcPct val="125000"/>
              </a:lnSpc>
              <a:spcBef>
                <a:spcPct val="0"/>
              </a:spcBef>
              <a:spcAft>
                <a:spcPts val="600"/>
              </a:spcAft>
              <a:buSzPct val="50000"/>
              <a:buFont typeface="Wingdings" panose="05000000000000000000"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0" fontAlgn="base" hangingPunct="0">
              <a:lnSpc>
                <a:spcPct val="125000"/>
              </a:lnSpc>
              <a:spcBef>
                <a:spcPct val="0"/>
              </a:spcBef>
              <a:spcAft>
                <a:spcPts val="600"/>
              </a:spcAft>
              <a:buSzPct val="50000"/>
              <a:buFont typeface="Wingdings" panose="05000000000000000000"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zh-CN" altLang="en-US" dirty="0">
                <a:latin typeface="华文细黑" pitchFamily="2" charset="-122"/>
                <a:cs typeface="Arial" panose="020B0604020202020204" pitchFamily="34" charset="0"/>
              </a:rPr>
              <a:t>客户挑战</a:t>
            </a:r>
          </a:p>
          <a:p>
            <a:pPr lvl="1"/>
            <a:r>
              <a:rPr lang="zh-CN" altLang="en-US" dirty="0">
                <a:latin typeface="华文细黑" pitchFamily="2" charset="-122"/>
                <a:cs typeface="Arial" panose="020B0604020202020204" pitchFamily="34" charset="0"/>
              </a:rPr>
              <a:t>详单数据量年增长</a:t>
            </a:r>
            <a:r>
              <a:rPr lang="en-US" altLang="zh-CN" dirty="0">
                <a:latin typeface="华文细黑" pitchFamily="2" charset="-122"/>
                <a:cs typeface="Arial" panose="020B0604020202020204" pitchFamily="34" charset="0"/>
              </a:rPr>
              <a:t>30%</a:t>
            </a:r>
            <a:r>
              <a:rPr lang="zh-CN" altLang="en-US" dirty="0">
                <a:latin typeface="华文细黑" pitchFamily="2" charset="-122"/>
                <a:cs typeface="Arial" panose="020B0604020202020204" pitchFamily="34" charset="0"/>
              </a:rPr>
              <a:t>，每月达到</a:t>
            </a:r>
            <a:r>
              <a:rPr lang="en-US" altLang="zh-CN" dirty="0">
                <a:latin typeface="华文细黑" pitchFamily="2" charset="-122"/>
                <a:cs typeface="Arial" panose="020B0604020202020204" pitchFamily="34" charset="0"/>
              </a:rPr>
              <a:t>50TB</a:t>
            </a:r>
            <a:r>
              <a:rPr lang="zh-CN" altLang="en-US" dirty="0">
                <a:latin typeface="华文细黑" pitchFamily="2" charset="-122"/>
                <a:cs typeface="Arial" panose="020B0604020202020204" pitchFamily="34" charset="0"/>
              </a:rPr>
              <a:t>，传统数据库容量无法支撑，扩容成本高。目前只能支持在线</a:t>
            </a:r>
            <a:r>
              <a:rPr lang="en-US" altLang="zh-CN" dirty="0">
                <a:latin typeface="华文细黑" pitchFamily="2" charset="-122"/>
                <a:cs typeface="Arial" panose="020B0604020202020204" pitchFamily="34" charset="0"/>
              </a:rPr>
              <a:t>1</a:t>
            </a:r>
            <a:r>
              <a:rPr lang="zh-CN" altLang="en-US" dirty="0">
                <a:latin typeface="华文细黑" pitchFamily="2" charset="-122"/>
                <a:cs typeface="Arial" panose="020B0604020202020204" pitchFamily="34" charset="0"/>
              </a:rPr>
              <a:t>个月话费详单查询</a:t>
            </a:r>
          </a:p>
          <a:p>
            <a:pPr lvl="1"/>
            <a:r>
              <a:rPr lang="zh-CN" altLang="en-US" dirty="0">
                <a:latin typeface="华文细黑" pitchFamily="2" charset="-122"/>
                <a:cs typeface="Arial" panose="020B0604020202020204" pitchFamily="34" charset="0"/>
              </a:rPr>
              <a:t>传统数据库处理大数据量任务时需执行</a:t>
            </a:r>
            <a:r>
              <a:rPr lang="en-US" altLang="zh-CN" dirty="0">
                <a:latin typeface="华文细黑" pitchFamily="2" charset="-122"/>
                <a:cs typeface="Arial" panose="020B0604020202020204" pitchFamily="34" charset="0"/>
              </a:rPr>
              <a:t>6</a:t>
            </a:r>
            <a:r>
              <a:rPr lang="zh-CN" altLang="en-US" dirty="0">
                <a:latin typeface="华文细黑" pitchFamily="2" charset="-122"/>
                <a:cs typeface="Arial" panose="020B0604020202020204" pitchFamily="34" charset="0"/>
              </a:rPr>
              <a:t>小时以上，分析速度慢，而且经常由于资源抢占分析不出结果</a:t>
            </a:r>
          </a:p>
          <a:p>
            <a:r>
              <a:rPr lang="zh-CN" altLang="en-US" dirty="0">
                <a:latin typeface="华文细黑" pitchFamily="2" charset="-122"/>
                <a:cs typeface="Arial" panose="020B0604020202020204" pitchFamily="34" charset="0"/>
              </a:rPr>
              <a:t>解决方案</a:t>
            </a:r>
          </a:p>
          <a:p>
            <a:pPr lvl="1"/>
            <a:r>
              <a:rPr lang="zh-CN" altLang="en-US" dirty="0">
                <a:latin typeface="华文细黑" pitchFamily="2" charset="-122"/>
                <a:cs typeface="Arial" panose="020B0604020202020204" pitchFamily="34" charset="0"/>
              </a:rPr>
              <a:t>企业版</a:t>
            </a:r>
            <a:r>
              <a:rPr lang="en-US" altLang="zh-CN" dirty="0" err="1">
                <a:latin typeface="华文细黑" pitchFamily="2" charset="-122"/>
                <a:cs typeface="Arial" panose="020B0604020202020204" pitchFamily="34" charset="0"/>
              </a:rPr>
              <a:t>Hadoop</a:t>
            </a:r>
            <a:r>
              <a:rPr lang="zh-CN" altLang="en-US" dirty="0">
                <a:latin typeface="华文细黑" pitchFamily="2" charset="-122"/>
                <a:cs typeface="Arial" panose="020B0604020202020204" pitchFamily="34" charset="0"/>
              </a:rPr>
              <a:t>平台：高可靠，高安全，易管理、易开发</a:t>
            </a:r>
          </a:p>
          <a:p>
            <a:pPr lvl="1"/>
            <a:r>
              <a:rPr lang="zh-CN" altLang="en-US" dirty="0">
                <a:latin typeface="华文细黑" pitchFamily="2" charset="-122"/>
                <a:cs typeface="Arial" panose="020B0604020202020204" pitchFamily="34" charset="0"/>
              </a:rPr>
              <a:t>主备大数据业务集群，</a:t>
            </a:r>
            <a:r>
              <a:rPr lang="en-US" altLang="zh-CN" dirty="0">
                <a:latin typeface="华文细黑" pitchFamily="2" charset="-122"/>
                <a:cs typeface="Arial" panose="020B0604020202020204" pitchFamily="34" charset="0"/>
              </a:rPr>
              <a:t>200+</a:t>
            </a:r>
            <a:r>
              <a:rPr lang="zh-CN" altLang="en-US" dirty="0">
                <a:latin typeface="华文细黑" pitchFamily="2" charset="-122"/>
                <a:cs typeface="Arial" panose="020B0604020202020204" pitchFamily="34" charset="0"/>
              </a:rPr>
              <a:t>大数据节点</a:t>
            </a:r>
          </a:p>
          <a:p>
            <a:pPr lvl="1"/>
            <a:r>
              <a:rPr lang="zh-CN" altLang="en-US" dirty="0">
                <a:latin typeface="华文细黑" pitchFamily="2" charset="-122"/>
                <a:cs typeface="Arial" panose="020B0604020202020204" pitchFamily="34" charset="0"/>
              </a:rPr>
              <a:t>拥有内核级开发的工程团队和咨询、服务能力</a:t>
            </a:r>
          </a:p>
          <a:p>
            <a:pPr lvl="1"/>
            <a:r>
              <a:rPr lang="zh-CN" altLang="en-US" dirty="0">
                <a:latin typeface="华文细黑" pitchFamily="2" charset="-122"/>
                <a:cs typeface="Arial" panose="020B0604020202020204" pitchFamily="34" charset="0"/>
              </a:rPr>
              <a:t>线性扩容，大数据量时并发处理速度快</a:t>
            </a:r>
          </a:p>
          <a:p>
            <a:pPr lvl="1"/>
            <a:r>
              <a:rPr lang="zh-CN" altLang="en-US" dirty="0">
                <a:latin typeface="华文细黑" pitchFamily="2" charset="-122"/>
                <a:cs typeface="Arial" panose="020B0604020202020204" pitchFamily="34" charset="0"/>
              </a:rPr>
              <a:t>更优的服务质量：在线查询</a:t>
            </a:r>
            <a:r>
              <a:rPr lang="en-US" altLang="zh-CN" dirty="0">
                <a:latin typeface="华文细黑" pitchFamily="2" charset="-122"/>
                <a:cs typeface="Arial" panose="020B0604020202020204" pitchFamily="34" charset="0"/>
              </a:rPr>
              <a:t>6~24</a:t>
            </a:r>
            <a:r>
              <a:rPr lang="zh-CN" altLang="en-US" dirty="0">
                <a:latin typeface="华文细黑" pitchFamily="2" charset="-122"/>
                <a:cs typeface="Arial" panose="020B0604020202020204" pitchFamily="34" charset="0"/>
              </a:rPr>
              <a:t>个月的历史话费详单</a:t>
            </a:r>
          </a:p>
          <a:p>
            <a:pPr lvl="1"/>
            <a:r>
              <a:rPr lang="zh-CN" altLang="en-US" dirty="0">
                <a:latin typeface="华文细黑" pitchFamily="2" charset="-122"/>
                <a:cs typeface="Arial" panose="020B0604020202020204" pitchFamily="34" charset="0"/>
              </a:rPr>
              <a:t>更佳的处理性能：最大</a:t>
            </a:r>
            <a:r>
              <a:rPr lang="en-US" altLang="zh-CN" dirty="0">
                <a:latin typeface="华文细黑" pitchFamily="2" charset="-122"/>
                <a:cs typeface="Arial" panose="020B0604020202020204" pitchFamily="34" charset="0"/>
              </a:rPr>
              <a:t>500</a:t>
            </a:r>
            <a:r>
              <a:rPr lang="zh-CN" altLang="en-US" dirty="0">
                <a:latin typeface="华文细黑" pitchFamily="2" charset="-122"/>
                <a:cs typeface="Arial" panose="020B0604020202020204" pitchFamily="34" charset="0"/>
              </a:rPr>
              <a:t>用户并发查询任务，响应时间小于</a:t>
            </a:r>
            <a:r>
              <a:rPr lang="en-US" altLang="zh-CN" dirty="0">
                <a:latin typeface="华文细黑" pitchFamily="2" charset="-122"/>
                <a:cs typeface="Arial" panose="020B0604020202020204" pitchFamily="34" charset="0"/>
              </a:rPr>
              <a:t>500ms</a:t>
            </a:r>
          </a:p>
          <a:p>
            <a:pPr lvl="1"/>
            <a:r>
              <a:rPr lang="zh-CN" altLang="en-US" dirty="0">
                <a:latin typeface="华文细黑" pitchFamily="2" charset="-122"/>
                <a:cs typeface="Arial" panose="020B0604020202020204" pitchFamily="34" charset="0"/>
              </a:rPr>
              <a:t>提供</a:t>
            </a:r>
            <a:r>
              <a:rPr lang="en-US" altLang="zh-CN" dirty="0">
                <a:latin typeface="华文细黑" pitchFamily="2" charset="-122"/>
                <a:cs typeface="Arial" panose="020B0604020202020204" pitchFamily="34" charset="0"/>
              </a:rPr>
              <a:t>ad-hoc</a:t>
            </a:r>
            <a:r>
              <a:rPr lang="zh-CN" altLang="en-US" dirty="0">
                <a:latin typeface="华文细黑" pitchFamily="2" charset="-122"/>
                <a:cs typeface="Arial" panose="020B0604020202020204" pitchFamily="34" charset="0"/>
              </a:rPr>
              <a:t>即席查询功能</a:t>
            </a:r>
          </a:p>
          <a:p>
            <a:pPr lvl="1"/>
            <a:r>
              <a:rPr lang="en-US" altLang="zh-CN" dirty="0">
                <a:latin typeface="华文细黑" pitchFamily="2" charset="-122"/>
                <a:cs typeface="Arial" panose="020B0604020202020204" pitchFamily="34" charset="0"/>
              </a:rPr>
              <a:t>PB</a:t>
            </a:r>
            <a:r>
              <a:rPr lang="zh-CN" altLang="en-US" dirty="0">
                <a:latin typeface="华文细黑" pitchFamily="2" charset="-122"/>
                <a:cs typeface="Arial" panose="020B0604020202020204" pitchFamily="34" charset="0"/>
              </a:rPr>
              <a:t>级海量数据存储、计算能力，经分业务并发分析，由</a:t>
            </a:r>
            <a:r>
              <a:rPr lang="en-US" altLang="zh-CN" dirty="0">
                <a:latin typeface="华文细黑" pitchFamily="2" charset="-122"/>
                <a:cs typeface="Arial" panose="020B0604020202020204" pitchFamily="34" charset="0"/>
              </a:rPr>
              <a:t>5</a:t>
            </a:r>
            <a:r>
              <a:rPr lang="zh-CN" altLang="en-US" dirty="0">
                <a:latin typeface="华文细黑" pitchFamily="2" charset="-122"/>
                <a:cs typeface="Arial" panose="020B0604020202020204" pitchFamily="34" charset="0"/>
              </a:rPr>
              <a:t>天减少到</a:t>
            </a:r>
            <a:r>
              <a:rPr lang="en-US" altLang="zh-CN" dirty="0">
                <a:latin typeface="华文细黑" pitchFamily="2" charset="-122"/>
                <a:cs typeface="Arial" panose="020B0604020202020204" pitchFamily="34" charset="0"/>
              </a:rPr>
              <a:t>1</a:t>
            </a:r>
            <a:r>
              <a:rPr lang="zh-CN" altLang="en-US" dirty="0">
                <a:latin typeface="华文细黑" pitchFamily="2" charset="-122"/>
                <a:cs typeface="Arial" panose="020B0604020202020204" pitchFamily="34" charset="0"/>
              </a:rPr>
              <a:t>天</a:t>
            </a:r>
            <a:endParaRPr lang="zh-CN" altLang="zh-CN" dirty="0" smtClean="0">
              <a:latin typeface="华文细黑" pitchFamily="2" charset="-122"/>
            </a:endParaRPr>
          </a:p>
          <a:p>
            <a:endParaRPr lang="zh-CN" altLang="en-US" dirty="0" smtClean="0">
              <a:latin typeface="华文细黑" pitchFamily="2" charset="-122"/>
            </a:endParaRPr>
          </a:p>
        </p:txBody>
      </p:sp>
    </p:spTree>
    <p:extLst>
      <p:ext uri="{BB962C8B-B14F-4D97-AF65-F5344CB8AC3E}">
        <p14:creationId xmlns:p14="http://schemas.microsoft.com/office/powerpoint/2010/main" val="33174116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p:sp>
      <p:sp>
        <p:nvSpPr>
          <p:cNvPr id="166915" name="备注占位符 2"/>
          <p:cNvSpPr>
            <a:spLocks noGrp="1"/>
          </p:cNvSpPr>
          <p:nvPr>
            <p:ph type="body" idx="1"/>
          </p:nvPr>
        </p:nvSpPr>
        <p:spPr>
          <a:noFill/>
        </p:spPr>
        <p:txBody>
          <a:bodyPr/>
          <a:lstStyle/>
          <a:p>
            <a:endParaRPr lang="zh-CN" altLang="en-US" smtClean="0"/>
          </a:p>
        </p:txBody>
      </p:sp>
      <p:sp>
        <p:nvSpPr>
          <p:cNvPr id="166916"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05E2C538-402E-4A33-AFD7-60A8893295BB}" type="slidenum">
              <a:rPr lang="zh-CN" altLang="en-US">
                <a:solidFill>
                  <a:srgbClr val="000000"/>
                </a:solidFill>
              </a:rPr>
              <a:t>53</a:t>
            </a:fld>
            <a:endParaRPr lang="en-US" altLang="zh-CN">
              <a:solidFill>
                <a:srgbClr val="000000"/>
              </a:solidFill>
            </a:endParaRPr>
          </a:p>
        </p:txBody>
      </p:sp>
    </p:spTree>
    <p:extLst>
      <p:ext uri="{BB962C8B-B14F-4D97-AF65-F5344CB8AC3E}">
        <p14:creationId xmlns:p14="http://schemas.microsoft.com/office/powerpoint/2010/main" val="3479438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322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p:sp>
      <p:sp>
        <p:nvSpPr>
          <p:cNvPr id="101379" name="备注占位符 2"/>
          <p:cNvSpPr>
            <a:spLocks noGrp="1"/>
          </p:cNvSpPr>
          <p:nvPr>
            <p:ph type="body" idx="1"/>
          </p:nvPr>
        </p:nvSpPr>
        <p:spPr>
          <a:noFill/>
        </p:spPr>
        <p:txBody>
          <a:bodyPr/>
          <a:lstStyle/>
          <a:p>
            <a:pPr marL="180975" marR="0" indent="-180975" algn="l" defTabSz="914400" rtl="0" eaLnBrk="0" fontAlgn="base" latinLnBrk="0" hangingPunct="0">
              <a:lnSpc>
                <a:spcPct val="125000"/>
              </a:lnSpc>
              <a:spcBef>
                <a:spcPct val="0"/>
              </a:spcBef>
              <a:spcAft>
                <a:spcPts val="600"/>
              </a:spcAft>
              <a:buClrTx/>
              <a:buSzPct val="60000"/>
              <a:buFont typeface="Wingdings" panose="05000000000000000000" pitchFamily="2" charset="2"/>
              <a:buChar char="l"/>
              <a:defRPr/>
            </a:pPr>
            <a:r>
              <a:rPr lang="zh-CN" altLang="en-US" sz="1100" b="0" dirty="0" smtClean="0">
                <a:latin typeface="华文细黑" pitchFamily="2" charset="-122"/>
                <a:ea typeface="华文细黑" pitchFamily="2" charset="-122"/>
              </a:rPr>
              <a:t>“机器制造”和“人工制造”共同贡献了海量数据，集中式的数据中心建设加速数据集中</a:t>
            </a:r>
          </a:p>
          <a:p>
            <a:r>
              <a:rPr lang="en-US" altLang="zh-CN" sz="1100" dirty="0" smtClean="0">
                <a:latin typeface="华文细黑" pitchFamily="2" charset="-122"/>
                <a:ea typeface="华文细黑" pitchFamily="2" charset="-122"/>
              </a:rPr>
              <a:t>Volvo</a:t>
            </a:r>
            <a:r>
              <a:rPr lang="zh-CN" altLang="en-US" sz="1100" dirty="0" smtClean="0">
                <a:latin typeface="华文细黑" pitchFamily="2" charset="-122"/>
                <a:ea typeface="华文细黑" pitchFamily="2" charset="-122"/>
              </a:rPr>
              <a:t>集团成立</a:t>
            </a:r>
            <a:r>
              <a:rPr lang="en-US" altLang="zh-CN" sz="1100" dirty="0" err="1" smtClean="0">
                <a:latin typeface="华文细黑" pitchFamily="2" charset="-122"/>
                <a:ea typeface="华文细黑" pitchFamily="2" charset="-122"/>
              </a:rPr>
              <a:t>euroFOT</a:t>
            </a:r>
            <a:r>
              <a:rPr lang="en-US" altLang="zh-CN" sz="1100" dirty="0" smtClean="0">
                <a:latin typeface="华文细黑" pitchFamily="2" charset="-122"/>
                <a:ea typeface="华文细黑" pitchFamily="2" charset="-122"/>
              </a:rPr>
              <a:t> network</a:t>
            </a:r>
            <a:r>
              <a:rPr lang="zh-CN" altLang="en-US" sz="1100" dirty="0" smtClean="0">
                <a:latin typeface="华文细黑" pitchFamily="2" charset="-122"/>
                <a:ea typeface="华文细黑" pitchFamily="2" charset="-122"/>
              </a:rPr>
              <a:t>，在</a:t>
            </a:r>
            <a:r>
              <a:rPr lang="en-US" altLang="zh-CN" sz="1100" dirty="0" smtClean="0">
                <a:latin typeface="华文细黑" pitchFamily="2" charset="-122"/>
                <a:ea typeface="华文细黑" pitchFamily="2" charset="-122"/>
              </a:rPr>
              <a:t>80</a:t>
            </a:r>
            <a:r>
              <a:rPr lang="zh-CN" altLang="en-US" sz="1100" dirty="0" smtClean="0">
                <a:latin typeface="华文细黑" pitchFamily="2" charset="-122"/>
                <a:ea typeface="华文细黑" pitchFamily="2" charset="-122"/>
              </a:rPr>
              <a:t>沃尔沃卡车上安装</a:t>
            </a:r>
            <a:r>
              <a:rPr lang="en-US" altLang="zh-CN" sz="1100" dirty="0" smtClean="0">
                <a:latin typeface="华文细黑" pitchFamily="2" charset="-122"/>
                <a:ea typeface="华文细黑" pitchFamily="2" charset="-122"/>
              </a:rPr>
              <a:t>Sensors</a:t>
            </a:r>
            <a:r>
              <a:rPr lang="zh-CN" altLang="en-US" sz="1100" dirty="0" smtClean="0">
                <a:latin typeface="华文细黑" pitchFamily="2" charset="-122"/>
                <a:ea typeface="华文细黑" pitchFamily="2" charset="-122"/>
              </a:rPr>
              <a:t>和视频采集，用于采集汽车的运行数据，每小时</a:t>
            </a:r>
            <a:r>
              <a:rPr lang="en-US" altLang="zh-CN" sz="1100" dirty="0" smtClean="0">
                <a:latin typeface="华文细黑" pitchFamily="2" charset="-122"/>
                <a:ea typeface="华文细黑" pitchFamily="2" charset="-122"/>
              </a:rPr>
              <a:t>1GB</a:t>
            </a:r>
            <a:r>
              <a:rPr lang="zh-CN" altLang="en-US" sz="1100" dirty="0" smtClean="0">
                <a:latin typeface="华文细黑" pitchFamily="2" charset="-122"/>
                <a:ea typeface="华文细黑" pitchFamily="2" charset="-122"/>
              </a:rPr>
              <a:t>数据，每年～</a:t>
            </a:r>
            <a:r>
              <a:rPr lang="en-US" altLang="zh-CN" sz="1100" dirty="0" smtClean="0">
                <a:latin typeface="华文细黑" pitchFamily="2" charset="-122"/>
                <a:ea typeface="华文细黑" pitchFamily="2" charset="-122"/>
              </a:rPr>
              <a:t>70TB</a:t>
            </a:r>
            <a:r>
              <a:rPr lang="zh-CN" altLang="en-US" sz="1100" dirty="0" smtClean="0">
                <a:latin typeface="华文细黑" pitchFamily="2" charset="-122"/>
                <a:ea typeface="华文细黑" pitchFamily="2" charset="-122"/>
              </a:rPr>
              <a:t>，用于发动机、汽车安全性和用户体验改进 </a:t>
            </a:r>
            <a:endParaRPr lang="en-US" altLang="zh-CN" sz="1100" dirty="0" smtClean="0">
              <a:latin typeface="华文细黑" pitchFamily="2" charset="-122"/>
              <a:ea typeface="华文细黑" pitchFamily="2" charset="-122"/>
            </a:endParaRPr>
          </a:p>
          <a:p>
            <a:r>
              <a:rPr lang="en-US" altLang="zh-CN" sz="1100" dirty="0" smtClean="0">
                <a:latin typeface="华文细黑" pitchFamily="2" charset="-122"/>
                <a:ea typeface="华文细黑" pitchFamily="2" charset="-122"/>
              </a:rPr>
              <a:t>IDC </a:t>
            </a:r>
            <a:r>
              <a:rPr lang="zh-CN" altLang="en-US" sz="1100" dirty="0" smtClean="0">
                <a:latin typeface="华文细黑" pitchFamily="2" charset="-122"/>
                <a:ea typeface="华文细黑" pitchFamily="2" charset="-122"/>
              </a:rPr>
              <a:t>的预计，到</a:t>
            </a:r>
            <a:r>
              <a:rPr lang="en-US" altLang="zh-CN" sz="1100" dirty="0" smtClean="0">
                <a:latin typeface="华文细黑" pitchFamily="2" charset="-122"/>
                <a:ea typeface="华文细黑" pitchFamily="2" charset="-122"/>
              </a:rPr>
              <a:t>2020 </a:t>
            </a:r>
            <a:r>
              <a:rPr lang="zh-CN" altLang="en-US" sz="1100" dirty="0" smtClean="0">
                <a:latin typeface="华文细黑" pitchFamily="2" charset="-122"/>
                <a:ea typeface="华文细黑" pitchFamily="2" charset="-122"/>
              </a:rPr>
              <a:t>年全球将总共拥有</a:t>
            </a:r>
            <a:r>
              <a:rPr lang="en-US" altLang="zh-CN" sz="1100" dirty="0" smtClean="0">
                <a:latin typeface="华文细黑" pitchFamily="2" charset="-122"/>
                <a:ea typeface="华文细黑" pitchFamily="2" charset="-122"/>
              </a:rPr>
              <a:t>35ZB </a:t>
            </a:r>
            <a:r>
              <a:rPr lang="zh-CN" altLang="en-US" sz="1100" dirty="0" smtClean="0">
                <a:latin typeface="华文细黑" pitchFamily="2" charset="-122"/>
                <a:ea typeface="华文细黑" pitchFamily="2" charset="-122"/>
              </a:rPr>
              <a:t>的数据量，相较于</a:t>
            </a:r>
            <a:r>
              <a:rPr lang="en-US" altLang="zh-CN" sz="1100" dirty="0" smtClean="0">
                <a:latin typeface="华文细黑" pitchFamily="2" charset="-122"/>
                <a:ea typeface="华文细黑" pitchFamily="2" charset="-122"/>
              </a:rPr>
              <a:t>2009 </a:t>
            </a:r>
            <a:r>
              <a:rPr lang="zh-CN" altLang="en-US" sz="1100" dirty="0" smtClean="0">
                <a:latin typeface="华文细黑" pitchFamily="2" charset="-122"/>
                <a:ea typeface="华文细黑" pitchFamily="2" charset="-122"/>
              </a:rPr>
              <a:t>年，数据量将增长</a:t>
            </a:r>
            <a:r>
              <a:rPr lang="en-US" altLang="zh-CN" sz="1100" dirty="0" smtClean="0">
                <a:latin typeface="华文细黑" pitchFamily="2" charset="-122"/>
                <a:ea typeface="华文细黑" pitchFamily="2" charset="-122"/>
              </a:rPr>
              <a:t>50</a:t>
            </a:r>
            <a:r>
              <a:rPr lang="zh-CN" altLang="en-US" sz="1100" dirty="0" smtClean="0">
                <a:latin typeface="华文细黑" pitchFamily="2" charset="-122"/>
                <a:ea typeface="华文细黑" pitchFamily="2" charset="-122"/>
              </a:rPr>
              <a:t>倍</a:t>
            </a:r>
            <a:endParaRPr lang="en-US" altLang="zh-CN" sz="1100" dirty="0" smtClean="0">
              <a:latin typeface="华文细黑" pitchFamily="2" charset="-122"/>
              <a:ea typeface="华文细黑" pitchFamily="2" charset="-122"/>
            </a:endParaRPr>
          </a:p>
          <a:p>
            <a:endParaRPr lang="zh-CN" altLang="en-US" dirty="0" smtClean="0"/>
          </a:p>
        </p:txBody>
      </p:sp>
      <p:sp>
        <p:nvSpPr>
          <p:cNvPr id="101380" name="灯片编号占位符 3"/>
          <p:cNvSpPr>
            <a:spLocks noGrp="1"/>
          </p:cNvSpPr>
          <p:nvPr>
            <p:ph type="sldNum" sz="quarter" idx="4294967295"/>
          </p:nvPr>
        </p:nvSpPr>
        <p:spPr bwMode="auto">
          <a:xfrm>
            <a:off x="4021138" y="9720263"/>
            <a:ext cx="3076575" cy="512762"/>
          </a:xfrm>
          <a:prstGeom prst="rect">
            <a:avLst/>
          </a:prstGeom>
          <a:noFill/>
          <a:ln>
            <a:miter lim="800000"/>
          </a:ln>
        </p:spPr>
        <p:txBody>
          <a:bodyPr lIns="94759" tIns="47380" rIns="94759" bIns="47380"/>
          <a:lstStyle/>
          <a:p>
            <a:fld id="{91AF0AA4-8F0B-4321-AD92-B3B04FE9250C}" type="slidenum">
              <a:rPr lang="zh-CN" altLang="en-US"/>
              <a:t>5</a:t>
            </a:fld>
            <a:endParaRPr lang="zh-CN" altLang="en-US"/>
          </a:p>
        </p:txBody>
      </p:sp>
    </p:spTree>
    <p:extLst>
      <p:ext uri="{BB962C8B-B14F-4D97-AF65-F5344CB8AC3E}">
        <p14:creationId xmlns:p14="http://schemas.microsoft.com/office/powerpoint/2010/main" val="1061071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矩形 3"/>
          <p:cNvSpPr>
            <a:spLocks noGrp="1" noChangeArrowheads="1"/>
          </p:cNvSpPr>
          <p:nvPr>
            <p:ph type="body" idx="1"/>
          </p:nvPr>
        </p:nvSpPr>
        <p:spPr/>
        <p:txBody>
          <a:bodyPr/>
          <a:lstStyle/>
          <a:p>
            <a:r>
              <a:rPr lang="zh-CN" altLang="en-US" dirty="0" smtClean="0"/>
              <a:t>传统的数据处理系统面临的问题主要包括以下几个方面：</a:t>
            </a:r>
            <a:endParaRPr lang="en-US" altLang="zh-CN" dirty="0" smtClean="0"/>
          </a:p>
          <a:p>
            <a:pPr lvl="1"/>
            <a:r>
              <a:rPr lang="zh-CN" altLang="en-US" dirty="0" smtClean="0"/>
              <a:t>数据量过于庞大；</a:t>
            </a:r>
            <a:endParaRPr lang="en-US" altLang="zh-CN" dirty="0" smtClean="0"/>
          </a:p>
          <a:p>
            <a:pPr lvl="1"/>
            <a:r>
              <a:rPr lang="zh-CN" altLang="en-US" dirty="0" smtClean="0"/>
              <a:t>大数据多样化格式；</a:t>
            </a:r>
            <a:endParaRPr lang="en-US" altLang="zh-CN" dirty="0" smtClean="0"/>
          </a:p>
          <a:p>
            <a:pPr lvl="1"/>
            <a:r>
              <a:rPr lang="zh-CN" altLang="en-US" dirty="0" smtClean="0"/>
              <a:t>大数据价值密度低；</a:t>
            </a:r>
            <a:endParaRPr lang="en-US" altLang="zh-CN" dirty="0" smtClean="0"/>
          </a:p>
          <a:p>
            <a:pPr lvl="1"/>
            <a:r>
              <a:rPr lang="zh-CN" altLang="en-US" dirty="0" smtClean="0"/>
              <a:t>存储和处理成本高</a:t>
            </a:r>
            <a:endParaRPr lang="en-US" altLang="zh-CN" dirty="0" smtClean="0"/>
          </a:p>
          <a:p>
            <a:r>
              <a:rPr lang="zh-CN" altLang="en-US" dirty="0" smtClean="0"/>
              <a:t>现有所谓的技术模型已经很难满足大数据处理和分析的要求，作为数据的处理流程环节，计算、存储、网络、数据库等都会成为新的瓶颈，需要新技术来匹配</a:t>
            </a:r>
          </a:p>
          <a:p>
            <a:endParaRPr lang="en-US" altLang="zh-CN" dirty="0" smtClean="0"/>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2128947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5826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备注占位符 2"/>
          <p:cNvSpPr>
            <a:spLocks noGrp="1"/>
          </p:cNvSpPr>
          <p:nvPr>
            <p:ph type="body" idx="1"/>
          </p:nvPr>
        </p:nvSpPr>
        <p:spPr/>
        <p:txBody>
          <a:bodyPr/>
          <a:lstStyle/>
          <a:p>
            <a:r>
              <a:rPr lang="zh-CN" altLang="en-US" dirty="0" smtClean="0"/>
              <a:t>大数据是当前的热门话题，各个厂家纷纷推出自己的大数据产品，到底什么是大数据，各个领域的专家根据自己行业的应用给出了不同的看法：</a:t>
            </a:r>
            <a:endParaRPr lang="en-US" altLang="zh-CN" dirty="0" smtClean="0"/>
          </a:p>
          <a:p>
            <a:pPr lvl="1"/>
            <a:r>
              <a:rPr lang="zh-CN" altLang="en-US" dirty="0" smtClean="0"/>
              <a:t>某互联网企业：未来企业会依靠洞悉数据中的信息，更加了解自己和客户。企业已经从依靠自身做判断向通过数据做判断转变</a:t>
            </a:r>
            <a:endParaRPr lang="en-US" altLang="zh-CN" dirty="0" smtClean="0"/>
          </a:p>
          <a:p>
            <a:pPr lvl="1"/>
            <a:r>
              <a:rPr lang="zh-CN" altLang="en-US" dirty="0"/>
              <a:t>某云服务提供</a:t>
            </a:r>
            <a:r>
              <a:rPr lang="zh-CN" altLang="en-US" dirty="0" smtClean="0"/>
              <a:t>商：传统的基于集中式或者小规模分布式和并行系统无法满足大数据的计算需求，弹性的计算能力是大数据定义的重要维度。</a:t>
            </a:r>
            <a:endParaRPr lang="en-US" altLang="zh-CN" dirty="0" smtClean="0"/>
          </a:p>
          <a:p>
            <a:pPr lvl="1"/>
            <a:r>
              <a:rPr lang="zh-CN" altLang="en-US" dirty="0" smtClean="0"/>
              <a:t>某</a:t>
            </a:r>
            <a:r>
              <a:rPr lang="zh-CN" altLang="en-US" dirty="0"/>
              <a:t>通信</a:t>
            </a:r>
            <a:r>
              <a:rPr lang="zh-CN" altLang="en-US" dirty="0" smtClean="0"/>
              <a:t>商：对于运营商来说，这个“大数据”主要就是指大量的用户产生的行为数据</a:t>
            </a:r>
            <a:endParaRPr lang="en-US" altLang="zh-CN" dirty="0" smtClean="0"/>
          </a:p>
          <a:p>
            <a:endParaRPr lang="zh-CN" altLang="en-US" dirty="0" smtClean="0"/>
          </a:p>
          <a:p>
            <a:endParaRPr lang="zh-CN" altLang="en-US" dirty="0" smtClean="0"/>
          </a:p>
          <a:p>
            <a:endParaRPr lang="zh-CN" altLang="en-US" dirty="0" smtClean="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554114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652463" y="1417638"/>
          <a:ext cx="7866062" cy="1082675"/>
        </p:xfrm>
        <a:graphic>
          <a:graphicData uri="http://schemas.openxmlformats.org/drawingml/2006/table">
            <a:tbl>
              <a:tblPr/>
              <a:tblGrid>
                <a:gridCol w="1573212"/>
                <a:gridCol w="1752600"/>
                <a:gridCol w="1889125"/>
                <a:gridCol w="2651125"/>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课程编码</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适用产品</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产品版本</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课程版本</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ISSUE</a:t>
                      </a: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623888" y="2940050"/>
          <a:ext cx="7894637" cy="3038475"/>
        </p:xfrm>
        <a:graphic>
          <a:graphicData uri="http://schemas.openxmlformats.org/drawingml/2006/table">
            <a:tbl>
              <a:tblPr/>
              <a:tblGrid>
                <a:gridCol w="1573212"/>
                <a:gridCol w="1752600"/>
                <a:gridCol w="1889125"/>
                <a:gridCol w="2679700"/>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作者</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时间</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审核人</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smtClean="0">
                          <a:ln>
                            <a:noFill/>
                          </a:ln>
                          <a:solidFill>
                            <a:schemeClr val="tx1"/>
                          </a:solidFill>
                          <a:effectLst/>
                          <a:latin typeface="FrutigerNext LT Regular" pitchFamily="34" charset="0"/>
                          <a:ea typeface="华文细黑" pitchFamily="2" charset="-122"/>
                        </a:rPr>
                        <a:t>开发类型（新开发/优化）</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647564" y="1988840"/>
            <a:ext cx="1584176" cy="504887"/>
          </a:xfrm>
          <a:prstGeom prst="rect">
            <a:avLst/>
          </a:prstGeom>
        </p:spPr>
        <p:txBody>
          <a:bodyPr anchor="ctr"/>
          <a:lstStyle>
            <a:lvl1pPr algn="ctr">
              <a:buNone/>
              <a:defRPr sz="1600"/>
            </a:lvl1pPr>
          </a:lstStyle>
          <a:p>
            <a:pPr lvl="0"/>
            <a:r>
              <a:rPr lang="zh-CN" altLang="en-US" dirty="0" smtClean="0"/>
              <a:t>课程编码</a:t>
            </a:r>
            <a:endParaRPr lang="zh-CN" altLang="en-US" dirty="0"/>
          </a:p>
        </p:txBody>
      </p:sp>
      <p:sp>
        <p:nvSpPr>
          <p:cNvPr id="36" name="文本占位符 7"/>
          <p:cNvSpPr>
            <a:spLocks noGrp="1"/>
          </p:cNvSpPr>
          <p:nvPr>
            <p:ph type="body" sz="quarter" idx="18" hasCustomPrompt="1"/>
          </p:nvPr>
        </p:nvSpPr>
        <p:spPr>
          <a:xfrm>
            <a:off x="2231740" y="1988840"/>
            <a:ext cx="1728192" cy="504887"/>
          </a:xfrm>
          <a:prstGeom prst="rect">
            <a:avLst/>
          </a:prstGeom>
        </p:spPr>
        <p:txBody>
          <a:bodyPr anchor="ctr"/>
          <a:lstStyle>
            <a:lvl1pPr algn="ctr">
              <a:buNone/>
              <a:defRPr sz="1600"/>
            </a:lvl1pPr>
          </a:lstStyle>
          <a:p>
            <a:pPr lvl="0"/>
            <a:r>
              <a:rPr lang="zh-CN" altLang="en-US" dirty="0" smtClean="0"/>
              <a:t>适用的产品</a:t>
            </a:r>
            <a:endParaRPr lang="zh-CN" altLang="en-US" dirty="0"/>
          </a:p>
        </p:txBody>
      </p:sp>
      <p:sp>
        <p:nvSpPr>
          <p:cNvPr id="37" name="文本占位符 7"/>
          <p:cNvSpPr>
            <a:spLocks noGrp="1"/>
          </p:cNvSpPr>
          <p:nvPr>
            <p:ph type="body" sz="quarter" idx="19" hasCustomPrompt="1"/>
          </p:nvPr>
        </p:nvSpPr>
        <p:spPr>
          <a:xfrm>
            <a:off x="3995936" y="1988840"/>
            <a:ext cx="1908212" cy="504887"/>
          </a:xfrm>
          <a:prstGeom prst="rect">
            <a:avLst/>
          </a:prstGeom>
        </p:spPr>
        <p:txBody>
          <a:bodyPr anchor="ctr"/>
          <a:lstStyle>
            <a:lvl1pPr algn="ctr">
              <a:buNone/>
              <a:defRPr sz="1600"/>
            </a:lvl1pPr>
          </a:lstStyle>
          <a:p>
            <a:pPr lvl="0"/>
            <a:r>
              <a:rPr lang="zh-CN" altLang="en-US" dirty="0" smtClean="0"/>
              <a:t>产品版本</a:t>
            </a:r>
            <a:endParaRPr lang="zh-CN" altLang="en-US" dirty="0"/>
          </a:p>
        </p:txBody>
      </p:sp>
      <p:sp>
        <p:nvSpPr>
          <p:cNvPr id="38" name="文本占位符 7"/>
          <p:cNvSpPr>
            <a:spLocks noGrp="1"/>
          </p:cNvSpPr>
          <p:nvPr>
            <p:ph type="body" sz="quarter" idx="20" hasCustomPrompt="1"/>
          </p:nvPr>
        </p:nvSpPr>
        <p:spPr>
          <a:xfrm>
            <a:off x="5904148" y="1988840"/>
            <a:ext cx="2628292" cy="504887"/>
          </a:xfrm>
          <a:prstGeom prst="rect">
            <a:avLst/>
          </a:prstGeom>
        </p:spPr>
        <p:txBody>
          <a:bodyPr anchor="ctr"/>
          <a:lstStyle>
            <a:lvl1pPr algn="ctr">
              <a:buNone/>
              <a:defRPr sz="1600"/>
            </a:lvl1pPr>
          </a:lstStyle>
          <a:p>
            <a:pPr lvl="0"/>
            <a:r>
              <a:rPr lang="zh-CN" altLang="en-US" dirty="0" smtClean="0"/>
              <a:t>课程版本</a:t>
            </a:r>
            <a:endParaRPr lang="zh-CN" altLang="en-US" dirty="0"/>
          </a:p>
        </p:txBody>
      </p:sp>
      <p:sp>
        <p:nvSpPr>
          <p:cNvPr id="43" name="文本占位符 7"/>
          <p:cNvSpPr>
            <a:spLocks noGrp="1"/>
          </p:cNvSpPr>
          <p:nvPr>
            <p:ph type="body" sz="quarter" idx="13" hasCustomPrompt="1"/>
          </p:nvPr>
        </p:nvSpPr>
        <p:spPr>
          <a:xfrm>
            <a:off x="611560" y="3500177"/>
            <a:ext cx="1584176"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4" name="文本占位符 7"/>
          <p:cNvSpPr>
            <a:spLocks noGrp="1"/>
          </p:cNvSpPr>
          <p:nvPr>
            <p:ph type="body" sz="quarter" idx="14" hasCustomPrompt="1"/>
          </p:nvPr>
        </p:nvSpPr>
        <p:spPr>
          <a:xfrm>
            <a:off x="2195736" y="3500177"/>
            <a:ext cx="1728192" cy="504887"/>
          </a:xfrm>
          <a:prstGeom prst="rect">
            <a:avLst/>
          </a:prstGeom>
        </p:spPr>
        <p:txBody>
          <a:bodyPr anchor="ctr"/>
          <a:lstStyle>
            <a:lvl1pPr algn="ctr">
              <a:buNone/>
              <a:defRPr sz="1600"/>
            </a:lvl1pPr>
          </a:lstStyle>
          <a:p>
            <a:pPr lvl="0"/>
            <a:r>
              <a:rPr lang="en-US" altLang="zh-CN" dirty="0" smtClean="0"/>
              <a:t>2015.01.25</a:t>
            </a:r>
            <a:endParaRPr lang="zh-CN" altLang="en-US" dirty="0"/>
          </a:p>
        </p:txBody>
      </p:sp>
      <p:sp>
        <p:nvSpPr>
          <p:cNvPr id="45" name="文本占位符 7"/>
          <p:cNvSpPr>
            <a:spLocks noGrp="1"/>
          </p:cNvSpPr>
          <p:nvPr>
            <p:ph type="body" sz="quarter" idx="15" hasCustomPrompt="1"/>
          </p:nvPr>
        </p:nvSpPr>
        <p:spPr>
          <a:xfrm>
            <a:off x="3959932" y="3500177"/>
            <a:ext cx="1908212"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6" name="文本占位符 7"/>
          <p:cNvSpPr>
            <a:spLocks noGrp="1"/>
          </p:cNvSpPr>
          <p:nvPr>
            <p:ph type="body" sz="quarter" idx="16" hasCustomPrompt="1"/>
          </p:nvPr>
        </p:nvSpPr>
        <p:spPr>
          <a:xfrm>
            <a:off x="5832140" y="3500177"/>
            <a:ext cx="2628292" cy="504887"/>
          </a:xfrm>
          <a:prstGeom prst="rect">
            <a:avLst/>
          </a:prstGeom>
        </p:spPr>
        <p:txBody>
          <a:bodyPr anchor="ctr"/>
          <a:lstStyle>
            <a:lvl1pPr algn="ctr">
              <a:buNone/>
              <a:defRPr sz="1600"/>
            </a:lvl1pPr>
          </a:lstStyle>
          <a:p>
            <a:pPr lvl="0"/>
            <a:r>
              <a:rPr lang="zh-CN" altLang="en-US" dirty="0" smtClean="0"/>
              <a:t>类型</a:t>
            </a:r>
            <a:endParaRPr lang="zh-CN" altLang="en-US" dirty="0"/>
          </a:p>
        </p:txBody>
      </p:sp>
      <p:sp>
        <p:nvSpPr>
          <p:cNvPr id="47" name="文本占位符 7"/>
          <p:cNvSpPr>
            <a:spLocks noGrp="1"/>
          </p:cNvSpPr>
          <p:nvPr>
            <p:ph type="body" sz="quarter" idx="21" hasCustomPrompt="1"/>
          </p:nvPr>
        </p:nvSpPr>
        <p:spPr>
          <a:xfrm>
            <a:off x="611560" y="4005064"/>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48" name="文本占位符 7"/>
          <p:cNvSpPr>
            <a:spLocks noGrp="1"/>
          </p:cNvSpPr>
          <p:nvPr>
            <p:ph type="body" sz="quarter" idx="22" hasCustomPrompt="1"/>
          </p:nvPr>
        </p:nvSpPr>
        <p:spPr>
          <a:xfrm>
            <a:off x="2195736" y="4005064"/>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49" name="文本占位符 7"/>
          <p:cNvSpPr>
            <a:spLocks noGrp="1"/>
          </p:cNvSpPr>
          <p:nvPr>
            <p:ph type="body" sz="quarter" idx="23" hasCustomPrompt="1"/>
          </p:nvPr>
        </p:nvSpPr>
        <p:spPr>
          <a:xfrm>
            <a:off x="3959932" y="4005064"/>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0" name="文本占位符 7"/>
          <p:cNvSpPr>
            <a:spLocks noGrp="1"/>
          </p:cNvSpPr>
          <p:nvPr>
            <p:ph type="body" sz="quarter" idx="24" hasCustomPrompt="1"/>
          </p:nvPr>
        </p:nvSpPr>
        <p:spPr>
          <a:xfrm>
            <a:off x="5832140" y="4005064"/>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1" name="文本占位符 7"/>
          <p:cNvSpPr>
            <a:spLocks noGrp="1"/>
          </p:cNvSpPr>
          <p:nvPr>
            <p:ph type="body" sz="quarter" idx="25" hasCustomPrompt="1"/>
          </p:nvPr>
        </p:nvSpPr>
        <p:spPr>
          <a:xfrm>
            <a:off x="611560" y="4473116"/>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2" name="文本占位符 7"/>
          <p:cNvSpPr>
            <a:spLocks noGrp="1"/>
          </p:cNvSpPr>
          <p:nvPr>
            <p:ph type="body" sz="quarter" idx="26" hasCustomPrompt="1"/>
          </p:nvPr>
        </p:nvSpPr>
        <p:spPr>
          <a:xfrm>
            <a:off x="2195736" y="4473116"/>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3" name="文本占位符 7"/>
          <p:cNvSpPr>
            <a:spLocks noGrp="1"/>
          </p:cNvSpPr>
          <p:nvPr>
            <p:ph type="body" sz="quarter" idx="27" hasCustomPrompt="1"/>
          </p:nvPr>
        </p:nvSpPr>
        <p:spPr>
          <a:xfrm>
            <a:off x="3959932" y="4473116"/>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4" name="文本占位符 7"/>
          <p:cNvSpPr>
            <a:spLocks noGrp="1"/>
          </p:cNvSpPr>
          <p:nvPr>
            <p:ph type="body" sz="quarter" idx="28" hasCustomPrompt="1"/>
          </p:nvPr>
        </p:nvSpPr>
        <p:spPr>
          <a:xfrm>
            <a:off x="5832140" y="4473116"/>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5" name="文本占位符 7"/>
          <p:cNvSpPr>
            <a:spLocks noGrp="1"/>
          </p:cNvSpPr>
          <p:nvPr>
            <p:ph type="body" sz="quarter" idx="29" hasCustomPrompt="1"/>
          </p:nvPr>
        </p:nvSpPr>
        <p:spPr>
          <a:xfrm>
            <a:off x="611560" y="5013176"/>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6" name="文本占位符 7"/>
          <p:cNvSpPr>
            <a:spLocks noGrp="1"/>
          </p:cNvSpPr>
          <p:nvPr>
            <p:ph type="body" sz="quarter" idx="30" hasCustomPrompt="1"/>
          </p:nvPr>
        </p:nvSpPr>
        <p:spPr>
          <a:xfrm>
            <a:off x="2195736" y="5013176"/>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7" name="文本占位符 7"/>
          <p:cNvSpPr>
            <a:spLocks noGrp="1"/>
          </p:cNvSpPr>
          <p:nvPr>
            <p:ph type="body" sz="quarter" idx="31" hasCustomPrompt="1"/>
          </p:nvPr>
        </p:nvSpPr>
        <p:spPr>
          <a:xfrm>
            <a:off x="3959932" y="5013176"/>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8" name="文本占位符 7"/>
          <p:cNvSpPr>
            <a:spLocks noGrp="1"/>
          </p:cNvSpPr>
          <p:nvPr>
            <p:ph type="body" sz="quarter" idx="32" hasCustomPrompt="1"/>
          </p:nvPr>
        </p:nvSpPr>
        <p:spPr>
          <a:xfrm>
            <a:off x="5832140" y="5013176"/>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9" name="文本占位符 7"/>
          <p:cNvSpPr>
            <a:spLocks noGrp="1"/>
          </p:cNvSpPr>
          <p:nvPr>
            <p:ph type="body" sz="quarter" idx="33" hasCustomPrompt="1"/>
          </p:nvPr>
        </p:nvSpPr>
        <p:spPr>
          <a:xfrm>
            <a:off x="611560" y="5481228"/>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0" name="文本占位符 7"/>
          <p:cNvSpPr>
            <a:spLocks noGrp="1"/>
          </p:cNvSpPr>
          <p:nvPr>
            <p:ph type="body" sz="quarter" idx="34" hasCustomPrompt="1"/>
          </p:nvPr>
        </p:nvSpPr>
        <p:spPr>
          <a:xfrm>
            <a:off x="2195736" y="5481228"/>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1" name="文本占位符 7"/>
          <p:cNvSpPr>
            <a:spLocks noGrp="1"/>
          </p:cNvSpPr>
          <p:nvPr>
            <p:ph type="body" sz="quarter" idx="35" hasCustomPrompt="1"/>
          </p:nvPr>
        </p:nvSpPr>
        <p:spPr>
          <a:xfrm>
            <a:off x="3959932" y="5481228"/>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2" name="文本占位符 7"/>
          <p:cNvSpPr>
            <a:spLocks noGrp="1"/>
          </p:cNvSpPr>
          <p:nvPr>
            <p:ph type="body" sz="quarter" idx="36" hasCustomPrompt="1"/>
          </p:nvPr>
        </p:nvSpPr>
        <p:spPr>
          <a:xfrm>
            <a:off x="5832140" y="5481228"/>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63" name="Rectangle 2"/>
          <p:cNvSpPr>
            <a:spLocks noChangeArrowheads="1"/>
          </p:cNvSpPr>
          <p:nvPr userDrawn="1"/>
        </p:nvSpPr>
        <p:spPr bwMode="auto">
          <a:xfrm>
            <a:off x="714375" y="519113"/>
            <a:ext cx="7051675" cy="479425"/>
          </a:xfrm>
          <a:prstGeom prst="rect">
            <a:avLst/>
          </a:prstGeom>
          <a:noFill/>
          <a:ln w="9525">
            <a:noFill/>
            <a:miter lim="800000"/>
          </a:ln>
        </p:spPr>
        <p:txBody>
          <a:bodyPr lIns="78258" tIns="39127" rIns="78258" bIns="39127" anchor="ctr"/>
          <a:lstStyle/>
          <a:p>
            <a:pPr defTabSz="801370" fontAlgn="base"/>
            <a:r>
              <a:rPr lang="zh-CN" altLang="en-US" sz="3500" dirty="0">
                <a:solidFill>
                  <a:srgbClr val="990000"/>
                </a:solidFill>
                <a:latin typeface="FrutigerNext LT Medium" pitchFamily="34" charset="0"/>
                <a:ea typeface="黑体" panose="02010609060101010101" pitchFamily="2" charset="-122"/>
              </a:rPr>
              <a:t>修订记录</a:t>
            </a:r>
          </a:p>
        </p:txBody>
      </p:sp>
      <p:sp>
        <p:nvSpPr>
          <p:cNvPr id="64" name="Text Box 58"/>
          <p:cNvSpPr txBox="1">
            <a:spLocks noChangeArrowheads="1"/>
          </p:cNvSpPr>
          <p:nvPr userDrawn="1"/>
        </p:nvSpPr>
        <p:spPr bwMode="auto">
          <a:xfrm>
            <a:off x="6059488" y="360363"/>
            <a:ext cx="2873375" cy="701675"/>
          </a:xfrm>
          <a:prstGeom prst="rect">
            <a:avLst/>
          </a:prstGeom>
          <a:noFill/>
          <a:ln w="9525" algn="ctr">
            <a:noFill/>
            <a:miter lim="800000"/>
          </a:ln>
        </p:spPr>
        <p:txBody>
          <a:bodyPr>
            <a:spAutoFit/>
          </a:bodyPr>
          <a:lstStyle/>
          <a:p>
            <a:pPr>
              <a:spcBef>
                <a:spcPct val="50000"/>
              </a:spcBef>
            </a:pPr>
            <a:r>
              <a:rPr lang="zh-CN" altLang="en-US" sz="4000" dirty="0">
                <a:solidFill>
                  <a:srgbClr val="4D4D4D"/>
                </a:solidFill>
                <a:latin typeface="Arial" panose="020B0604020202020204" pitchFamily="34" charset="0"/>
              </a:rPr>
              <a:t>本页不打印</a:t>
            </a:r>
          </a:p>
        </p:txBody>
      </p:sp>
      <p:sp>
        <p:nvSpPr>
          <p:cNvPr id="31" name="文本占位符 7"/>
          <p:cNvSpPr>
            <a:spLocks noGrp="1"/>
          </p:cNvSpPr>
          <p:nvPr>
            <p:ph type="body" sz="quarter" idx="37" hasCustomPrompt="1"/>
          </p:nvPr>
        </p:nvSpPr>
        <p:spPr>
          <a:xfrm>
            <a:off x="611560" y="4040237"/>
            <a:ext cx="1584176"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32" name="文本占位符 7"/>
          <p:cNvSpPr>
            <a:spLocks noGrp="1"/>
          </p:cNvSpPr>
          <p:nvPr>
            <p:ph type="body" sz="quarter" idx="38" hasCustomPrompt="1"/>
          </p:nvPr>
        </p:nvSpPr>
        <p:spPr>
          <a:xfrm>
            <a:off x="2195736" y="4005064"/>
            <a:ext cx="1728192" cy="504887"/>
          </a:xfrm>
          <a:prstGeom prst="rect">
            <a:avLst/>
          </a:prstGeom>
        </p:spPr>
        <p:txBody>
          <a:bodyPr anchor="ctr"/>
          <a:lstStyle>
            <a:lvl1pPr algn="ctr">
              <a:buNone/>
              <a:defRPr sz="1600"/>
            </a:lvl1pPr>
          </a:lstStyle>
          <a:p>
            <a:pPr lvl="0"/>
            <a:r>
              <a:rPr lang="en-US" altLang="zh-CN" dirty="0" smtClean="0"/>
              <a:t>2015.01.25</a:t>
            </a:r>
            <a:endParaRPr lang="zh-CN" altLang="en-US" dirty="0"/>
          </a:p>
        </p:txBody>
      </p:sp>
      <p:sp>
        <p:nvSpPr>
          <p:cNvPr id="33" name="文本占位符 7"/>
          <p:cNvSpPr>
            <a:spLocks noGrp="1"/>
          </p:cNvSpPr>
          <p:nvPr>
            <p:ph type="body" sz="quarter" idx="39" hasCustomPrompt="1"/>
          </p:nvPr>
        </p:nvSpPr>
        <p:spPr>
          <a:xfrm>
            <a:off x="3959932" y="4041068"/>
            <a:ext cx="1908212" cy="504887"/>
          </a:xfrm>
          <a:prstGeom prst="rect">
            <a:avLst/>
          </a:prstGeom>
        </p:spPr>
        <p:txBody>
          <a:bodyPr anchor="ctr"/>
          <a:lstStyle>
            <a:lvl1pPr algn="ctr">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34" name="文本占位符 7"/>
          <p:cNvSpPr>
            <a:spLocks noGrp="1"/>
          </p:cNvSpPr>
          <p:nvPr>
            <p:ph type="body" sz="quarter" idx="40" hasCustomPrompt="1"/>
          </p:nvPr>
        </p:nvSpPr>
        <p:spPr>
          <a:xfrm>
            <a:off x="5832140" y="4041068"/>
            <a:ext cx="2628292" cy="504887"/>
          </a:xfrm>
          <a:prstGeom prst="rect">
            <a:avLst/>
          </a:prstGeom>
        </p:spPr>
        <p:txBody>
          <a:bodyPr anchor="ctr"/>
          <a:lstStyle>
            <a:lvl1pPr algn="ctr">
              <a:buNone/>
              <a:defRPr sz="1600"/>
            </a:lvl1pPr>
          </a:lstStyle>
          <a:p>
            <a:pPr lvl="0"/>
            <a:r>
              <a:rPr lang="zh-CN" altLang="en-US" dirty="0" smtClean="0"/>
              <a:t>类型</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pic>
        <p:nvPicPr>
          <p:cNvPr id="3" name="Picture 4" descr="问题 copy"/>
          <p:cNvPicPr>
            <a:picLocks noChangeAspect="1" noChangeArrowheads="1"/>
          </p:cNvPicPr>
          <p:nvPr userDrawn="1"/>
        </p:nvPicPr>
        <p:blipFill>
          <a:blip r:embed="rId2" cstate="print"/>
          <a:srcRect/>
          <a:stretch>
            <a:fillRect/>
          </a:stretch>
        </p:blipFill>
        <p:spPr bwMode="auto">
          <a:xfrm>
            <a:off x="751694" y="507207"/>
            <a:ext cx="615950" cy="617537"/>
          </a:xfrm>
          <a:prstGeom prst="rect">
            <a:avLst/>
          </a:prstGeom>
          <a:noFill/>
          <a:ln w="9525">
            <a:noFill/>
            <a:miter lim="800000"/>
            <a:headEnd/>
            <a:tailEnd/>
          </a:ln>
        </p:spPr>
      </p:pic>
      <p:sp>
        <p:nvSpPr>
          <p:cNvPr id="4" name="文本占位符 6"/>
          <p:cNvSpPr>
            <a:spLocks noGrp="1"/>
          </p:cNvSpPr>
          <p:nvPr>
            <p:ph type="body" sz="quarter" idx="10" hasCustomPrompt="1"/>
          </p:nvPr>
        </p:nvSpPr>
        <p:spPr>
          <a:xfrm>
            <a:off x="684213" y="1376363"/>
            <a:ext cx="7920037" cy="3924300"/>
          </a:xfrm>
        </p:spPr>
        <p:txBody>
          <a:bodyPr/>
          <a:lstStyle>
            <a:lvl1pPr marL="457200" marR="0" indent="-457200" algn="l" defTabSz="801370" rtl="0" eaLnBrk="0" fontAlgn="base" latinLnBrk="0" hangingPunct="0">
              <a:lnSpc>
                <a:spcPct val="140000"/>
              </a:lnSpc>
              <a:spcBef>
                <a:spcPct val="30000"/>
              </a:spcBef>
              <a:spcAft>
                <a:spcPct val="0"/>
              </a:spcAft>
              <a:buClr>
                <a:srgbClr val="808080"/>
              </a:buClr>
              <a:buSzPct val="100000"/>
              <a:buFont typeface="+mj-lt"/>
              <a:buAutoNum type="arabicPeriod"/>
              <a:defRPr/>
            </a:lvl1pPr>
            <a:lvl2pPr marL="858520" indent="-457200">
              <a:buSzPct val="100000"/>
              <a:buFont typeface="+mj-lt"/>
              <a:buAutoNum type="alphaUcPeriod"/>
              <a:defRPr/>
            </a:lvl2pPr>
            <a:lvl3pPr>
              <a:defRPr/>
            </a:lvl3pPr>
            <a:lvl5pPr>
              <a:buNone/>
              <a:defRPr/>
            </a:lvl5pPr>
          </a:lstStyle>
          <a:p>
            <a:r>
              <a:rPr lang="zh-CN" altLang="en-US" dirty="0" smtClean="0"/>
              <a:t>此版式用于思考题</a:t>
            </a:r>
            <a:r>
              <a:rPr lang="en-US" altLang="zh-CN" dirty="0" smtClean="0"/>
              <a:t>-201501</a:t>
            </a:r>
            <a:r>
              <a:rPr lang="zh-CN" altLang="en-US" dirty="0" smtClean="0"/>
              <a:t>具体格式（序号格式需以模板展示）</a:t>
            </a:r>
            <a:endParaRPr lang="en-US" altLang="zh-CN" dirty="0" smtClean="0"/>
          </a:p>
          <a:p>
            <a:pPr lvl="1"/>
            <a:endParaRPr lang="en-US" altLang="zh-CN" dirty="0" smtClean="0"/>
          </a:p>
          <a:p>
            <a:pPr lvl="1"/>
            <a:endParaRPr lang="zh-CN" altLang="en-US" dirty="0" smtClean="0"/>
          </a:p>
          <a:p>
            <a:pPr marL="457200" indent="-457200">
              <a:buSzPct val="100000"/>
              <a:buFont typeface="+mj-lt"/>
              <a:buAutoNum type="arabicPeriod"/>
            </a:pPr>
            <a:endParaRPr lang="en-US" altLang="zh-CN" dirty="0" smtClean="0"/>
          </a:p>
          <a:p>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思考题</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此版式用于每一节的总结</a:t>
            </a:r>
            <a:r>
              <a:rPr lang="en-US" altLang="zh-CN" dirty="0" smtClean="0"/>
              <a:t>-201501</a:t>
            </a:r>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本节小结</a:t>
            </a:r>
          </a:p>
        </p:txBody>
      </p:sp>
      <p:pic>
        <p:nvPicPr>
          <p:cNvPr id="4" name="Picture 8" descr="总结 copy"/>
          <p:cNvPicPr>
            <a:picLocks noChangeAspect="1" noChangeArrowheads="1"/>
          </p:cNvPicPr>
          <p:nvPr userDrawn="1"/>
        </p:nvPicPr>
        <p:blipFill>
          <a:blip r:embed="rId2" cstate="print"/>
          <a:srcRect/>
          <a:stretch>
            <a:fillRect/>
          </a:stretch>
        </p:blipFill>
        <p:spPr bwMode="auto">
          <a:xfrm>
            <a:off x="750106" y="509588"/>
            <a:ext cx="617538" cy="6175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pic>
        <p:nvPicPr>
          <p:cNvPr id="5" name="Picture 8" descr="总结 copy"/>
          <p:cNvPicPr>
            <a:picLocks noChangeAspect="1" noChangeArrowheads="1"/>
          </p:cNvPicPr>
          <p:nvPr userDrawn="1"/>
        </p:nvPicPr>
        <p:blipFill>
          <a:blip r:embed="rId2" cstate="print"/>
          <a:srcRect/>
          <a:stretch>
            <a:fillRect/>
          </a:stretch>
        </p:blipFill>
        <p:spPr bwMode="auto">
          <a:xfrm>
            <a:off x="750106" y="509588"/>
            <a:ext cx="617538" cy="617537"/>
          </a:xfrm>
          <a:prstGeom prst="rect">
            <a:avLst/>
          </a:prstGeom>
          <a:noFill/>
          <a:ln w="9525">
            <a:noFill/>
            <a:miter lim="800000"/>
            <a:headEnd/>
            <a:tailEnd/>
          </a:ln>
        </p:spPr>
      </p:pic>
      <p:sp>
        <p:nvSpPr>
          <p:cNvPr id="9" name="TextBox 8"/>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本章总结</a:t>
            </a:r>
          </a:p>
        </p:txBody>
      </p:sp>
      <p:sp>
        <p:nvSpPr>
          <p:cNvPr id="7" name="内容占位符 6"/>
          <p:cNvSpPr>
            <a:spLocks noGrp="1"/>
          </p:cNvSpPr>
          <p:nvPr>
            <p:ph sz="quarter" idx="10"/>
          </p:nvPr>
        </p:nvSpPr>
        <p:spPr>
          <a:xfrm>
            <a:off x="684213" y="1376363"/>
            <a:ext cx="7920037" cy="38893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
    <p:spTree>
      <p:nvGrpSpPr>
        <p:cNvPr id="1" name=""/>
        <p:cNvGrpSpPr/>
        <p:nvPr/>
      </p:nvGrpSpPr>
      <p:grpSpPr>
        <a:xfrm>
          <a:off x="0" y="0"/>
          <a:ext cx="0" cy="0"/>
          <a:chOff x="0" y="0"/>
          <a:chExt cx="0" cy="0"/>
        </a:xfrm>
      </p:grpSpPr>
      <p:sp>
        <p:nvSpPr>
          <p:cNvPr id="6" name="TextBox 5"/>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更多信息</a:t>
            </a:r>
          </a:p>
        </p:txBody>
      </p:sp>
      <p:pic>
        <p:nvPicPr>
          <p:cNvPr id="5" name="Picture 19" descr="前言 copy"/>
          <p:cNvPicPr preferRelativeResize="0">
            <a:picLocks noChangeAspect="1" noChangeArrowheads="1"/>
          </p:cNvPicPr>
          <p:nvPr userDrawn="1"/>
        </p:nvPicPr>
        <p:blipFill>
          <a:blip r:embed="rId2" cstate="print"/>
          <a:srcRect/>
          <a:stretch>
            <a:fillRect/>
          </a:stretch>
        </p:blipFill>
        <p:spPr bwMode="auto">
          <a:xfrm>
            <a:off x="745344" y="512676"/>
            <a:ext cx="622300" cy="623887"/>
          </a:xfrm>
          <a:prstGeom prst="rect">
            <a:avLst/>
          </a:prstGeom>
          <a:noFill/>
          <a:ln w="9525">
            <a:noFill/>
            <a:miter lim="800000"/>
            <a:headEnd/>
            <a:tailEnd/>
          </a:ln>
        </p:spPr>
      </p:pic>
      <p:sp>
        <p:nvSpPr>
          <p:cNvPr id="9"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此版式用于提供给学员更多学习信息。</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
    <p:spTree>
      <p:nvGrpSpPr>
        <p:cNvPr id="1" name=""/>
        <p:cNvGrpSpPr/>
        <p:nvPr/>
      </p:nvGrpSpPr>
      <p:grpSpPr>
        <a:xfrm>
          <a:off x="0" y="0"/>
          <a:ext cx="0" cy="0"/>
          <a:chOff x="0" y="0"/>
          <a:chExt cx="0" cy="0"/>
        </a:xfrm>
      </p:grpSpPr>
      <p:pic>
        <p:nvPicPr>
          <p:cNvPr id="3" name="Picture 19" descr="前言 copy"/>
          <p:cNvPicPr preferRelativeResize="0">
            <a:picLocks noChangeAspect="1" noChangeArrowheads="1"/>
          </p:cNvPicPr>
          <p:nvPr userDrawn="1"/>
        </p:nvPicPr>
        <p:blipFill>
          <a:blip r:embed="rId2" cstate="print"/>
          <a:srcRect/>
          <a:stretch>
            <a:fillRect/>
          </a:stretch>
        </p:blipFill>
        <p:spPr bwMode="auto">
          <a:xfrm>
            <a:off x="745344" y="512676"/>
            <a:ext cx="622300" cy="623887"/>
          </a:xfrm>
          <a:prstGeom prst="rect">
            <a:avLst/>
          </a:prstGeom>
          <a:noFill/>
          <a:ln w="9525">
            <a:noFill/>
            <a:miter lim="800000"/>
            <a:headEnd/>
            <a:tailEnd/>
          </a:ln>
        </p:spPr>
      </p:pic>
      <p:sp>
        <p:nvSpPr>
          <p:cNvPr id="4" name="TextBox 3"/>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学习推荐</a:t>
            </a:r>
          </a:p>
        </p:txBody>
      </p:sp>
      <p:sp>
        <p:nvSpPr>
          <p:cNvPr id="6" name="文本占位符 6"/>
          <p:cNvSpPr>
            <a:spLocks noGrp="1"/>
          </p:cNvSpPr>
          <p:nvPr>
            <p:ph type="body" sz="quarter" idx="10"/>
          </p:nvPr>
        </p:nvSpPr>
        <p:spPr>
          <a:xfrm>
            <a:off x="684213" y="1376363"/>
            <a:ext cx="7920037" cy="3924300"/>
          </a:xfrm>
        </p:spPr>
        <p:txBody>
          <a:bodyPr/>
          <a:lstStyle/>
          <a:p>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sp>
        <p:nvSpPr>
          <p:cNvPr id="4" name="Text Box 8"/>
          <p:cNvSpPr txBox="1">
            <a:spLocks noChangeArrowheads="1"/>
          </p:cNvSpPr>
          <p:nvPr userDrawn="1"/>
        </p:nvSpPr>
        <p:spPr bwMode="auto">
          <a:xfrm>
            <a:off x="3967092" y="2503487"/>
            <a:ext cx="1209816" cy="710065"/>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4100" dirty="0" smtClean="0">
                <a:solidFill>
                  <a:srgbClr val="990000"/>
                </a:solidFill>
                <a:latin typeface="Arial" panose="020B0604020202020204" pitchFamily="34" charset="0"/>
                <a:ea typeface="华文细黑" pitchFamily="2" charset="-122"/>
                <a:sym typeface="FrutigerNext LT Regular" pitchFamily="34" charset="0"/>
              </a:rPr>
              <a:t>谢谢</a:t>
            </a:r>
            <a:endParaRPr lang="zh-CN" altLang="zh-CN" sz="4100" dirty="0">
              <a:solidFill>
                <a:srgbClr val="990000"/>
              </a:solidFill>
              <a:latin typeface="Arial" panose="020B0604020202020204" pitchFamily="34" charset="0"/>
              <a:ea typeface="华文细黑" pitchFamily="2" charset="-122"/>
              <a:sym typeface="FrutigerNext LT Regular" pitchFamily="34" charset="0"/>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总标题">
    <p:spTree>
      <p:nvGrpSpPr>
        <p:cNvPr id="1" name=""/>
        <p:cNvGrpSpPr/>
        <p:nvPr/>
      </p:nvGrpSpPr>
      <p:grpSpPr>
        <a:xfrm>
          <a:off x="0" y="0"/>
          <a:ext cx="0" cy="0"/>
          <a:chOff x="0" y="0"/>
          <a:chExt cx="0" cy="0"/>
        </a:xfrm>
      </p:grpSpPr>
      <p:pic>
        <p:nvPicPr>
          <p:cNvPr id="3" name="Picture 46"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a:ln w="9525">
            <a:noFill/>
            <a:miter lim="800000"/>
            <a:headEnd/>
            <a:tailEnd/>
          </a:ln>
        </p:spPr>
      </p:pic>
      <p:pic>
        <p:nvPicPr>
          <p:cNvPr id="4" name="Picture 47"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5" name="Text Box 48"/>
          <p:cNvSpPr txBox="1">
            <a:spLocks noChangeArrowheads="1"/>
          </p:cNvSpPr>
          <p:nvPr/>
        </p:nvSpPr>
        <p:spPr bwMode="auto">
          <a:xfrm>
            <a:off x="7224713" y="4094163"/>
            <a:ext cx="1333500" cy="261937"/>
          </a:xfrm>
          <a:prstGeom prst="rect">
            <a:avLst/>
          </a:prstGeom>
          <a:noFill/>
          <a:ln w="9525">
            <a:noFill/>
            <a:miter lim="800000"/>
          </a:ln>
        </p:spPr>
        <p:txBody>
          <a:bodyPr wrap="none" lIns="80114" tIns="40058" rIns="80114" bIns="40058">
            <a:spAutoFit/>
          </a:bodyPr>
          <a:lstStyle/>
          <a:p>
            <a:pPr defTabSz="801370" eaLnBrk="0" fontAlgn="base" hangingPunct="0">
              <a:defRPr/>
            </a:pPr>
            <a:r>
              <a:rPr lang="en-US" altLang="zh-CN" sz="1200" dirty="0">
                <a:solidFill>
                  <a:schemeClr val="bg1"/>
                </a:solidFill>
                <a:ea typeface="MS PGothic" panose="020B0600070205080204" pitchFamily="34" charset="-128"/>
              </a:rPr>
              <a:t>www.huawei.com</a:t>
            </a:r>
          </a:p>
        </p:txBody>
      </p:sp>
      <p:sp>
        <p:nvSpPr>
          <p:cNvPr id="1414185" name="Rectangle 41"/>
          <p:cNvSpPr>
            <a:spLocks noGrp="1" noChangeArrowheads="1"/>
          </p:cNvSpPr>
          <p:nvPr>
            <p:ph type="ctrTitle" sz="quarter"/>
          </p:nvPr>
        </p:nvSpPr>
        <p:spPr>
          <a:xfrm>
            <a:off x="755650" y="1419225"/>
            <a:ext cx="6012594" cy="1470025"/>
          </a:xfrm>
          <a:ln algn="ctr"/>
        </p:spPr>
        <p:txBody>
          <a:bodyPr lIns="87802" tIns="43901" rIns="87802" bIns="43901"/>
          <a:lstStyle>
            <a:lvl1pPr defTabSz="784225" eaLnBrk="0" hangingPunct="0">
              <a:defRPr sz="4300">
                <a:solidFill>
                  <a:schemeClr val="bg1"/>
                </a:solidFill>
              </a:defRPr>
            </a:lvl1pPr>
          </a:lstStyle>
          <a:p>
            <a:r>
              <a:rPr lang="zh-CN" altLang="en-US" dirty="0"/>
              <a:t>单击此处编辑母版标题样</a:t>
            </a:r>
            <a:r>
              <a:rPr lang="zh-CN" altLang="en-US" dirty="0" smtClean="0"/>
              <a:t>式</a:t>
            </a:r>
            <a:endParaRPr lang="zh-CN" altLang="en-US" dirty="0"/>
          </a:p>
        </p:txBody>
      </p:sp>
      <p:sp>
        <p:nvSpPr>
          <p:cNvPr id="7" name="Rectangle 14"/>
          <p:cNvSpPr>
            <a:spLocks noChangeArrowheads="1"/>
          </p:cNvSpPr>
          <p:nvPr userDrawn="1"/>
        </p:nvSpPr>
        <p:spPr bwMode="auto">
          <a:xfrm>
            <a:off x="655638" y="6207125"/>
            <a:ext cx="2582301" cy="265552"/>
          </a:xfrm>
          <a:prstGeom prst="rect">
            <a:avLst/>
          </a:prstGeom>
          <a:noFill/>
          <a:ln w="9525" algn="ctr">
            <a:noFill/>
            <a:miter lim="800000"/>
          </a:ln>
          <a:effectLst/>
        </p:spPr>
        <p:txBody>
          <a:bodyPr wrap="none" lIns="80101" tIns="40052" rIns="80101" bIns="40052">
            <a:spAutoFit/>
          </a:bodyPr>
          <a:lstStyle/>
          <a:p>
            <a:pPr defTabSz="801370"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2015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pic>
        <p:nvPicPr>
          <p:cNvPr id="4" name="Picture 4" descr="前言 copy"/>
          <p:cNvPicPr>
            <a:picLocks noChangeAspect="1" noChangeArrowheads="1"/>
          </p:cNvPicPr>
          <p:nvPr userDrawn="1"/>
        </p:nvPicPr>
        <p:blipFill>
          <a:blip r:embed="rId2" cstate="print"/>
          <a:srcRect/>
          <a:stretch>
            <a:fillRect/>
          </a:stretch>
        </p:blipFill>
        <p:spPr bwMode="auto">
          <a:xfrm>
            <a:off x="751694" y="527944"/>
            <a:ext cx="615950" cy="617537"/>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4"/>
            <a:ext cx="7920037" cy="4032856"/>
          </a:xfrm>
        </p:spPr>
        <p:txBody>
          <a:bodyPr/>
          <a:lstStyle>
            <a:lvl1pPr>
              <a:defRPr/>
            </a:lvl1pPr>
          </a:lstStyle>
          <a:p>
            <a:pPr eaLnBrk="1" hangingPunct="1"/>
            <a:r>
              <a:rPr lang="zh-CN" altLang="en-US" dirty="0" smtClean="0"/>
              <a:t>本章主要讲述</a:t>
            </a:r>
            <a:r>
              <a:rPr lang="en-US" altLang="zh-CN" dirty="0" smtClean="0"/>
              <a:t>...</a:t>
            </a:r>
            <a:endParaRPr lang="zh-CN" altLang="en-US" dirty="0" smtClean="0"/>
          </a:p>
          <a:p>
            <a:pPr lvl="4"/>
            <a:endParaRPr lang="zh-CN" altLang="en-US" dirty="0"/>
          </a:p>
        </p:txBody>
      </p:sp>
      <p:sp>
        <p:nvSpPr>
          <p:cNvPr id="11" name="TextBox 10"/>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前言</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84213" y="1376363"/>
            <a:ext cx="7897812" cy="4194175"/>
          </a:xfrm>
        </p:spPr>
        <p:txBody>
          <a:bodyPr/>
          <a:lstStyle>
            <a:lvl1pPr marL="301625" marR="0" indent="-301625" algn="l" defTabSz="801370"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lvl1pPr>
          </a:lstStyle>
          <a:p>
            <a:pPr marL="301625" marR="0" lvl="0" indent="-301625" algn="l" defTabSz="801370"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smtClean="0">
                <a:ln>
                  <a:noFill/>
                </a:ln>
                <a:solidFill>
                  <a:srgbClr val="000000"/>
                </a:solidFill>
                <a:effectLst/>
                <a:uLnTx/>
                <a:uFillTx/>
                <a:latin typeface="+mn-lt"/>
                <a:ea typeface="+mn-ea"/>
                <a:cs typeface="+mn-cs"/>
              </a:rPr>
              <a:t>学完本课程后，您将能够：</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
        <p:nvSpPr>
          <p:cNvPr id="8" name="TextBox 7"/>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目标</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pic>
        <p:nvPicPr>
          <p:cNvPr id="10" name="Picture 18" descr="目录 copy"/>
          <p:cNvPicPr>
            <a:picLocks noChangeAspect="1" noChangeArrowheads="1"/>
          </p:cNvPicPr>
          <p:nvPr userDrawn="1"/>
        </p:nvPicPr>
        <p:blipFill>
          <a:blip r:embed="rId2" cstate="print"/>
          <a:srcRect/>
          <a:stretch>
            <a:fillRect/>
          </a:stretch>
        </p:blipFill>
        <p:spPr bwMode="auto">
          <a:xfrm>
            <a:off x="755712" y="527007"/>
            <a:ext cx="620713" cy="622300"/>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3"/>
            <a:ext cx="7920038" cy="3924300"/>
          </a:xfrm>
        </p:spPr>
        <p:txBody>
          <a:bodyPr/>
          <a:lstStyle>
            <a:lvl1pPr marL="457200" marR="0" indent="-457200" algn="l" defTabSz="801370" rtl="0" eaLnBrk="0" fontAlgn="base" latinLnBrk="0" hangingPunct="0">
              <a:lnSpc>
                <a:spcPct val="140000"/>
              </a:lnSpc>
              <a:spcBef>
                <a:spcPct val="30000"/>
              </a:spcBef>
              <a:spcAft>
                <a:spcPct val="0"/>
              </a:spcAft>
              <a:buClr>
                <a:schemeClr val="tx1"/>
              </a:buClr>
              <a:buSzPct val="100000"/>
              <a:buFont typeface="+mj-lt"/>
              <a:buAutoNum type="arabicPeriod"/>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smtClean="0"/>
              <a:t>一级目录一</a:t>
            </a:r>
            <a:endParaRPr lang="en-US" altLang="zh-CN" dirty="0" smtClean="0"/>
          </a:p>
          <a:p>
            <a:pPr marL="457200" indent="-457200">
              <a:buSzPct val="100000"/>
              <a:buFont typeface="+mj-lt"/>
              <a:buAutoNum type="arabicPeriod"/>
            </a:pPr>
            <a:r>
              <a:rPr lang="zh-CN" altLang="en-US" dirty="0" smtClean="0"/>
              <a:t>一级目录二</a:t>
            </a:r>
            <a:endParaRPr lang="en-US" altLang="zh-CN" dirty="0" smtClean="0"/>
          </a:p>
          <a:p>
            <a:pPr marL="457200" indent="-457200">
              <a:buSzPct val="100000"/>
              <a:buFont typeface="+mj-lt"/>
              <a:buAutoNum type="arabicPeriod"/>
            </a:pPr>
            <a:r>
              <a:rPr lang="zh-CN" altLang="en-US" dirty="0" smtClean="0"/>
              <a:t>一级目录三</a:t>
            </a:r>
            <a:endParaRPr lang="en-US" altLang="zh-CN" dirty="0" smtClean="0"/>
          </a:p>
          <a:p>
            <a:pPr marL="457200" indent="-457200">
              <a:buSzPct val="100000"/>
              <a:buFont typeface="+mj-lt"/>
              <a:buAutoNum type="arabicPeriod"/>
            </a:pPr>
            <a:r>
              <a:rPr lang="zh-CN" altLang="en-US" dirty="0" smtClean="0"/>
              <a:t>一级目录四</a:t>
            </a:r>
            <a:endParaRPr lang="en-US" altLang="zh-CN" dirty="0" smtClean="0"/>
          </a:p>
          <a:p>
            <a:endParaRPr lang="zh-CN" altLang="en-US" dirty="0"/>
          </a:p>
        </p:txBody>
      </p:sp>
      <p:sp>
        <p:nvSpPr>
          <p:cNvPr id="6" name="TextBox 5"/>
          <p:cNvSpPr txBox="1"/>
          <p:nvPr userDrawn="1"/>
        </p:nvSpPr>
        <p:spPr bwMode="auto">
          <a:xfrm>
            <a:off x="1331640" y="548680"/>
            <a:ext cx="2052228"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目录</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6" name="TextBox 5"/>
          <p:cNvSpPr txBox="1"/>
          <p:nvPr userDrawn="1"/>
        </p:nvSpPr>
        <p:spPr bwMode="auto">
          <a:xfrm>
            <a:off x="1331640" y="548680"/>
            <a:ext cx="4788532" cy="639557"/>
          </a:xfrm>
          <a:prstGeom prst="rect">
            <a:avLst/>
          </a:prstGeom>
          <a:noFill/>
          <a:ln w="9525">
            <a:noFill/>
            <a:miter lim="800000"/>
          </a:ln>
        </p:spPr>
        <p:txBody>
          <a:bodyPr wrap="square" lIns="99980" tIns="49986" rIns="99980" bIns="49986" rtlCol="0">
            <a:spAutoFit/>
          </a:bodyPr>
          <a:lstStyle/>
          <a:p>
            <a:pPr algn="l" defTabSz="1001395" eaLnBrk="0" hangingPunct="0"/>
            <a:r>
              <a:rPr lang="zh-CN" altLang="en-US" sz="3500" dirty="0" smtClean="0">
                <a:solidFill>
                  <a:srgbClr val="990000"/>
                </a:solidFill>
                <a:latin typeface="+mj-ea"/>
                <a:ea typeface="+mj-ea"/>
                <a:cs typeface="Arial" panose="020B0604020202020204" pitchFamily="34" charset="0"/>
              </a:rPr>
              <a:t>本节概述和学习目标</a:t>
            </a:r>
          </a:p>
        </p:txBody>
      </p:sp>
      <p:sp>
        <p:nvSpPr>
          <p:cNvPr id="7" name="内容占位符 6"/>
          <p:cNvSpPr>
            <a:spLocks noGrp="1"/>
          </p:cNvSpPr>
          <p:nvPr>
            <p:ph sz="quarter" idx="10"/>
          </p:nvPr>
        </p:nvSpPr>
        <p:spPr>
          <a:xfrm>
            <a:off x="684213" y="1376363"/>
            <a:ext cx="7920037" cy="410527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0"/>
            <a:ext cx="7713662" cy="868363"/>
          </a:xfrm>
        </p:spPr>
        <p:txBody>
          <a:bodyPr/>
          <a:lstStyle/>
          <a:p>
            <a:r>
              <a:rPr lang="zh-CN" altLang="en-US" dirty="0" smtClean="0"/>
              <a:t>单击此处编辑母版标题样式</a:t>
            </a:r>
            <a:endParaRPr lang="zh-CN" altLang="en-US" dirty="0"/>
          </a:p>
        </p:txBody>
      </p:sp>
      <p:sp>
        <p:nvSpPr>
          <p:cNvPr id="3" name="文本占位符 6"/>
          <p:cNvSpPr>
            <a:spLocks noGrp="1"/>
          </p:cNvSpPr>
          <p:nvPr>
            <p:ph type="body" sz="quarter" idx="10" hasCustomPrompt="1"/>
          </p:nvPr>
        </p:nvSpPr>
        <p:spPr>
          <a:xfrm>
            <a:off x="684213" y="1376363"/>
            <a:ext cx="7920037" cy="3924300"/>
          </a:xfrm>
        </p:spPr>
        <p:txBody>
          <a:bodyPr/>
          <a:lstStyle/>
          <a:p>
            <a:r>
              <a:rPr lang="zh-CN" altLang="en-US" dirty="0" smtClean="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空白">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0"/>
            <a:ext cx="7713662" cy="868363"/>
          </a:xfrm>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7"/>
          <p:cNvPicPr>
            <a:picLocks noChangeAspect="1" noChangeArrowheads="1"/>
          </p:cNvPicPr>
          <p:nvPr/>
        </p:nvPicPr>
        <p:blipFill>
          <a:blip r:embed="rId17" cstate="print"/>
          <a:srcRect/>
          <a:stretch>
            <a:fillRect/>
          </a:stretch>
        </p:blipFill>
        <p:spPr bwMode="auto">
          <a:xfrm>
            <a:off x="0" y="6221413"/>
            <a:ext cx="9142413" cy="636587"/>
          </a:xfrm>
          <a:prstGeom prst="rect">
            <a:avLst/>
          </a:prstGeom>
          <a:noFill/>
          <a:ln w="9525">
            <a:noFill/>
            <a:miter lim="800000"/>
            <a:headEnd/>
            <a:tailEnd/>
          </a:ln>
        </p:spPr>
      </p:pic>
      <p:pic>
        <p:nvPicPr>
          <p:cNvPr id="7171" name="Picture 4" descr="8"/>
          <p:cNvPicPr>
            <a:picLocks noChangeAspect="1" noChangeArrowheads="1"/>
          </p:cNvPicPr>
          <p:nvPr/>
        </p:nvPicPr>
        <p:blipFill>
          <a:blip r:embed="rId18" cstate="print"/>
          <a:srcRect/>
          <a:stretch>
            <a:fillRect/>
          </a:stretch>
        </p:blipFill>
        <p:spPr bwMode="auto">
          <a:xfrm>
            <a:off x="7508875" y="6399213"/>
            <a:ext cx="1311275" cy="314325"/>
          </a:xfrm>
          <a:prstGeom prst="rect">
            <a:avLst/>
          </a:prstGeom>
          <a:noFill/>
          <a:ln w="9525">
            <a:noFill/>
            <a:miter lim="800000"/>
            <a:headEnd/>
            <a:tailEnd/>
          </a:ln>
        </p:spPr>
      </p:pic>
      <p:sp>
        <p:nvSpPr>
          <p:cNvPr id="7172" name="Rectangle 6"/>
          <p:cNvSpPr>
            <a:spLocks noGrp="1" noChangeArrowheads="1"/>
          </p:cNvSpPr>
          <p:nvPr>
            <p:ph type="title"/>
          </p:nvPr>
        </p:nvSpPr>
        <p:spPr bwMode="auto">
          <a:xfrm>
            <a:off x="652463" y="387350"/>
            <a:ext cx="7745412" cy="868363"/>
          </a:xfrm>
          <a:prstGeom prst="rect">
            <a:avLst/>
          </a:prstGeom>
          <a:noFill/>
          <a:ln w="9525">
            <a:noFill/>
            <a:miter lim="800000"/>
          </a:ln>
        </p:spPr>
        <p:txBody>
          <a:bodyPr vert="horz" wrap="square" lIns="80128" tIns="40064" rIns="80128" bIns="40064" numCol="1" anchor="ctr" anchorCtr="0" compatLnSpc="1"/>
          <a:lstStyle/>
          <a:p>
            <a:pPr lvl="0"/>
            <a:r>
              <a:rPr lang="zh-CN" altLang="en-US" smtClean="0"/>
              <a:t>单击此处编辑母版标题样式</a:t>
            </a:r>
          </a:p>
        </p:txBody>
      </p:sp>
      <p:sp>
        <p:nvSpPr>
          <p:cNvPr id="7173" name="Rectangle 57"/>
          <p:cNvSpPr>
            <a:spLocks noGrp="1" noChangeArrowheads="1"/>
          </p:cNvSpPr>
          <p:nvPr>
            <p:ph type="body" idx="1"/>
          </p:nvPr>
        </p:nvSpPr>
        <p:spPr bwMode="auto">
          <a:xfrm>
            <a:off x="652463" y="1374775"/>
            <a:ext cx="7929562"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8" name="Rectangle 69"/>
          <p:cNvSpPr>
            <a:spLocks noChangeArrowheads="1"/>
          </p:cNvSpPr>
          <p:nvPr userDrawn="1"/>
        </p:nvSpPr>
        <p:spPr bwMode="auto">
          <a:xfrm>
            <a:off x="6096000" y="6451600"/>
            <a:ext cx="65709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smtClean="0">
                <a:latin typeface="+mn-lt"/>
                <a:ea typeface="+mn-ea"/>
              </a:rPr>
              <a:t>第</a:t>
            </a:r>
            <a:fld id="{2F2CF7F5-F178-4429-B6CA-28062DF31937}" type="slidenum">
              <a:rPr lang="en-US" altLang="zh-CN" sz="1200" dirty="0" smtClean="0">
                <a:latin typeface="+mn-lt"/>
                <a:ea typeface="+mn-ea"/>
              </a:rPr>
              <a:t>‹#›</a:t>
            </a:fld>
            <a:r>
              <a:rPr lang="zh-CN" altLang="en-US" sz="1200" dirty="0" smtClean="0">
                <a:latin typeface="+mn-lt"/>
                <a:ea typeface="+mn-ea"/>
              </a:rPr>
              <a:t>页</a:t>
            </a:r>
            <a:endParaRPr lang="en-US" altLang="zh-CN" sz="1200" dirty="0">
              <a:latin typeface="+mn-lt"/>
              <a:ea typeface="+mn-ea"/>
            </a:endParaRPr>
          </a:p>
        </p:txBody>
      </p:sp>
      <p:pic>
        <p:nvPicPr>
          <p:cNvPr id="9" name="Picture 2" descr="C:\Users\c00224892.CHINA\Desktop\中文水印.png"/>
          <p:cNvPicPr>
            <a:picLocks noChangeAspect="1" noChangeArrowheads="1"/>
          </p:cNvPicPr>
          <p:nvPr userDrawn="1"/>
        </p:nvPicPr>
        <p:blipFill>
          <a:blip r:embed="rId19" cstate="print"/>
          <a:srcRect/>
          <a:stretch>
            <a:fillRect/>
          </a:stretch>
        </p:blipFill>
        <p:spPr bwMode="auto">
          <a:xfrm>
            <a:off x="6516216" y="-27384"/>
            <a:ext cx="2633663" cy="2633662"/>
          </a:xfrm>
          <a:prstGeom prst="rect">
            <a:avLst/>
          </a:prstGeom>
          <a:noFill/>
        </p:spPr>
      </p:pic>
      <p:sp>
        <p:nvSpPr>
          <p:cNvPr id="10" name="Rectangle 54"/>
          <p:cNvSpPr>
            <a:spLocks noChangeArrowheads="1"/>
          </p:cNvSpPr>
          <p:nvPr userDrawn="1"/>
        </p:nvSpPr>
        <p:spPr bwMode="auto">
          <a:xfrm>
            <a:off x="647564" y="6409397"/>
            <a:ext cx="2582301" cy="265552"/>
          </a:xfrm>
          <a:prstGeom prst="rect">
            <a:avLst/>
          </a:prstGeom>
          <a:noFill/>
          <a:ln w="9525" algn="ctr">
            <a:noFill/>
            <a:miter lim="800000"/>
          </a:ln>
          <a:effectLst/>
        </p:spPr>
        <p:txBody>
          <a:bodyPr wrap="none" lIns="80101" tIns="40052" rIns="80101" bIns="40052">
            <a:spAutoFit/>
          </a:bodyPr>
          <a:lstStyle/>
          <a:p>
            <a:pPr defTabSz="801370"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2015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defTabSz="801370" rtl="0" eaLnBrk="0" fontAlgn="base" hangingPunct="0">
        <a:spcBef>
          <a:spcPct val="0"/>
        </a:spcBef>
        <a:spcAft>
          <a:spcPct val="0"/>
        </a:spcAft>
        <a:defRPr sz="3500">
          <a:solidFill>
            <a:srgbClr val="990000"/>
          </a:solidFill>
          <a:latin typeface="+mj-lt"/>
          <a:ea typeface="+mj-ea"/>
          <a:cs typeface="+mj-cs"/>
        </a:defRPr>
      </a:lvl1pPr>
      <a:lvl2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2pPr>
      <a:lvl3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3pPr>
      <a:lvl4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4pPr>
      <a:lvl5pPr algn="l" defTabSz="801370" rtl="0" eaLnBrk="0" fontAlgn="base" hangingPunct="0">
        <a:spcBef>
          <a:spcPct val="0"/>
        </a:spcBef>
        <a:spcAft>
          <a:spcPct val="0"/>
        </a:spcAft>
        <a:defRPr sz="3500">
          <a:solidFill>
            <a:srgbClr val="990000"/>
          </a:solidFill>
          <a:latin typeface="FrutigerNext LT Medium" pitchFamily="34" charset="0"/>
          <a:ea typeface="黑体" panose="02010609060101010101" pitchFamily="2" charset="-122"/>
        </a:defRPr>
      </a:lvl5pPr>
      <a:lvl6pPr marL="4572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6pPr>
      <a:lvl7pPr marL="9144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7pPr>
      <a:lvl8pPr marL="13716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8pPr>
      <a:lvl9pPr marL="1828800" algn="l" defTabSz="801370" rtl="0" fontAlgn="base">
        <a:spcBef>
          <a:spcPct val="0"/>
        </a:spcBef>
        <a:spcAft>
          <a:spcPct val="0"/>
        </a:spcAft>
        <a:defRPr sz="3500">
          <a:solidFill>
            <a:srgbClr val="990000"/>
          </a:solidFill>
          <a:latin typeface="FrutigerNext LT Medium" pitchFamily="34" charset="0"/>
          <a:ea typeface="黑体" panose="02010609060101010101" pitchFamily="2" charset="-122"/>
        </a:defRPr>
      </a:lvl9pPr>
    </p:titleStyle>
    <p:bodyStyle>
      <a:lvl1pPr marL="301625" indent="-301625" algn="l" defTabSz="801370" rtl="0" eaLnBrk="0" fontAlgn="base" hangingPunct="0">
        <a:lnSpc>
          <a:spcPct val="140000"/>
        </a:lnSpc>
        <a:spcBef>
          <a:spcPct val="30000"/>
        </a:spcBef>
        <a:spcAft>
          <a:spcPct val="0"/>
        </a:spcAft>
        <a:buClr>
          <a:srgbClr val="808080"/>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1370" rtl="0" eaLnBrk="0" fontAlgn="base" hangingPunct="0">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1370" rtl="0" eaLnBrk="0" fontAlgn="base" hangingPunct="0">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1370" rtl="0" eaLnBrk="0" fontAlgn="base" hangingPunct="0">
        <a:lnSpc>
          <a:spcPct val="140000"/>
        </a:lnSpc>
        <a:spcBef>
          <a:spcPct val="30000"/>
        </a:spcBef>
        <a:spcAft>
          <a:spcPct val="0"/>
        </a:spcAft>
        <a:buChar char="–"/>
        <a:defRPr sz="1600">
          <a:solidFill>
            <a:schemeClr val="tx1"/>
          </a:solidFill>
          <a:latin typeface="+mj-lt"/>
          <a:ea typeface="+mn-ea"/>
        </a:defRPr>
      </a:lvl4pPr>
      <a:lvl5pPr marL="1802130" indent="-201930" algn="l" defTabSz="801370"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1370"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5"/>
          <p:cNvPicPr>
            <a:picLocks noChangeAspect="1" noChangeArrowheads="1"/>
          </p:cNvPicPr>
          <p:nvPr/>
        </p:nvPicPr>
        <p:blipFill>
          <a:blip r:embed="rId3" cstate="print"/>
          <a:srcRect/>
          <a:stretch>
            <a:fillRect/>
          </a:stretch>
        </p:blipFill>
        <p:spPr bwMode="auto">
          <a:xfrm>
            <a:off x="0" y="5943600"/>
            <a:ext cx="9144000" cy="931863"/>
          </a:xfrm>
          <a:prstGeom prst="rect">
            <a:avLst/>
          </a:prstGeom>
          <a:noFill/>
          <a:ln w="9525">
            <a:noFill/>
            <a:miter lim="800000"/>
            <a:headEnd/>
            <a:tailEnd/>
          </a:ln>
        </p:spPr>
      </p:pic>
      <p:sp>
        <p:nvSpPr>
          <p:cNvPr id="1418249" name="Text Box 9"/>
          <p:cNvSpPr txBox="1">
            <a:spLocks noChangeArrowheads="1"/>
          </p:cNvSpPr>
          <p:nvPr/>
        </p:nvSpPr>
        <p:spPr bwMode="auto">
          <a:xfrm>
            <a:off x="3436938" y="3189288"/>
            <a:ext cx="2530475" cy="444500"/>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2400">
                <a:solidFill>
                  <a:srgbClr val="666666"/>
                </a:solidFill>
                <a:latin typeface="Arial" panose="020B0604020202020204" pitchFamily="34" charset="0"/>
                <a:ea typeface="MS PGothic" panose="020B0600070205080204" pitchFamily="34" charset="-128"/>
                <a:sym typeface="FrutigerNext LT Regular" pitchFamily="34" charset="0"/>
              </a:rPr>
              <a:t>www.huawei.com</a:t>
            </a:r>
          </a:p>
        </p:txBody>
      </p:sp>
    </p:spTree>
  </p:cSld>
  <p:clrMap bg1="lt1" tx1="dk1" bg2="lt2" tx2="dk2" accent1="accent1" accent2="accent2" accent3="accent3" accent4="accent4" accent5="accent5" accent6="accent6" hlink="hlink" folHlink="folHlink"/>
  <p:sldLayoutIdLst>
    <p:sldLayoutId id="2147483665" r:id="rId1"/>
  </p:sldLayoutIdLst>
  <p:timing>
    <p:tnLst>
      <p:par>
        <p:cTn id="1" dur="indefinite" restart="never" nodeType="tmRoot"/>
      </p:par>
    </p:tnLst>
  </p:timing>
  <p:txStyles>
    <p:titleStyle>
      <a:lvl1pPr algn="ctr" defTabSz="801370" rtl="0" eaLnBrk="0" fontAlgn="base" hangingPunct="0">
        <a:spcBef>
          <a:spcPct val="0"/>
        </a:spcBef>
        <a:spcAft>
          <a:spcPct val="0"/>
        </a:spcAft>
        <a:defRPr sz="3700" baseline="0">
          <a:solidFill>
            <a:schemeClr val="tx2"/>
          </a:solidFill>
          <a:latin typeface="+mj-lt"/>
          <a:ea typeface="+mj-ea"/>
          <a:cs typeface="+mj-cs"/>
        </a:defRPr>
      </a:lvl1pPr>
      <a:lvl2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2pPr>
      <a:lvl3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3pPr>
      <a:lvl4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4pPr>
      <a:lvl5pPr algn="ctr" defTabSz="801370" rtl="0" eaLnBrk="0" fontAlgn="base" hangingPunct="0">
        <a:spcBef>
          <a:spcPct val="0"/>
        </a:spcBef>
        <a:spcAft>
          <a:spcPct val="0"/>
        </a:spcAft>
        <a:defRPr sz="3700">
          <a:solidFill>
            <a:schemeClr val="tx2"/>
          </a:solidFill>
          <a:latin typeface="Arial" panose="020B0604020202020204" pitchFamily="34" charset="0"/>
          <a:ea typeface="宋体" panose="02010600030101010101" pitchFamily="2" charset="-122"/>
        </a:defRPr>
      </a:lvl5pPr>
      <a:lvl6pPr marL="4572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6pPr>
      <a:lvl7pPr marL="9144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7pPr>
      <a:lvl8pPr marL="13716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8pPr>
      <a:lvl9pPr marL="1828800" algn="ctr" defTabSz="801370" rtl="0" fontAlgn="base">
        <a:spcBef>
          <a:spcPct val="0"/>
        </a:spcBef>
        <a:spcAft>
          <a:spcPct val="0"/>
        </a:spcAft>
        <a:defRPr sz="3700">
          <a:solidFill>
            <a:schemeClr val="tx2"/>
          </a:solidFill>
          <a:latin typeface="Arial" panose="020B0604020202020204" pitchFamily="34" charset="0"/>
          <a:ea typeface="宋体" panose="02010600030101010101" pitchFamily="2" charset="-122"/>
        </a:defRPr>
      </a:lvl9pPr>
    </p:titleStyle>
    <p:bodyStyle>
      <a:lvl1pPr marL="301625" indent="-301625" algn="l" defTabSz="801370" rtl="0" eaLnBrk="0" fontAlgn="base" hangingPunct="0">
        <a:spcBef>
          <a:spcPct val="20000"/>
        </a:spcBef>
        <a:spcAft>
          <a:spcPct val="0"/>
        </a:spcAft>
        <a:buChar char="•"/>
        <a:defRPr sz="2800">
          <a:solidFill>
            <a:schemeClr val="tx1"/>
          </a:solidFill>
          <a:latin typeface="+mn-lt"/>
          <a:ea typeface="+mn-ea"/>
          <a:cs typeface="+mn-cs"/>
        </a:defRPr>
      </a:lvl1pPr>
      <a:lvl2pPr marL="654050" indent="-252730" algn="l" defTabSz="801370" rtl="0" eaLnBrk="0" fontAlgn="base" hangingPunct="0">
        <a:spcBef>
          <a:spcPct val="20000"/>
        </a:spcBef>
        <a:spcAft>
          <a:spcPct val="0"/>
        </a:spcAft>
        <a:buChar char="–"/>
        <a:defRPr sz="2500">
          <a:solidFill>
            <a:schemeClr val="tx1"/>
          </a:solidFill>
          <a:latin typeface="+mn-lt"/>
          <a:ea typeface="+mn-ea"/>
        </a:defRPr>
      </a:lvl2pPr>
      <a:lvl3pPr marL="1003300" indent="-201930" algn="l" defTabSz="801370" rtl="0" eaLnBrk="0" fontAlgn="base" hangingPunct="0">
        <a:spcBef>
          <a:spcPct val="20000"/>
        </a:spcBef>
        <a:spcAft>
          <a:spcPct val="0"/>
        </a:spcAft>
        <a:buChar char="•"/>
        <a:defRPr sz="2200">
          <a:solidFill>
            <a:schemeClr val="tx1"/>
          </a:solidFill>
          <a:latin typeface="+mn-lt"/>
          <a:ea typeface="+mn-ea"/>
        </a:defRPr>
      </a:lvl3pPr>
      <a:lvl4pPr marL="1400175" indent="-198755" algn="l" defTabSz="801370" rtl="0" eaLnBrk="0" fontAlgn="base" hangingPunct="0">
        <a:spcBef>
          <a:spcPct val="20000"/>
        </a:spcBef>
        <a:spcAft>
          <a:spcPct val="0"/>
        </a:spcAft>
        <a:buChar char="–"/>
        <a:defRPr sz="1700">
          <a:solidFill>
            <a:schemeClr val="tx1"/>
          </a:solidFill>
          <a:latin typeface="+mn-lt"/>
          <a:ea typeface="+mn-ea"/>
        </a:defRPr>
      </a:lvl4pPr>
      <a:lvl5pPr marL="1802130" indent="-201930" algn="l" defTabSz="801370" rtl="0" eaLnBrk="0" fontAlgn="base" hangingPunct="0">
        <a:spcBef>
          <a:spcPct val="20000"/>
        </a:spcBef>
        <a:spcAft>
          <a:spcPct val="0"/>
        </a:spcAft>
        <a:buChar char="»"/>
        <a:defRPr sz="1700">
          <a:solidFill>
            <a:schemeClr val="tx1"/>
          </a:solidFill>
          <a:latin typeface="+mn-lt"/>
          <a:ea typeface="+mn-ea"/>
        </a:defRPr>
      </a:lvl5pPr>
      <a:lvl6pPr marL="2259330" indent="-201930" algn="l" defTabSz="801370" rtl="0" fontAlgn="base">
        <a:spcBef>
          <a:spcPct val="20000"/>
        </a:spcBef>
        <a:spcAft>
          <a:spcPct val="0"/>
        </a:spcAft>
        <a:buChar char="»"/>
        <a:defRPr sz="1700">
          <a:solidFill>
            <a:schemeClr val="tx1"/>
          </a:solidFill>
          <a:latin typeface="+mn-lt"/>
          <a:ea typeface="+mn-ea"/>
        </a:defRPr>
      </a:lvl6pPr>
      <a:lvl7pPr marL="2716530" indent="-201930" algn="l" defTabSz="801370" rtl="0" fontAlgn="base">
        <a:spcBef>
          <a:spcPct val="20000"/>
        </a:spcBef>
        <a:spcAft>
          <a:spcPct val="0"/>
        </a:spcAft>
        <a:buChar char="»"/>
        <a:defRPr sz="1700">
          <a:solidFill>
            <a:schemeClr val="tx1"/>
          </a:solidFill>
          <a:latin typeface="+mn-lt"/>
          <a:ea typeface="+mn-ea"/>
        </a:defRPr>
      </a:lvl7pPr>
      <a:lvl8pPr marL="3173730" indent="-201930" algn="l" defTabSz="801370" rtl="0" fontAlgn="base">
        <a:spcBef>
          <a:spcPct val="20000"/>
        </a:spcBef>
        <a:spcAft>
          <a:spcPct val="0"/>
        </a:spcAft>
        <a:buChar char="»"/>
        <a:defRPr sz="1700">
          <a:solidFill>
            <a:schemeClr val="tx1"/>
          </a:solidFill>
          <a:latin typeface="+mn-lt"/>
          <a:ea typeface="+mn-ea"/>
        </a:defRPr>
      </a:lvl8pPr>
      <a:lvl9pPr marL="3630930" indent="-201930" algn="l" defTabSz="801370"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1.png"/><Relationship Id="rId7" Type="http://schemas.openxmlformats.org/officeDocument/2006/relationships/hyperlink" Target="http://detail.zol.com.cn/tablepc/index270690.s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hyperlink" Target="http://detail.zol.com.cn/notebook/index307468.shtml" TargetMode="External"/><Relationship Id="rId10" Type="http://schemas.openxmlformats.org/officeDocument/2006/relationships/image" Target="../media/image36.png"/><Relationship Id="rId4" Type="http://schemas.openxmlformats.org/officeDocument/2006/relationships/image" Target="../media/image32.jpe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7.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3.emf"/><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80.emf"/><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81.emf"/><Relationship Id="rId4"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94.jpe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jpe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jpeg"/><Relationship Id="rId9"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p:nvPr>
        </p:nvSpPr>
        <p:spPr/>
        <p:txBody>
          <a:bodyPr/>
          <a:lstStyle/>
          <a:p>
            <a:r>
              <a:rPr lang="zh-CN" altLang="en-US" dirty="0" smtClean="0"/>
              <a:t>第八章 </a:t>
            </a:r>
            <a:r>
              <a:rPr lang="en-US" altLang="zh-CN" dirty="0" smtClean="0"/>
              <a:t>FusionInsight</a:t>
            </a:r>
            <a:r>
              <a:rPr lang="zh-CN" altLang="en-US" dirty="0" smtClean="0"/>
              <a:t>架构与原理</a:t>
            </a:r>
            <a:endParaRPr lang="zh-CN" altLang="en-US" dirty="0"/>
          </a:p>
        </p:txBody>
      </p:sp>
      <p:sp>
        <p:nvSpPr>
          <p:cNvPr id="11267" name="DtsShapeName" descr="8CE5295821885C70CB254E5500C4G505083E@F83E@PB26513!!!!!!BIHO@]b26513!!!!@5E19B011306188854E31!籽吓纪撑泞变/qqu!!!!!!!!!!!!!!!!!!!!!!!!!!!!!!!!!!!!!!!!!!!!!!!!!!!!!!!!!!!!!!!!!!!!!!!!!!!!!!!!!!!!!!!!!!!!!!!!!!!!!!!!!!!!!!!!!!!!!!!!!!!!!!!!!!!!!!!!!!!!!!!!!!!!!!!!!!!!!!!!!!!!!!!!!!!!!!!!!!!!!!!!!!!!!!!!!!!!!!!!!!!!!!!!!!!!!!!!!!!!!!!!!!!!!!!!!!!!!!!!!!!!!!!!!!!!!!!!!!!!!!!!!!!!!!!!!!!!!!!!!!!!!!!!!!!!!!!!!!!!!!!!!!!!!!!!!!!!!!!!!!!!!!!!!!!!!!!!!!!!!!!!!!!!!!!!!!!!!!!!!!!!!!!!!!!!!!!!!!!!!!!!!!!!!!!!!!!!!!!!!!!!!!!!!!!!!!!!!!!!!!!!!!!!!!!!!!!!!!!!!!!!!!!!!!!!!!!!!!!!!!!!!!!!!!!!!!!!!!!!!!!!!!!!!!!!!!!!!!!!!!!!!!!!!!!!!!!!!!!!!!!!!!!!!!!!!!!!!!!!!!!!!!!!!!!!!!!!!!!!!!!!!!!!!!!!!!!!!!!!!!!!!!!!!!!!!!!!!!!!!!!!!!!!!!!!!!!!!!!!!!!!!!!!!!!!!!!!!!!!!!!!!!!!!!!!!!!!!!!!!!!!!!!!!!!!!!!!!!!!!!!!!!!!!!!!!!!!!!!!!!!!!!!!!!!!!!!!!!!!!!!!!!!!!!!!!!!!!!!!!!!!!!!!!!!!!!!!!!!!!!!!!!!!!!!!!!!!!!!!!!!!!!!!!!!!!!!!!!!!!!!!!!!!!!!!!!!!!!!!!!!!!!!!!!!!!!!!!!!!!!!!!!!!!!!!!!!!!!!!!!!!!!!!!!!!!!!!!!!!!!!!!!!!!!!!!!!!!!!!!!!!!!!!!!!!!!!!!!!!!!!!!!!!!!!!!!!!!!!!!!!!!!!!!!!!!!!!!!!!!!!!!!!!!!!!!!!!!!!!!!!!!!!!!!!!!!!!!!!!!!!!!!!!!!!!!!!!!!!!!!!!!!!!!!!!!!!!!!!!!!!!!!!!!!!!!!!!!!!!!!!!!!!!!!!!!!!!!!!!!!!!!!!!!!!!!!!!!!!!!!!!!!!!!!!!!!!!!!!!!!!!!!!!!!!!!!!!!!!!!!!!!!!!!!!!!!!!!!!!!!!!!!!!!!!!!!!!!!!!!!!!!!!!!!!!!!!!!!!!!!!!!!!!!!!!!!!!!!!!!!!!!!!!!!!!!!!!!!!!!!!!!!!!!!!!!!!!!!!!!!!!!!!!!!!!!!!!!!!!!!!!!!!!!!!!!!!!!!!!!!!!!!!!!!!!!!!!!!!!!!!!!!!!!!!!!!!!!!!!!!!!!!!!!!!!!!!!!!!!!!!!!!!!!!!!!!!!!!!!!!!!!!!!!!!!!!!!!!!!!!!!!!!!!!!!!!!!!!!!!!!!!!!!!!!!!!!!!!!!!!!!!!!!!!!!!!!!!!!!!!!!!!!!!!!!!!!!!!!!!!!!!!!!!!!!!!!!!!!!!!!!!!!!!!!!!!!!!!!!!!!!!!!!!!!!!!!!!!!!!!!!!!!!!!!!!!!!!!!!!!!!!!!!!!!!!!!!!!!!!!!!!!!!!!!!!!!!!!!!!!!!!!!!!!!!!!!!!!!!!!!!!!!!!!!!!!!!!!!!!!!!!!!!!!!!!!!!!!!!!!!!!!!!!!!!!!!!!!!!!!!!!!!!!!!!!!!!!!!!!!!!!!!!!!!!!!!!!!!!!!!!!!!!!!!!!!!!!!!!!!!!!!!!!!!!!!!!!!!!!!!!!!!!!!!!!!!!!!!!!!!!!!!!!!!!!!!!!!!!!!!!!!!!!!!!!!!!!!!!!!!!!!!!!!!!!!!!!!!!!!!!!!!!!!!!!!!!!!!!!!!!!!!!!!!!!!!!!!!!!!!!!!!!!!!!!!!!!!!!!!!!!!!!!!!!!!!!!!!!!!!!!!!!!!!!!!!!!!!!!!!!!!!!!!!!!!!!!!!!!!!!!!!!!!!!!!!!!!!!!!!!!!!!!!!!!!!!!!!!!!!!!!!!!!!!!!!!!!!!!!!!!!!!!!!!!!!!!!!!!!!!!!!!!!!!!!!!!!!!!!!!!!!!!!!!!!!!!!!!!!!!!!!!!!!!!!!!!!!!!!!!!!!!!!!!!!!!!!!!!!!!!!!!!!!!!!!!!!!!!!!!!!!!!!!!!!!!!!!!!!!!!!!!!!!!!!!!!!!!!!!!!!!!!!!!!!!!!!!!!!!!!!!!!!!!!!!!!!!!!!!!!!!!!!!!!!!!!!!!!!!!!!!!!!!!!!!!!!!!!!!!!!!!!!!!!!!!!!!!!!!!!!!!!!!!!!!!!!!!!!!!!!!!!!!!!!!!!!!!!!!!!!!!!!!!!!!!!!!!!!!!1!1"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txBox="1"/>
          <p:nvPr/>
        </p:nvSpPr>
        <p:spPr bwMode="auto">
          <a:xfrm>
            <a:off x="130175" y="1885529"/>
            <a:ext cx="4657725" cy="657225"/>
          </a:xfrm>
          <a:prstGeom prst="rect">
            <a:avLst/>
          </a:prstGeom>
          <a:noFill/>
          <a:ln w="9525">
            <a:noFill/>
            <a:miter lim="800000"/>
          </a:ln>
        </p:spPr>
        <p:txBody>
          <a:bodyPr lIns="0" tIns="30040" rIns="60081" bIns="30040" anchor="ctr"/>
          <a:lstStyle/>
          <a:p>
            <a:r>
              <a:rPr lang="zh-CN" altLang="en-US" sz="2400" b="1">
                <a:solidFill>
                  <a:srgbClr val="C00000"/>
                </a:solidFill>
                <a:latin typeface="+mn-ea"/>
                <a:ea typeface="+mn-ea"/>
                <a:cs typeface="Arial" panose="020B0604020202020204" pitchFamily="34" charset="0"/>
              </a:rPr>
              <a:t>    </a:t>
            </a:r>
            <a:endParaRPr lang="zh-CN" altLang="zh-CN" sz="2400" b="1">
              <a:solidFill>
                <a:srgbClr val="C00000"/>
              </a:solidFill>
              <a:latin typeface="+mn-ea"/>
              <a:ea typeface="+mn-ea"/>
              <a:cs typeface="Arial" panose="020B0604020202020204" pitchFamily="34" charset="0"/>
            </a:endParaRPr>
          </a:p>
        </p:txBody>
      </p:sp>
      <p:grpSp>
        <p:nvGrpSpPr>
          <p:cNvPr id="2" name="组合 26"/>
          <p:cNvGrpSpPr/>
          <p:nvPr/>
        </p:nvGrpSpPr>
        <p:grpSpPr bwMode="auto">
          <a:xfrm>
            <a:off x="664343" y="1394941"/>
            <a:ext cx="8012113" cy="3978275"/>
            <a:chOff x="530478" y="1341126"/>
            <a:chExt cx="8012091" cy="3151980"/>
          </a:xfrm>
        </p:grpSpPr>
        <p:sp>
          <p:nvSpPr>
            <p:cNvPr id="37" name="圆角矩形 36"/>
            <p:cNvSpPr/>
            <p:nvPr/>
          </p:nvSpPr>
          <p:spPr bwMode="auto">
            <a:xfrm>
              <a:off x="557466" y="2029128"/>
              <a:ext cx="7985103" cy="737055"/>
            </a:xfrm>
            <a:prstGeom prst="roundRect">
              <a:avLst/>
            </a:prstGeom>
            <a:ln>
              <a:solidFill>
                <a:srgbClr val="00B0F0">
                  <a:alpha val="28000"/>
                </a:srgbClr>
              </a:solidFill>
            </a:ln>
          </p:spPr>
          <p:style>
            <a:lnRef idx="3">
              <a:schemeClr val="lt1"/>
            </a:lnRef>
            <a:fillRef idx="1">
              <a:schemeClr val="accent3"/>
            </a:fillRef>
            <a:effectRef idx="1">
              <a:schemeClr val="accent3"/>
            </a:effectRef>
            <a:fontRef idx="minor">
              <a:schemeClr val="lt1"/>
            </a:fontRef>
          </p:style>
          <p:txBody>
            <a:bodyPr/>
            <a:lstStyle/>
            <a:p>
              <a:pPr>
                <a:buClr>
                  <a:srgbClr val="CC9900"/>
                </a:buClr>
                <a:buFont typeface="Wingdings" panose="05000000000000000000" pitchFamily="2" charset="2"/>
                <a:buChar char="n"/>
                <a:defRPr/>
              </a:pPr>
              <a:endParaRPr lang="zh-CN" altLang="en-US">
                <a:solidFill>
                  <a:srgbClr val="000000"/>
                </a:solidFill>
                <a:latin typeface="+mn-ea"/>
              </a:endParaRPr>
            </a:p>
          </p:txBody>
        </p:sp>
        <p:sp>
          <p:nvSpPr>
            <p:cNvPr id="40" name="圆角矩形 39"/>
            <p:cNvSpPr/>
            <p:nvPr/>
          </p:nvSpPr>
          <p:spPr bwMode="auto">
            <a:xfrm>
              <a:off x="557466" y="2793855"/>
              <a:ext cx="7985103" cy="778561"/>
            </a:xfrm>
            <a:prstGeom prst="roundRect">
              <a:avLst/>
            </a:prstGeom>
            <a:ln>
              <a:solidFill>
                <a:srgbClr val="00B0F0">
                  <a:alpha val="28000"/>
                </a:srgbClr>
              </a:solidFill>
            </a:ln>
          </p:spPr>
          <p:style>
            <a:lnRef idx="3">
              <a:schemeClr val="lt1"/>
            </a:lnRef>
            <a:fillRef idx="1">
              <a:schemeClr val="accent3"/>
            </a:fillRef>
            <a:effectRef idx="1">
              <a:schemeClr val="accent3"/>
            </a:effectRef>
            <a:fontRef idx="minor">
              <a:schemeClr val="lt1"/>
            </a:fontRef>
          </p:style>
          <p:txBody>
            <a:bodyPr/>
            <a:lstStyle/>
            <a:p>
              <a:pPr>
                <a:buClr>
                  <a:srgbClr val="CC9900"/>
                </a:buClr>
                <a:buFont typeface="Wingdings" panose="05000000000000000000" pitchFamily="2" charset="2"/>
                <a:buChar char="n"/>
                <a:defRPr/>
              </a:pPr>
              <a:endParaRPr lang="zh-CN" altLang="en-US">
                <a:solidFill>
                  <a:srgbClr val="000000"/>
                </a:solidFill>
                <a:latin typeface="+mn-ea"/>
              </a:endParaRPr>
            </a:p>
          </p:txBody>
        </p:sp>
        <p:sp>
          <p:nvSpPr>
            <p:cNvPr id="45" name="圆角矩形 44"/>
            <p:cNvSpPr/>
            <p:nvPr/>
          </p:nvSpPr>
          <p:spPr bwMode="auto">
            <a:xfrm>
              <a:off x="557466" y="1341126"/>
              <a:ext cx="7983515" cy="681713"/>
            </a:xfrm>
            <a:prstGeom prst="roundRect">
              <a:avLst/>
            </a:prstGeom>
            <a:ln>
              <a:solidFill>
                <a:srgbClr val="00B0F0">
                  <a:alpha val="28000"/>
                </a:srgbClr>
              </a:solidFill>
            </a:ln>
          </p:spPr>
          <p:style>
            <a:lnRef idx="3">
              <a:schemeClr val="lt1"/>
            </a:lnRef>
            <a:fillRef idx="1">
              <a:schemeClr val="accent3"/>
            </a:fillRef>
            <a:effectRef idx="1">
              <a:schemeClr val="accent3"/>
            </a:effectRef>
            <a:fontRef idx="minor">
              <a:schemeClr val="lt1"/>
            </a:fontRef>
          </p:style>
          <p:txBody>
            <a:bodyPr/>
            <a:lstStyle/>
            <a:p>
              <a:pPr>
                <a:buClr>
                  <a:srgbClr val="CC9900"/>
                </a:buClr>
                <a:buFont typeface="Wingdings" panose="05000000000000000000" pitchFamily="2" charset="2"/>
                <a:buChar char="n"/>
                <a:defRPr/>
              </a:pPr>
              <a:endParaRPr lang="zh-CN" altLang="en-US">
                <a:solidFill>
                  <a:srgbClr val="000000"/>
                </a:solidFill>
                <a:latin typeface="+mn-ea"/>
              </a:endParaRPr>
            </a:p>
          </p:txBody>
        </p:sp>
        <p:sp>
          <p:nvSpPr>
            <p:cNvPr id="52" name="矩形 51"/>
            <p:cNvSpPr/>
            <p:nvPr/>
          </p:nvSpPr>
          <p:spPr>
            <a:xfrm>
              <a:off x="557466" y="1343642"/>
              <a:ext cx="1958970" cy="244008"/>
            </a:xfrm>
            <a:prstGeom prst="rect">
              <a:avLst/>
            </a:prstGeom>
          </p:spPr>
          <p:txBody>
            <a:bodyPr wrap="none">
              <a:spAutoFit/>
            </a:bodyPr>
            <a:lstStyle/>
            <a:p>
              <a:pPr>
                <a:defRPr/>
              </a:pPr>
              <a:r>
                <a:rPr lang="en-US" altLang="zh-CN" sz="1400" b="1" kern="0" dirty="0">
                  <a:solidFill>
                    <a:srgbClr val="000000"/>
                  </a:solidFill>
                  <a:latin typeface="+mn-ea"/>
                  <a:ea typeface="+mn-ea"/>
                </a:rPr>
                <a:t>Volume</a:t>
              </a:r>
              <a:r>
                <a:rPr lang="zh-CN" altLang="en-US" sz="1400" b="1" kern="0" dirty="0">
                  <a:solidFill>
                    <a:srgbClr val="000000"/>
                  </a:solidFill>
                  <a:latin typeface="+mn-ea"/>
                  <a:ea typeface="+mn-ea"/>
                </a:rPr>
                <a:t>：数据量巨大</a:t>
              </a:r>
              <a:endParaRPr lang="zh-CN" altLang="en-US" sz="1400" dirty="0">
                <a:solidFill>
                  <a:srgbClr val="000000"/>
                </a:solidFill>
                <a:latin typeface="+mn-ea"/>
                <a:ea typeface="+mn-ea"/>
              </a:endParaRPr>
            </a:p>
          </p:txBody>
        </p:sp>
        <p:sp>
          <p:nvSpPr>
            <p:cNvPr id="53" name="矩形 52"/>
            <p:cNvSpPr/>
            <p:nvPr/>
          </p:nvSpPr>
          <p:spPr>
            <a:xfrm>
              <a:off x="557466" y="2913343"/>
              <a:ext cx="2659055" cy="244008"/>
            </a:xfrm>
            <a:prstGeom prst="rect">
              <a:avLst/>
            </a:prstGeom>
          </p:spPr>
          <p:txBody>
            <a:bodyPr>
              <a:spAutoFit/>
            </a:bodyPr>
            <a:lstStyle/>
            <a:p>
              <a:pPr>
                <a:defRPr/>
              </a:pPr>
              <a:r>
                <a:rPr lang="en-US" altLang="zh-CN" sz="1400" b="1" kern="0" dirty="0">
                  <a:solidFill>
                    <a:srgbClr val="000000"/>
                  </a:solidFill>
                  <a:latin typeface="+mn-ea"/>
                  <a:ea typeface="+mn-ea"/>
                </a:rPr>
                <a:t>Velocity</a:t>
              </a:r>
              <a:r>
                <a:rPr lang="zh-CN" altLang="en-US" sz="1400" b="1" kern="0" dirty="0">
                  <a:solidFill>
                    <a:srgbClr val="000000"/>
                  </a:solidFill>
                  <a:latin typeface="+mn-ea"/>
                  <a:ea typeface="+mn-ea"/>
                </a:rPr>
                <a:t>：分析处理速度快</a:t>
              </a:r>
            </a:p>
          </p:txBody>
        </p:sp>
        <p:sp>
          <p:nvSpPr>
            <p:cNvPr id="59" name="矩形 58"/>
            <p:cNvSpPr/>
            <p:nvPr/>
          </p:nvSpPr>
          <p:spPr>
            <a:xfrm>
              <a:off x="530478" y="2097048"/>
              <a:ext cx="3006717" cy="244008"/>
            </a:xfrm>
            <a:prstGeom prst="rect">
              <a:avLst/>
            </a:prstGeom>
          </p:spPr>
          <p:txBody>
            <a:bodyPr>
              <a:spAutoFit/>
            </a:bodyPr>
            <a:lstStyle/>
            <a:p>
              <a:pPr>
                <a:defRPr/>
              </a:pPr>
              <a:r>
                <a:rPr lang="en-US" altLang="zh-CN" sz="1400" b="1" kern="0" dirty="0">
                  <a:solidFill>
                    <a:srgbClr val="000000"/>
                  </a:solidFill>
                  <a:latin typeface="+mn-ea"/>
                  <a:ea typeface="+mn-ea"/>
                </a:rPr>
                <a:t>Variety</a:t>
              </a:r>
              <a:r>
                <a:rPr lang="zh-CN" altLang="en-US" sz="1400" b="1" kern="0" dirty="0">
                  <a:solidFill>
                    <a:srgbClr val="000000"/>
                  </a:solidFill>
                  <a:latin typeface="+mn-ea"/>
                  <a:ea typeface="+mn-ea"/>
                </a:rPr>
                <a:t>：种类和来源多样化</a:t>
              </a:r>
              <a:endParaRPr lang="zh-CN" altLang="en-US" sz="1400" dirty="0">
                <a:solidFill>
                  <a:srgbClr val="000000"/>
                </a:solidFill>
                <a:latin typeface="+mn-ea"/>
                <a:ea typeface="+mn-ea"/>
              </a:endParaRPr>
            </a:p>
          </p:txBody>
        </p:sp>
        <p:sp>
          <p:nvSpPr>
            <p:cNvPr id="34829" name="矩形 59"/>
            <p:cNvSpPr>
              <a:spLocks noChangeArrowheads="1"/>
            </p:cNvSpPr>
            <p:nvPr/>
          </p:nvSpPr>
          <p:spPr bwMode="auto">
            <a:xfrm>
              <a:off x="594821" y="1572975"/>
              <a:ext cx="2520280" cy="365823"/>
            </a:xfrm>
            <a:prstGeom prst="rect">
              <a:avLst/>
            </a:prstGeom>
            <a:noFill/>
            <a:ln w="9525">
              <a:noFill/>
              <a:miter lim="800000"/>
            </a:ln>
          </p:spPr>
          <p:txBody>
            <a:bodyPr>
              <a:spAutoFit/>
            </a:bodyPr>
            <a:lstStyle/>
            <a:p>
              <a:pPr marL="85725" indent="-85725">
                <a:buFont typeface="Arial" panose="020B0604020202020204" pitchFamily="34" charset="0"/>
                <a:buChar char="•"/>
              </a:pPr>
              <a:r>
                <a:rPr lang="zh-CN" altLang="en-US" sz="1200" dirty="0">
                  <a:solidFill>
                    <a:srgbClr val="000000"/>
                  </a:solidFill>
                  <a:latin typeface="+mn-ea"/>
                  <a:ea typeface="+mn-ea"/>
                </a:rPr>
                <a:t>集中储存</a:t>
              </a:r>
              <a:r>
                <a:rPr lang="en-US" altLang="zh-CN" sz="1200" dirty="0">
                  <a:solidFill>
                    <a:srgbClr val="000000"/>
                  </a:solidFill>
                  <a:latin typeface="+mn-ea"/>
                  <a:ea typeface="+mn-ea"/>
                </a:rPr>
                <a:t>/</a:t>
              </a:r>
              <a:r>
                <a:rPr lang="zh-CN" altLang="en-US" sz="1200" dirty="0">
                  <a:solidFill>
                    <a:srgbClr val="000000"/>
                  </a:solidFill>
                  <a:latin typeface="+mn-ea"/>
                  <a:ea typeface="+mn-ea"/>
                </a:rPr>
                <a:t>集中计算已经无法处理巨大的数据量 </a:t>
              </a:r>
            </a:p>
          </p:txBody>
        </p:sp>
        <p:sp>
          <p:nvSpPr>
            <p:cNvPr id="34830" name="矩形 60"/>
            <p:cNvSpPr>
              <a:spLocks noChangeArrowheads="1"/>
            </p:cNvSpPr>
            <p:nvPr/>
          </p:nvSpPr>
          <p:spPr bwMode="auto">
            <a:xfrm>
              <a:off x="580239" y="2398797"/>
              <a:ext cx="2552973" cy="365776"/>
            </a:xfrm>
            <a:prstGeom prst="rect">
              <a:avLst/>
            </a:prstGeom>
            <a:noFill/>
            <a:ln w="9525">
              <a:noFill/>
              <a:miter lim="800000"/>
            </a:ln>
          </p:spPr>
          <p:txBody>
            <a:bodyPr>
              <a:spAutoFit/>
            </a:bodyPr>
            <a:lstStyle/>
            <a:p>
              <a:pPr>
                <a:buFont typeface="Arial" panose="020B0604020202020204" pitchFamily="34" charset="0"/>
                <a:buChar char="•"/>
              </a:pPr>
              <a:r>
                <a:rPr lang="zh-CN" altLang="en-US" sz="1200" dirty="0">
                  <a:solidFill>
                    <a:srgbClr val="000000"/>
                  </a:solidFill>
                  <a:latin typeface="+mn-ea"/>
                  <a:ea typeface="+mn-ea"/>
                </a:rPr>
                <a:t> 日志</a:t>
              </a:r>
              <a:r>
                <a:rPr lang="en-US" altLang="zh-CN" sz="1200" dirty="0">
                  <a:solidFill>
                    <a:srgbClr val="000000"/>
                  </a:solidFill>
                  <a:latin typeface="+mn-ea"/>
                  <a:ea typeface="+mn-ea"/>
                </a:rPr>
                <a:t>/</a:t>
              </a:r>
              <a:r>
                <a:rPr lang="zh-CN" altLang="en-US" sz="1200" dirty="0">
                  <a:solidFill>
                    <a:srgbClr val="000000"/>
                  </a:solidFill>
                  <a:latin typeface="+mn-ea"/>
                  <a:ea typeface="+mn-ea"/>
                </a:rPr>
                <a:t>图片</a:t>
              </a:r>
              <a:r>
                <a:rPr lang="en-US" altLang="zh-CN" sz="1200" dirty="0">
                  <a:solidFill>
                    <a:srgbClr val="000000"/>
                  </a:solidFill>
                  <a:latin typeface="+mn-ea"/>
                  <a:ea typeface="+mn-ea"/>
                </a:rPr>
                <a:t>/</a:t>
              </a:r>
              <a:r>
                <a:rPr lang="zh-CN" altLang="en-US" sz="1200" dirty="0">
                  <a:solidFill>
                    <a:srgbClr val="000000"/>
                  </a:solidFill>
                  <a:latin typeface="+mn-ea"/>
                  <a:ea typeface="+mn-ea"/>
                </a:rPr>
                <a:t>视频</a:t>
              </a:r>
              <a:r>
                <a:rPr lang="en-US" altLang="zh-CN" sz="1200" dirty="0">
                  <a:solidFill>
                    <a:srgbClr val="000000"/>
                  </a:solidFill>
                  <a:latin typeface="+mn-ea"/>
                  <a:ea typeface="+mn-ea"/>
                </a:rPr>
                <a:t>/</a:t>
              </a:r>
              <a:r>
                <a:rPr lang="zh-CN" altLang="en-US" sz="1200" dirty="0">
                  <a:solidFill>
                    <a:srgbClr val="000000"/>
                  </a:solidFill>
                  <a:latin typeface="+mn-ea"/>
                  <a:ea typeface="+mn-ea"/>
                </a:rPr>
                <a:t>文档</a:t>
              </a:r>
              <a:r>
                <a:rPr lang="en-US" altLang="zh-CN" sz="1200" dirty="0">
                  <a:solidFill>
                    <a:srgbClr val="000000"/>
                  </a:solidFill>
                  <a:latin typeface="+mn-ea"/>
                  <a:ea typeface="+mn-ea"/>
                </a:rPr>
                <a:t>/</a:t>
              </a:r>
              <a:r>
                <a:rPr lang="zh-CN" altLang="en-US" sz="1200" dirty="0">
                  <a:solidFill>
                    <a:srgbClr val="000000"/>
                  </a:solidFill>
                  <a:latin typeface="+mn-ea"/>
                  <a:ea typeface="+mn-ea"/>
                </a:rPr>
                <a:t>地理位置 </a:t>
              </a:r>
              <a:r>
                <a:rPr lang="en-US" altLang="zh-CN" sz="1200" dirty="0">
                  <a:solidFill>
                    <a:srgbClr val="000000"/>
                  </a:solidFill>
                  <a:latin typeface="+mn-ea"/>
                  <a:ea typeface="+mn-ea"/>
                </a:rPr>
                <a:t>…</a:t>
              </a:r>
              <a:r>
                <a:rPr lang="zh-CN" altLang="en-US" sz="1200" dirty="0">
                  <a:solidFill>
                    <a:srgbClr val="000000"/>
                  </a:solidFill>
                  <a:latin typeface="+mn-ea"/>
                  <a:ea typeface="+mn-ea"/>
                </a:rPr>
                <a:t> </a:t>
              </a:r>
            </a:p>
          </p:txBody>
        </p:sp>
        <p:sp>
          <p:nvSpPr>
            <p:cNvPr id="34831" name="矩形 61"/>
            <p:cNvSpPr>
              <a:spLocks noChangeArrowheads="1"/>
            </p:cNvSpPr>
            <p:nvPr/>
          </p:nvSpPr>
          <p:spPr bwMode="auto">
            <a:xfrm>
              <a:off x="598122" y="3204762"/>
              <a:ext cx="2599729" cy="219494"/>
            </a:xfrm>
            <a:prstGeom prst="rect">
              <a:avLst/>
            </a:prstGeom>
            <a:noFill/>
            <a:ln w="9525">
              <a:noFill/>
              <a:miter lim="800000"/>
            </a:ln>
          </p:spPr>
          <p:txBody>
            <a:bodyPr>
              <a:spAutoFit/>
            </a:bodyPr>
            <a:lstStyle/>
            <a:p>
              <a:pPr>
                <a:buFont typeface="Arial" panose="020B0604020202020204" pitchFamily="34" charset="0"/>
                <a:buChar char="•"/>
              </a:pPr>
              <a:r>
                <a:rPr lang="zh-CN" altLang="en-US" sz="1200" dirty="0">
                  <a:solidFill>
                    <a:srgbClr val="000000"/>
                  </a:solidFill>
                  <a:latin typeface="+mn-ea"/>
                  <a:ea typeface="+mn-ea"/>
                </a:rPr>
                <a:t> 海量数据的及时有效分析 </a:t>
              </a:r>
            </a:p>
          </p:txBody>
        </p:sp>
        <p:sp>
          <p:nvSpPr>
            <p:cNvPr id="70" name="圆角矩形 69"/>
            <p:cNvSpPr/>
            <p:nvPr/>
          </p:nvSpPr>
          <p:spPr bwMode="auto">
            <a:xfrm>
              <a:off x="557466" y="3595056"/>
              <a:ext cx="7985103" cy="898050"/>
            </a:xfrm>
            <a:prstGeom prst="roundRect">
              <a:avLst/>
            </a:prstGeom>
            <a:ln>
              <a:solidFill>
                <a:srgbClr val="00B0F0">
                  <a:alpha val="28000"/>
                </a:srgbClr>
              </a:solidFill>
            </a:ln>
          </p:spPr>
          <p:style>
            <a:lnRef idx="3">
              <a:schemeClr val="lt1"/>
            </a:lnRef>
            <a:fillRef idx="1">
              <a:schemeClr val="accent3"/>
            </a:fillRef>
            <a:effectRef idx="1">
              <a:schemeClr val="accent3"/>
            </a:effectRef>
            <a:fontRef idx="minor">
              <a:schemeClr val="lt1"/>
            </a:fontRef>
          </p:style>
          <p:txBody>
            <a:bodyPr/>
            <a:lstStyle/>
            <a:p>
              <a:pPr>
                <a:buClr>
                  <a:srgbClr val="CC9900"/>
                </a:buClr>
                <a:buFont typeface="Wingdings" panose="05000000000000000000" pitchFamily="2" charset="2"/>
                <a:buChar char="n"/>
                <a:defRPr/>
              </a:pPr>
              <a:endParaRPr lang="zh-CN" altLang="en-US">
                <a:solidFill>
                  <a:srgbClr val="000000"/>
                </a:solidFill>
                <a:latin typeface="+mn-ea"/>
              </a:endParaRPr>
            </a:p>
          </p:txBody>
        </p:sp>
        <p:sp>
          <p:nvSpPr>
            <p:cNvPr id="71" name="矩形 70"/>
            <p:cNvSpPr/>
            <p:nvPr/>
          </p:nvSpPr>
          <p:spPr>
            <a:xfrm>
              <a:off x="557466" y="3691905"/>
              <a:ext cx="2863842" cy="244008"/>
            </a:xfrm>
            <a:prstGeom prst="rect">
              <a:avLst/>
            </a:prstGeom>
          </p:spPr>
          <p:txBody>
            <a:bodyPr>
              <a:spAutoFit/>
            </a:bodyPr>
            <a:lstStyle/>
            <a:p>
              <a:pPr>
                <a:defRPr/>
              </a:pPr>
              <a:r>
                <a:rPr lang="en-US" altLang="zh-CN" sz="1400" b="1" kern="0" dirty="0">
                  <a:solidFill>
                    <a:srgbClr val="000000"/>
                  </a:solidFill>
                  <a:latin typeface="+mn-ea"/>
                  <a:ea typeface="+mn-ea"/>
                </a:rPr>
                <a:t>Value</a:t>
              </a:r>
              <a:r>
                <a:rPr lang="zh-CN" altLang="en-US" sz="1400" b="1" kern="0" dirty="0">
                  <a:solidFill>
                    <a:srgbClr val="000000"/>
                  </a:solidFill>
                  <a:latin typeface="+mn-ea"/>
                  <a:ea typeface="+mn-ea"/>
                </a:rPr>
                <a:t>：价值密度低，商业价值高</a:t>
              </a:r>
            </a:p>
          </p:txBody>
        </p:sp>
        <p:sp>
          <p:nvSpPr>
            <p:cNvPr id="34837" name="矩形 71"/>
            <p:cNvSpPr>
              <a:spLocks noChangeArrowheads="1"/>
            </p:cNvSpPr>
            <p:nvPr/>
          </p:nvSpPr>
          <p:spPr bwMode="auto">
            <a:xfrm>
              <a:off x="598621" y="3994279"/>
              <a:ext cx="2599729" cy="365823"/>
            </a:xfrm>
            <a:prstGeom prst="rect">
              <a:avLst/>
            </a:prstGeom>
            <a:noFill/>
            <a:ln w="9525">
              <a:noFill/>
              <a:miter lim="800000"/>
            </a:ln>
          </p:spPr>
          <p:txBody>
            <a:bodyPr>
              <a:spAutoFit/>
            </a:bodyPr>
            <a:lstStyle/>
            <a:p>
              <a:pPr marL="85725" indent="-85725">
                <a:buFont typeface="Arial" panose="020B0604020202020204" pitchFamily="34" charset="0"/>
                <a:buChar char="•"/>
              </a:pPr>
              <a:r>
                <a:rPr lang="zh-CN" altLang="en-US" sz="1200" dirty="0">
                  <a:solidFill>
                    <a:srgbClr val="000000"/>
                  </a:solidFill>
                  <a:latin typeface="+mn-ea"/>
                  <a:ea typeface="+mn-ea"/>
                </a:rPr>
                <a:t>大量的不相关</a:t>
              </a:r>
              <a:r>
                <a:rPr lang="zh-CN" altLang="en-US" sz="1200" dirty="0" smtClean="0">
                  <a:solidFill>
                    <a:srgbClr val="000000"/>
                  </a:solidFill>
                  <a:latin typeface="+mn-ea"/>
                  <a:ea typeface="+mn-ea"/>
                </a:rPr>
                <a:t>信息进行</a:t>
              </a:r>
              <a:r>
                <a:rPr lang="zh-CN" altLang="en-US" sz="1200" dirty="0">
                  <a:solidFill>
                    <a:srgbClr val="000000"/>
                  </a:solidFill>
                  <a:latin typeface="+mn-ea"/>
                  <a:ea typeface="+mn-ea"/>
                </a:rPr>
                <a:t>复杂深度分析，深挖价值</a:t>
              </a:r>
            </a:p>
          </p:txBody>
        </p:sp>
        <p:pic>
          <p:nvPicPr>
            <p:cNvPr id="34838" name="Picture 4"/>
            <p:cNvPicPr>
              <a:picLocks noChangeAspect="1" noChangeArrowheads="1"/>
            </p:cNvPicPr>
            <p:nvPr/>
          </p:nvPicPr>
          <p:blipFill>
            <a:blip r:embed="rId3" cstate="print"/>
            <a:srcRect/>
            <a:stretch>
              <a:fillRect/>
            </a:stretch>
          </p:blipFill>
          <p:spPr bwMode="auto">
            <a:xfrm>
              <a:off x="3654114" y="3637329"/>
              <a:ext cx="2232248" cy="620455"/>
            </a:xfrm>
            <a:prstGeom prst="rect">
              <a:avLst/>
            </a:prstGeom>
            <a:noFill/>
            <a:ln w="9525">
              <a:noFill/>
              <a:miter lim="800000"/>
              <a:headEnd/>
              <a:tailEnd/>
            </a:ln>
          </p:spPr>
        </p:pic>
        <p:pic>
          <p:nvPicPr>
            <p:cNvPr id="34839" name="Picture 10" descr="http://media2.hpcwire.com/datanami/homeland_security.jpg"/>
            <p:cNvPicPr>
              <a:picLocks noChangeAspect="1" noChangeArrowheads="1"/>
            </p:cNvPicPr>
            <p:nvPr/>
          </p:nvPicPr>
          <p:blipFill>
            <a:blip r:embed="rId4" cstate="print"/>
            <a:srcRect l="11736" t="8002" r="5049" b="23186"/>
            <a:stretch>
              <a:fillRect/>
            </a:stretch>
          </p:blipFill>
          <p:spPr bwMode="auto">
            <a:xfrm>
              <a:off x="6030378" y="3650209"/>
              <a:ext cx="2232248" cy="607568"/>
            </a:xfrm>
            <a:prstGeom prst="rect">
              <a:avLst/>
            </a:prstGeom>
            <a:noFill/>
            <a:ln w="9525">
              <a:noFill/>
              <a:miter lim="800000"/>
              <a:headEnd/>
              <a:tailEnd/>
            </a:ln>
          </p:spPr>
        </p:pic>
        <p:sp>
          <p:nvSpPr>
            <p:cNvPr id="34840" name="TextBox 74"/>
            <p:cNvSpPr txBox="1">
              <a:spLocks noChangeArrowheads="1"/>
            </p:cNvSpPr>
            <p:nvPr/>
          </p:nvSpPr>
          <p:spPr bwMode="auto">
            <a:xfrm>
              <a:off x="4290561" y="4214535"/>
              <a:ext cx="1005403" cy="170718"/>
            </a:xfrm>
            <a:prstGeom prst="rect">
              <a:avLst/>
            </a:prstGeom>
            <a:noFill/>
            <a:ln w="9525">
              <a:noFill/>
              <a:miter lim="800000"/>
            </a:ln>
          </p:spPr>
          <p:txBody>
            <a:bodyPr wrap="none">
              <a:spAutoFit/>
            </a:bodyPr>
            <a:lstStyle/>
            <a:p>
              <a:r>
                <a:rPr lang="zh-CN" altLang="en-US" sz="800" dirty="0">
                  <a:solidFill>
                    <a:srgbClr val="000000"/>
                  </a:solidFill>
                  <a:latin typeface="+mn-ea"/>
                  <a:ea typeface="+mn-ea"/>
                </a:rPr>
                <a:t>精准营销深入洞察</a:t>
              </a:r>
            </a:p>
          </p:txBody>
        </p:sp>
        <p:sp>
          <p:nvSpPr>
            <p:cNvPr id="34841" name="TextBox 75"/>
            <p:cNvSpPr txBox="1">
              <a:spLocks noChangeArrowheads="1"/>
            </p:cNvSpPr>
            <p:nvPr/>
          </p:nvSpPr>
          <p:spPr bwMode="auto">
            <a:xfrm>
              <a:off x="6718420" y="4225294"/>
              <a:ext cx="800219" cy="170718"/>
            </a:xfrm>
            <a:prstGeom prst="rect">
              <a:avLst/>
            </a:prstGeom>
            <a:noFill/>
            <a:ln w="9525">
              <a:noFill/>
              <a:miter lim="800000"/>
            </a:ln>
          </p:spPr>
          <p:txBody>
            <a:bodyPr wrap="none">
              <a:spAutoFit/>
            </a:bodyPr>
            <a:lstStyle/>
            <a:p>
              <a:r>
                <a:rPr lang="zh-CN" altLang="en-US" sz="800" dirty="0">
                  <a:solidFill>
                    <a:srgbClr val="000000"/>
                  </a:solidFill>
                  <a:latin typeface="+mn-ea"/>
                  <a:ea typeface="+mn-ea"/>
                </a:rPr>
                <a:t>统一监控分析</a:t>
              </a:r>
            </a:p>
          </p:txBody>
        </p:sp>
      </p:grpSp>
      <p:sp>
        <p:nvSpPr>
          <p:cNvPr id="30" name="标题 29"/>
          <p:cNvSpPr>
            <a:spLocks noGrp="1"/>
          </p:cNvSpPr>
          <p:nvPr>
            <p:ph type="title"/>
          </p:nvPr>
        </p:nvSpPr>
        <p:spPr/>
        <p:txBody>
          <a:bodyPr/>
          <a:lstStyle/>
          <a:p>
            <a:r>
              <a:rPr lang="zh-CN" altLang="en-US" smtClean="0"/>
              <a:t>什么是大数据</a:t>
            </a:r>
            <a:endParaRPr lang="zh-CN" altLang="en-US" dirty="0"/>
          </a:p>
        </p:txBody>
      </p:sp>
      <p:sp>
        <p:nvSpPr>
          <p:cNvPr id="4" name="Text Placeholder 3"/>
          <p:cNvSpPr>
            <a:spLocks noGrp="1"/>
          </p:cNvSpPr>
          <p:nvPr>
            <p:ph type="body" sz="quarter" idx="10"/>
          </p:nvPr>
        </p:nvSpPr>
        <p:spPr/>
        <p:txBody>
          <a:bodyPr/>
          <a:lstStyle/>
          <a:p>
            <a:endParaRPr lang="en-US"/>
          </a:p>
        </p:txBody>
      </p:sp>
      <p:pic>
        <p:nvPicPr>
          <p:cNvPr id="51" name="Picture 2"/>
          <p:cNvPicPr>
            <a:picLocks noChangeAspect="1" noChangeArrowheads="1"/>
          </p:cNvPicPr>
          <p:nvPr/>
        </p:nvPicPr>
        <p:blipFill>
          <a:blip r:embed="rId5" cstate="print"/>
          <a:srcRect/>
          <a:stretch>
            <a:fillRect/>
          </a:stretch>
        </p:blipFill>
        <p:spPr bwMode="auto">
          <a:xfrm>
            <a:off x="3867150" y="1748580"/>
            <a:ext cx="4457700" cy="409575"/>
          </a:xfrm>
          <a:prstGeom prst="rect">
            <a:avLst/>
          </a:prstGeom>
          <a:noFill/>
          <a:ln w="9525">
            <a:noFill/>
            <a:miter lim="800000"/>
            <a:headEnd/>
            <a:tailEnd/>
          </a:ln>
        </p:spPr>
      </p:pic>
      <p:pic>
        <p:nvPicPr>
          <p:cNvPr id="54" name="Picture 3"/>
          <p:cNvPicPr>
            <a:picLocks noChangeAspect="1" noChangeArrowheads="1"/>
          </p:cNvPicPr>
          <p:nvPr/>
        </p:nvPicPr>
        <p:blipFill>
          <a:blip r:embed="rId6" cstate="print"/>
          <a:srcRect/>
          <a:stretch>
            <a:fillRect/>
          </a:stretch>
        </p:blipFill>
        <p:spPr bwMode="auto">
          <a:xfrm>
            <a:off x="3812105" y="2447739"/>
            <a:ext cx="4638675" cy="657225"/>
          </a:xfrm>
          <a:prstGeom prst="rect">
            <a:avLst/>
          </a:prstGeom>
          <a:noFill/>
          <a:ln w="9525">
            <a:noFill/>
            <a:miter lim="800000"/>
            <a:headEnd/>
            <a:tailEnd/>
          </a:ln>
        </p:spPr>
      </p:pic>
      <p:pic>
        <p:nvPicPr>
          <p:cNvPr id="55" name="Picture 5"/>
          <p:cNvPicPr>
            <a:picLocks noChangeAspect="1" noChangeArrowheads="1"/>
          </p:cNvPicPr>
          <p:nvPr/>
        </p:nvPicPr>
        <p:blipFill>
          <a:blip r:embed="rId7" cstate="print"/>
          <a:srcRect/>
          <a:stretch>
            <a:fillRect/>
          </a:stretch>
        </p:blipFill>
        <p:spPr bwMode="auto">
          <a:xfrm>
            <a:off x="3670340" y="3389758"/>
            <a:ext cx="4638675" cy="714375"/>
          </a:xfrm>
          <a:prstGeom prst="rect">
            <a:avLst/>
          </a:prstGeom>
          <a:noFill/>
          <a:ln w="9525">
            <a:noFill/>
            <a:miter lim="800000"/>
            <a:headEnd/>
            <a:tailEnd/>
          </a:ln>
        </p:spPr>
      </p:pic>
      <p:sp>
        <p:nvSpPr>
          <p:cNvPr id="56" name="TextBox 55"/>
          <p:cNvSpPr txBox="1"/>
          <p:nvPr/>
        </p:nvSpPr>
        <p:spPr>
          <a:xfrm>
            <a:off x="3938400" y="1550380"/>
            <a:ext cx="979755" cy="246221"/>
          </a:xfrm>
          <a:prstGeom prst="rect">
            <a:avLst/>
          </a:prstGeom>
          <a:noFill/>
        </p:spPr>
        <p:txBody>
          <a:bodyPr wrap="none" rtlCol="0">
            <a:spAutoFit/>
          </a:bodyPr>
          <a:lstStyle/>
          <a:p>
            <a:r>
              <a:rPr lang="zh-CN" altLang="en-US" sz="1000" b="1" dirty="0" smtClean="0">
                <a:solidFill>
                  <a:srgbClr val="002060"/>
                </a:solidFill>
                <a:latin typeface="+mn-ea"/>
                <a:ea typeface="+mn-ea"/>
              </a:rPr>
              <a:t>每天</a:t>
            </a:r>
            <a:r>
              <a:rPr lang="en-US" altLang="zh-CN" sz="1000" b="1" dirty="0" smtClean="0">
                <a:solidFill>
                  <a:srgbClr val="002060"/>
                </a:solidFill>
                <a:latin typeface="+mn-ea"/>
                <a:ea typeface="+mn-ea"/>
              </a:rPr>
              <a:t>9500</a:t>
            </a:r>
            <a:r>
              <a:rPr lang="zh-CN" altLang="en-US" sz="1000" b="1" dirty="0" smtClean="0">
                <a:solidFill>
                  <a:srgbClr val="002060"/>
                </a:solidFill>
                <a:latin typeface="+mn-ea"/>
                <a:ea typeface="+mn-ea"/>
              </a:rPr>
              <a:t>万条</a:t>
            </a:r>
            <a:endParaRPr lang="zh-CN" altLang="en-US" sz="1000" b="1" dirty="0">
              <a:solidFill>
                <a:srgbClr val="002060"/>
              </a:solidFill>
              <a:latin typeface="+mn-ea"/>
              <a:ea typeface="+mn-ea"/>
            </a:endParaRPr>
          </a:p>
        </p:txBody>
      </p:sp>
      <p:sp>
        <p:nvSpPr>
          <p:cNvPr id="57" name="TextBox 56"/>
          <p:cNvSpPr txBox="1"/>
          <p:nvPr/>
        </p:nvSpPr>
        <p:spPr>
          <a:xfrm>
            <a:off x="3650400" y="2613029"/>
            <a:ext cx="820800" cy="400110"/>
          </a:xfrm>
          <a:prstGeom prst="rect">
            <a:avLst/>
          </a:prstGeom>
          <a:noFill/>
        </p:spPr>
        <p:txBody>
          <a:bodyPr wrap="square" rtlCol="0">
            <a:spAutoFit/>
          </a:bodyPr>
          <a:lstStyle/>
          <a:p>
            <a:r>
              <a:rPr lang="zh-CN" altLang="en-US" sz="1000" b="1" dirty="0" smtClean="0">
                <a:solidFill>
                  <a:srgbClr val="002060"/>
                </a:solidFill>
                <a:latin typeface="+mn-ea"/>
                <a:ea typeface="+mn-ea"/>
              </a:rPr>
              <a:t>非结构化数据，</a:t>
            </a:r>
            <a:r>
              <a:rPr lang="en-US" altLang="zh-CN" sz="1000" b="1" dirty="0" smtClean="0">
                <a:solidFill>
                  <a:srgbClr val="002060"/>
                </a:solidFill>
                <a:latin typeface="+mn-ea"/>
                <a:ea typeface="+mn-ea"/>
              </a:rPr>
              <a:t>80%</a:t>
            </a:r>
            <a:endParaRPr lang="zh-CN" altLang="en-US" sz="1000" b="1" dirty="0">
              <a:solidFill>
                <a:srgbClr val="002060"/>
              </a:solidFill>
              <a:latin typeface="+mn-ea"/>
              <a:ea typeface="+mn-ea"/>
            </a:endParaRPr>
          </a:p>
        </p:txBody>
      </p:sp>
      <p:sp>
        <p:nvSpPr>
          <p:cNvPr id="58" name="TextBox 57"/>
          <p:cNvSpPr txBox="1"/>
          <p:nvPr/>
        </p:nvSpPr>
        <p:spPr>
          <a:xfrm>
            <a:off x="5474401" y="2457029"/>
            <a:ext cx="667200" cy="559200"/>
          </a:xfrm>
          <a:prstGeom prst="rect">
            <a:avLst/>
          </a:prstGeom>
          <a:noFill/>
        </p:spPr>
        <p:txBody>
          <a:bodyPr wrap="square" rtlCol="0">
            <a:spAutoFit/>
          </a:bodyPr>
          <a:lstStyle/>
          <a:p>
            <a:r>
              <a:rPr lang="zh-CN" altLang="en-US" sz="1000" b="1" dirty="0" smtClean="0">
                <a:solidFill>
                  <a:srgbClr val="002060"/>
                </a:solidFill>
                <a:latin typeface="+mn-ea"/>
                <a:ea typeface="+mn-ea"/>
              </a:rPr>
              <a:t>结构化数据，</a:t>
            </a:r>
            <a:r>
              <a:rPr lang="en-US" altLang="zh-CN" sz="1000" b="1" dirty="0" smtClean="0">
                <a:solidFill>
                  <a:srgbClr val="002060"/>
                </a:solidFill>
                <a:latin typeface="+mn-ea"/>
                <a:ea typeface="+mn-ea"/>
              </a:rPr>
              <a:t>20%</a:t>
            </a:r>
            <a:endParaRPr lang="zh-CN" altLang="en-US" sz="1000" b="1" dirty="0">
              <a:solidFill>
                <a:srgbClr val="002060"/>
              </a:solidFill>
              <a:latin typeface="+mn-ea"/>
              <a:ea typeface="+mn-ea"/>
            </a:endParaRPr>
          </a:p>
        </p:txBody>
      </p:sp>
      <p:sp>
        <p:nvSpPr>
          <p:cNvPr id="60" name="TextBox 59"/>
          <p:cNvSpPr txBox="1"/>
          <p:nvPr/>
        </p:nvSpPr>
        <p:spPr>
          <a:xfrm>
            <a:off x="6865200" y="2379029"/>
            <a:ext cx="697627" cy="246221"/>
          </a:xfrm>
          <a:prstGeom prst="rect">
            <a:avLst/>
          </a:prstGeom>
          <a:noFill/>
        </p:spPr>
        <p:txBody>
          <a:bodyPr wrap="none" rtlCol="0">
            <a:spAutoFit/>
          </a:bodyPr>
          <a:lstStyle/>
          <a:p>
            <a:r>
              <a:rPr lang="zh-CN" altLang="en-US" sz="1000" b="1" dirty="0" smtClean="0">
                <a:solidFill>
                  <a:srgbClr val="002060"/>
                </a:solidFill>
                <a:latin typeface="+mn-ea"/>
                <a:ea typeface="+mn-ea"/>
              </a:rPr>
              <a:t>年增长率</a:t>
            </a:r>
            <a:endParaRPr lang="zh-CN" altLang="en-US" sz="1000" b="1" dirty="0">
              <a:solidFill>
                <a:srgbClr val="002060"/>
              </a:solidFill>
              <a:latin typeface="+mn-ea"/>
              <a:ea typeface="+mn-ea"/>
            </a:endParaRPr>
          </a:p>
        </p:txBody>
      </p:sp>
      <p:sp>
        <p:nvSpPr>
          <p:cNvPr id="61" name="TextBox 60"/>
          <p:cNvSpPr txBox="1"/>
          <p:nvPr/>
        </p:nvSpPr>
        <p:spPr>
          <a:xfrm>
            <a:off x="6657600" y="3376832"/>
            <a:ext cx="697627" cy="246221"/>
          </a:xfrm>
          <a:prstGeom prst="rect">
            <a:avLst/>
          </a:prstGeom>
          <a:noFill/>
        </p:spPr>
        <p:txBody>
          <a:bodyPr wrap="none" rtlCol="0">
            <a:spAutoFit/>
          </a:bodyPr>
          <a:lstStyle/>
          <a:p>
            <a:r>
              <a:rPr lang="zh-CN" altLang="en-US" sz="1000" dirty="0" smtClean="0">
                <a:solidFill>
                  <a:schemeClr val="bg1"/>
                </a:solidFill>
                <a:latin typeface="+mn-ea"/>
                <a:ea typeface="+mn-ea"/>
              </a:rPr>
              <a:t>社交网络</a:t>
            </a:r>
            <a:endParaRPr lang="zh-CN" altLang="en-US" sz="1000" dirty="0">
              <a:solidFill>
                <a:schemeClr val="bg1"/>
              </a:solidFill>
              <a:latin typeface="+mn-ea"/>
              <a:ea typeface="+mn-ea"/>
            </a:endParaRPr>
          </a:p>
        </p:txBody>
      </p:sp>
      <p:sp>
        <p:nvSpPr>
          <p:cNvPr id="62" name="TextBox 61"/>
          <p:cNvSpPr txBox="1"/>
          <p:nvPr/>
        </p:nvSpPr>
        <p:spPr>
          <a:xfrm>
            <a:off x="6651600" y="3712663"/>
            <a:ext cx="569387" cy="246221"/>
          </a:xfrm>
          <a:prstGeom prst="rect">
            <a:avLst/>
          </a:prstGeom>
          <a:noFill/>
        </p:spPr>
        <p:txBody>
          <a:bodyPr wrap="none" rtlCol="0">
            <a:spAutoFit/>
          </a:bodyPr>
          <a:lstStyle/>
          <a:p>
            <a:r>
              <a:rPr lang="zh-CN" altLang="en-US" sz="1000" dirty="0" smtClean="0">
                <a:solidFill>
                  <a:schemeClr val="bg1"/>
                </a:solidFill>
                <a:latin typeface="+mn-ea"/>
                <a:ea typeface="+mn-ea"/>
              </a:rPr>
              <a:t>物联网</a:t>
            </a:r>
            <a:endParaRPr lang="zh-CN" altLang="en-US" sz="1000" dirty="0">
              <a:solidFill>
                <a:schemeClr val="bg1"/>
              </a:solidFill>
              <a:latin typeface="+mn-ea"/>
              <a:ea typeface="+mn-ea"/>
            </a:endParaRPr>
          </a:p>
        </p:txBody>
      </p:sp>
      <p:sp>
        <p:nvSpPr>
          <p:cNvPr id="63" name="TextBox 62"/>
          <p:cNvSpPr txBox="1"/>
          <p:nvPr/>
        </p:nvSpPr>
        <p:spPr>
          <a:xfrm>
            <a:off x="4204800" y="3721063"/>
            <a:ext cx="1082348" cy="246221"/>
          </a:xfrm>
          <a:prstGeom prst="rect">
            <a:avLst/>
          </a:prstGeom>
          <a:noFill/>
        </p:spPr>
        <p:txBody>
          <a:bodyPr wrap="none" rtlCol="0">
            <a:spAutoFit/>
          </a:bodyPr>
          <a:lstStyle/>
          <a:p>
            <a:r>
              <a:rPr lang="zh-CN" altLang="en-US" sz="1000" dirty="0" smtClean="0">
                <a:solidFill>
                  <a:schemeClr val="bg1"/>
                </a:solidFill>
                <a:latin typeface="+mn-ea"/>
                <a:ea typeface="+mn-ea"/>
              </a:rPr>
              <a:t>移动互联网广告</a:t>
            </a:r>
            <a:endParaRPr lang="zh-CN" altLang="en-US" sz="1000" dirty="0">
              <a:solidFill>
                <a:schemeClr val="bg1"/>
              </a:solidFill>
              <a:latin typeface="+mn-ea"/>
              <a:ea typeface="+mn-ea"/>
            </a:endParaRPr>
          </a:p>
        </p:txBody>
      </p:sp>
      <p:sp>
        <p:nvSpPr>
          <p:cNvPr id="64" name="TextBox 63"/>
          <p:cNvSpPr txBox="1"/>
          <p:nvPr/>
        </p:nvSpPr>
        <p:spPr>
          <a:xfrm>
            <a:off x="4206000" y="3358832"/>
            <a:ext cx="697627" cy="246221"/>
          </a:xfrm>
          <a:prstGeom prst="rect">
            <a:avLst/>
          </a:prstGeom>
          <a:noFill/>
        </p:spPr>
        <p:txBody>
          <a:bodyPr wrap="none" rtlCol="0">
            <a:spAutoFit/>
          </a:bodyPr>
          <a:lstStyle/>
          <a:p>
            <a:r>
              <a:rPr lang="zh-CN" altLang="en-US" sz="1000" dirty="0" smtClean="0">
                <a:solidFill>
                  <a:schemeClr val="bg1"/>
                </a:solidFill>
                <a:latin typeface="+mn-ea"/>
                <a:ea typeface="+mn-ea"/>
              </a:rPr>
              <a:t>电子商务</a:t>
            </a:r>
            <a:endParaRPr lang="zh-CN" altLang="en-US" sz="1000" dirty="0">
              <a:solidFill>
                <a:schemeClr val="bg1"/>
              </a:solidFill>
              <a:latin typeface="+mn-ea"/>
              <a:ea typeface="+mn-ea"/>
            </a:endParaRPr>
          </a:p>
        </p:txBody>
      </p:sp>
      <p:sp>
        <p:nvSpPr>
          <p:cNvPr id="65" name="TextBox 64"/>
          <p:cNvSpPr txBox="1"/>
          <p:nvPr/>
        </p:nvSpPr>
        <p:spPr>
          <a:xfrm>
            <a:off x="4214400" y="3525632"/>
            <a:ext cx="1762021" cy="200055"/>
          </a:xfrm>
          <a:prstGeom prst="rect">
            <a:avLst/>
          </a:prstGeom>
          <a:noFill/>
        </p:spPr>
        <p:txBody>
          <a:bodyPr wrap="none" rtlCol="0">
            <a:spAutoFit/>
          </a:bodyPr>
          <a:lstStyle/>
          <a:p>
            <a:r>
              <a:rPr lang="zh-CN" altLang="en-US" sz="700" dirty="0" smtClean="0">
                <a:solidFill>
                  <a:schemeClr val="bg1"/>
                </a:solidFill>
                <a:latin typeface="+mn-ea"/>
                <a:ea typeface="+mn-ea"/>
              </a:rPr>
              <a:t>实时反应</a:t>
            </a:r>
            <a:r>
              <a:rPr lang="en-US" altLang="zh-CN" sz="700" dirty="0" smtClean="0">
                <a:solidFill>
                  <a:schemeClr val="bg1"/>
                </a:solidFill>
                <a:latin typeface="+mn-ea"/>
                <a:ea typeface="+mn-ea"/>
              </a:rPr>
              <a:t>,</a:t>
            </a:r>
            <a:r>
              <a:rPr lang="zh-CN" altLang="en-US" sz="700" dirty="0" smtClean="0">
                <a:solidFill>
                  <a:schemeClr val="bg1"/>
                </a:solidFill>
                <a:latin typeface="+mn-ea"/>
                <a:ea typeface="+mn-ea"/>
              </a:rPr>
              <a:t>以促成用户订单</a:t>
            </a:r>
            <a:r>
              <a:rPr lang="en-US" altLang="zh-CN" sz="700" dirty="0" smtClean="0">
                <a:solidFill>
                  <a:schemeClr val="bg1"/>
                </a:solidFill>
                <a:latin typeface="+mn-ea"/>
                <a:ea typeface="+mn-ea"/>
              </a:rPr>
              <a:t>,</a:t>
            </a:r>
            <a:r>
              <a:rPr lang="zh-CN" altLang="en-US" sz="700" dirty="0" smtClean="0">
                <a:solidFill>
                  <a:schemeClr val="bg1"/>
                </a:solidFill>
                <a:latin typeface="+mn-ea"/>
                <a:ea typeface="+mn-ea"/>
              </a:rPr>
              <a:t>增强用户粘性</a:t>
            </a:r>
            <a:endParaRPr lang="zh-CN" altLang="en-US" sz="700" dirty="0">
              <a:solidFill>
                <a:schemeClr val="bg1"/>
              </a:solidFill>
              <a:latin typeface="+mn-ea"/>
              <a:ea typeface="+mn-ea"/>
            </a:endParaRPr>
          </a:p>
        </p:txBody>
      </p:sp>
      <p:sp>
        <p:nvSpPr>
          <p:cNvPr id="66" name="TextBox 65"/>
          <p:cNvSpPr txBox="1"/>
          <p:nvPr/>
        </p:nvSpPr>
        <p:spPr>
          <a:xfrm>
            <a:off x="6651600" y="3525463"/>
            <a:ext cx="1649811" cy="215444"/>
          </a:xfrm>
          <a:prstGeom prst="rect">
            <a:avLst/>
          </a:prstGeom>
          <a:noFill/>
        </p:spPr>
        <p:txBody>
          <a:bodyPr wrap="none" rtlCol="0">
            <a:spAutoFit/>
          </a:bodyPr>
          <a:lstStyle/>
          <a:p>
            <a:r>
              <a:rPr lang="zh-CN" altLang="en-US" sz="800" dirty="0" smtClean="0">
                <a:solidFill>
                  <a:schemeClr val="bg1"/>
                </a:solidFill>
                <a:latin typeface="+mn-ea"/>
                <a:ea typeface="+mn-ea"/>
              </a:rPr>
              <a:t>快速分析用户行为</a:t>
            </a:r>
            <a:r>
              <a:rPr lang="en-US" altLang="zh-CN" sz="800" dirty="0" smtClean="0">
                <a:solidFill>
                  <a:schemeClr val="bg1"/>
                </a:solidFill>
                <a:latin typeface="+mn-ea"/>
                <a:ea typeface="+mn-ea"/>
              </a:rPr>
              <a:t>,</a:t>
            </a:r>
            <a:r>
              <a:rPr lang="zh-CN" altLang="en-US" sz="800" dirty="0" smtClean="0">
                <a:solidFill>
                  <a:schemeClr val="bg1"/>
                </a:solidFill>
                <a:latin typeface="+mn-ea"/>
                <a:ea typeface="+mn-ea"/>
              </a:rPr>
              <a:t>实现精准营销</a:t>
            </a:r>
            <a:endParaRPr lang="zh-CN" altLang="en-US" sz="800" dirty="0">
              <a:solidFill>
                <a:schemeClr val="bg1"/>
              </a:solidFill>
              <a:latin typeface="+mn-ea"/>
              <a:ea typeface="+mn-ea"/>
            </a:endParaRPr>
          </a:p>
        </p:txBody>
      </p:sp>
      <p:sp>
        <p:nvSpPr>
          <p:cNvPr id="67" name="TextBox 66"/>
          <p:cNvSpPr txBox="1"/>
          <p:nvPr/>
        </p:nvSpPr>
        <p:spPr>
          <a:xfrm>
            <a:off x="4139952" y="3897052"/>
            <a:ext cx="1871025" cy="215444"/>
          </a:xfrm>
          <a:prstGeom prst="rect">
            <a:avLst/>
          </a:prstGeom>
          <a:noFill/>
        </p:spPr>
        <p:txBody>
          <a:bodyPr wrap="none" rtlCol="0">
            <a:spAutoFit/>
          </a:bodyPr>
          <a:lstStyle/>
          <a:p>
            <a:r>
              <a:rPr lang="zh-CN" altLang="en-US" sz="800" dirty="0" smtClean="0">
                <a:solidFill>
                  <a:schemeClr val="bg1"/>
                </a:solidFill>
                <a:latin typeface="+mn-ea"/>
                <a:ea typeface="+mn-ea"/>
              </a:rPr>
              <a:t>迅速调整</a:t>
            </a:r>
            <a:r>
              <a:rPr lang="en-US" altLang="zh-CN" sz="800" dirty="0" smtClean="0">
                <a:solidFill>
                  <a:schemeClr val="bg1"/>
                </a:solidFill>
                <a:latin typeface="+mn-ea"/>
                <a:ea typeface="+mn-ea"/>
              </a:rPr>
              <a:t>,</a:t>
            </a:r>
            <a:r>
              <a:rPr lang="zh-CN" altLang="en-US" sz="800" dirty="0" smtClean="0">
                <a:solidFill>
                  <a:schemeClr val="bg1"/>
                </a:solidFill>
                <a:latin typeface="+mn-ea"/>
                <a:ea typeface="+mn-ea"/>
              </a:rPr>
              <a:t>实现对广告需求的精确满足</a:t>
            </a:r>
            <a:endParaRPr lang="zh-CN" altLang="en-US" sz="800" dirty="0">
              <a:solidFill>
                <a:schemeClr val="bg1"/>
              </a:solidFill>
              <a:latin typeface="+mn-ea"/>
              <a:ea typeface="+mn-ea"/>
            </a:endParaRPr>
          </a:p>
        </p:txBody>
      </p:sp>
      <p:sp>
        <p:nvSpPr>
          <p:cNvPr id="68" name="TextBox 67"/>
          <p:cNvSpPr txBox="1"/>
          <p:nvPr/>
        </p:nvSpPr>
        <p:spPr>
          <a:xfrm>
            <a:off x="6645600" y="3897632"/>
            <a:ext cx="1677062" cy="215444"/>
          </a:xfrm>
          <a:prstGeom prst="rect">
            <a:avLst/>
          </a:prstGeom>
          <a:noFill/>
        </p:spPr>
        <p:txBody>
          <a:bodyPr wrap="none" rtlCol="0">
            <a:spAutoFit/>
          </a:bodyPr>
          <a:lstStyle/>
          <a:p>
            <a:r>
              <a:rPr lang="zh-CN" altLang="en-US" sz="800" dirty="0" smtClean="0">
                <a:solidFill>
                  <a:schemeClr val="bg1"/>
                </a:solidFill>
                <a:latin typeface="+mn-ea"/>
                <a:ea typeface="+mn-ea"/>
              </a:rPr>
              <a:t>日本大地震后</a:t>
            </a:r>
            <a:r>
              <a:rPr lang="en-US" altLang="zh-CN" sz="800" dirty="0" smtClean="0">
                <a:solidFill>
                  <a:schemeClr val="bg1"/>
                </a:solidFill>
                <a:latin typeface="+mn-ea"/>
                <a:ea typeface="+mn-ea"/>
              </a:rPr>
              <a:t>9</a:t>
            </a:r>
            <a:r>
              <a:rPr lang="zh-CN" altLang="en-US" sz="800" dirty="0" smtClean="0">
                <a:solidFill>
                  <a:schemeClr val="bg1"/>
                </a:solidFill>
                <a:latin typeface="+mn-ea"/>
                <a:ea typeface="+mn-ea"/>
              </a:rPr>
              <a:t>分钟发出海啸预警</a:t>
            </a:r>
            <a:endParaRPr lang="zh-CN" altLang="en-US" sz="800" dirty="0">
              <a:solidFill>
                <a:schemeClr val="bg1"/>
              </a:solidFill>
              <a:latin typeface="+mn-ea"/>
              <a:ea typeface="+mn-ea"/>
            </a:endParaRPr>
          </a:p>
        </p:txBody>
      </p:sp>
      <p:sp>
        <p:nvSpPr>
          <p:cNvPr id="69" name="TextBox 68"/>
          <p:cNvSpPr txBox="1"/>
          <p:nvPr/>
        </p:nvSpPr>
        <p:spPr>
          <a:xfrm>
            <a:off x="5415600" y="1551580"/>
            <a:ext cx="1221809" cy="246221"/>
          </a:xfrm>
          <a:prstGeom prst="rect">
            <a:avLst/>
          </a:prstGeom>
          <a:noFill/>
        </p:spPr>
        <p:txBody>
          <a:bodyPr wrap="none" rtlCol="0">
            <a:spAutoFit/>
          </a:bodyPr>
          <a:lstStyle/>
          <a:p>
            <a:r>
              <a:rPr lang="zh-CN" altLang="en-US" sz="1000" b="1" dirty="0" smtClean="0">
                <a:solidFill>
                  <a:srgbClr val="002060"/>
                </a:solidFill>
                <a:latin typeface="+mn-ea"/>
                <a:ea typeface="+mn-ea"/>
              </a:rPr>
              <a:t>每天</a:t>
            </a:r>
            <a:r>
              <a:rPr lang="en-US" altLang="zh-CN" sz="1000" b="1" dirty="0" smtClean="0">
                <a:solidFill>
                  <a:srgbClr val="002060"/>
                </a:solidFill>
                <a:latin typeface="+mn-ea"/>
                <a:ea typeface="+mn-ea"/>
              </a:rPr>
              <a:t>25TB</a:t>
            </a:r>
            <a:r>
              <a:rPr lang="zh-CN" altLang="en-US" sz="1000" b="1" dirty="0" smtClean="0">
                <a:solidFill>
                  <a:srgbClr val="002060"/>
                </a:solidFill>
                <a:latin typeface="+mn-ea"/>
                <a:ea typeface="+mn-ea"/>
              </a:rPr>
              <a:t>日志数据</a:t>
            </a:r>
            <a:endParaRPr lang="zh-CN" altLang="en-US" sz="1000" b="1" dirty="0">
              <a:solidFill>
                <a:srgbClr val="002060"/>
              </a:solidFill>
              <a:latin typeface="+mn-ea"/>
              <a:ea typeface="+mn-ea"/>
            </a:endParaRPr>
          </a:p>
        </p:txBody>
      </p:sp>
      <p:sp>
        <p:nvSpPr>
          <p:cNvPr id="72" name="TextBox 71"/>
          <p:cNvSpPr txBox="1"/>
          <p:nvPr/>
        </p:nvSpPr>
        <p:spPr>
          <a:xfrm>
            <a:off x="7173600" y="1552780"/>
            <a:ext cx="1287532" cy="246221"/>
          </a:xfrm>
          <a:prstGeom prst="rect">
            <a:avLst/>
          </a:prstGeom>
          <a:noFill/>
        </p:spPr>
        <p:txBody>
          <a:bodyPr wrap="none" rtlCol="0">
            <a:spAutoFit/>
          </a:bodyPr>
          <a:lstStyle/>
          <a:p>
            <a:r>
              <a:rPr lang="zh-CN" altLang="en-US" sz="1000" b="1" dirty="0" smtClean="0">
                <a:solidFill>
                  <a:srgbClr val="002060"/>
                </a:solidFill>
                <a:latin typeface="+mn-ea"/>
                <a:ea typeface="+mn-ea"/>
              </a:rPr>
              <a:t>每天上传</a:t>
            </a:r>
            <a:r>
              <a:rPr lang="en-US" altLang="zh-CN" sz="1000" b="1" dirty="0" smtClean="0">
                <a:solidFill>
                  <a:srgbClr val="002060"/>
                </a:solidFill>
                <a:latin typeface="+mn-ea"/>
                <a:ea typeface="+mn-ea"/>
              </a:rPr>
              <a:t>168TB</a:t>
            </a:r>
            <a:r>
              <a:rPr lang="zh-CN" altLang="en-US" sz="1000" b="1" dirty="0" smtClean="0">
                <a:solidFill>
                  <a:srgbClr val="002060"/>
                </a:solidFill>
                <a:latin typeface="+mn-ea"/>
                <a:ea typeface="+mn-ea"/>
              </a:rPr>
              <a:t>视频</a:t>
            </a:r>
            <a:endParaRPr lang="zh-CN" altLang="en-US" sz="1000" b="1" dirty="0">
              <a:solidFill>
                <a:srgbClr val="002060"/>
              </a:solidFill>
              <a:latin typeface="+mn-ea"/>
              <a:ea typeface="+mn-ea"/>
            </a:endParaRPr>
          </a:p>
        </p:txBody>
      </p:sp>
    </p:spTree>
  </p:cSld>
  <p:clrMapOvr>
    <a:masterClrMapping/>
  </p:clrMapOvr>
  <p:transition advClick="0" advTm="8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1"/>
          <p:cNvSpPr txBox="1">
            <a:spLocks noChangeArrowheads="1"/>
          </p:cNvSpPr>
          <p:nvPr/>
        </p:nvSpPr>
        <p:spPr bwMode="auto">
          <a:xfrm>
            <a:off x="683568" y="2168861"/>
            <a:ext cx="816236" cy="553974"/>
          </a:xfrm>
          <a:prstGeom prst="rect">
            <a:avLst/>
          </a:prstGeom>
          <a:solidFill>
            <a:schemeClr val="accent2">
              <a:lumMod val="20000"/>
              <a:lumOff val="80000"/>
            </a:schemeClr>
          </a:solidFill>
          <a:ln w="9525">
            <a:solidFill>
              <a:schemeClr val="tx1"/>
            </a:solidFill>
            <a:miter lim="800000"/>
          </a:ln>
        </p:spPr>
        <p:txBody>
          <a:bodyPr wrap="square" lIns="91415" tIns="45708" rIns="91415" bIns="45708">
            <a:spAutoFit/>
          </a:bodyPr>
          <a:lstStyle/>
          <a:p>
            <a:pPr algn="ctr" fontAlgn="auto">
              <a:spcBef>
                <a:spcPct val="50000"/>
              </a:spcBef>
              <a:spcAft>
                <a:spcPts val="0"/>
              </a:spcAft>
              <a:defRPr/>
            </a:pPr>
            <a:r>
              <a:rPr lang="zh-CN" altLang="en-US" sz="1200" dirty="0">
                <a:solidFill>
                  <a:srgbClr val="000000"/>
                </a:solidFill>
                <a:latin typeface="+mn-ea"/>
                <a:ea typeface="+mn-ea"/>
              </a:rPr>
              <a:t>平均</a:t>
            </a:r>
            <a:r>
              <a:rPr lang="en-US" altLang="zh-CN" sz="1200" dirty="0">
                <a:solidFill>
                  <a:srgbClr val="000000"/>
                </a:solidFill>
                <a:latin typeface="+mn-ea"/>
                <a:ea typeface="+mn-ea"/>
              </a:rPr>
              <a:t>1</a:t>
            </a:r>
            <a:r>
              <a:rPr lang="zh-CN" altLang="en-US" sz="1200" dirty="0" smtClean="0">
                <a:solidFill>
                  <a:srgbClr val="000000"/>
                </a:solidFill>
                <a:latin typeface="+mn-ea"/>
                <a:ea typeface="+mn-ea"/>
              </a:rPr>
              <a:t>个</a:t>
            </a:r>
            <a:endParaRPr lang="en-US" altLang="zh-CN" sz="1200" dirty="0" smtClean="0">
              <a:solidFill>
                <a:srgbClr val="000000"/>
              </a:solidFill>
              <a:latin typeface="+mn-ea"/>
              <a:ea typeface="+mn-ea"/>
            </a:endParaRPr>
          </a:p>
          <a:p>
            <a:pPr algn="ctr" fontAlgn="auto">
              <a:spcBef>
                <a:spcPct val="50000"/>
              </a:spcBef>
              <a:spcAft>
                <a:spcPts val="0"/>
              </a:spcAft>
              <a:defRPr/>
            </a:pPr>
            <a:r>
              <a:rPr lang="en-US" altLang="zh-CN" sz="1200" dirty="0" smtClean="0">
                <a:solidFill>
                  <a:srgbClr val="000000"/>
                </a:solidFill>
                <a:latin typeface="+mn-ea"/>
                <a:ea typeface="+mn-ea"/>
              </a:rPr>
              <a:t>P</a:t>
            </a:r>
            <a:r>
              <a:rPr lang="zh-CN" altLang="en-US" sz="1200" dirty="0">
                <a:solidFill>
                  <a:srgbClr val="000000"/>
                </a:solidFill>
                <a:latin typeface="+mn-ea"/>
                <a:ea typeface="+mn-ea"/>
              </a:rPr>
              <a:t>数据中</a:t>
            </a:r>
          </a:p>
        </p:txBody>
      </p:sp>
      <p:sp>
        <p:nvSpPr>
          <p:cNvPr id="4" name="Text Box 18"/>
          <p:cNvSpPr txBox="1">
            <a:spLocks noChangeArrowheads="1"/>
          </p:cNvSpPr>
          <p:nvPr/>
        </p:nvSpPr>
        <p:spPr bwMode="auto">
          <a:xfrm>
            <a:off x="1547664" y="1412776"/>
            <a:ext cx="615503" cy="1800200"/>
          </a:xfrm>
          <a:prstGeom prst="rect">
            <a:avLst/>
          </a:prstGeom>
          <a:noFill/>
          <a:ln w="9525" algn="ctr">
            <a:noFill/>
            <a:miter lim="800000"/>
          </a:ln>
        </p:spPr>
        <p:txBody>
          <a:bodyPr vert="eaVert" wrap="square" lIns="91415" tIns="45708" rIns="91415" bIns="45708">
            <a:spAutoFit/>
          </a:bodyPr>
          <a:lstStyle/>
          <a:p>
            <a:pPr algn="ctr" eaLnBrk="0" hangingPunct="0">
              <a:defRPr/>
            </a:pPr>
            <a:r>
              <a:rPr lang="zh-CN" altLang="en-US" sz="1400" b="1" kern="0" dirty="0">
                <a:solidFill>
                  <a:srgbClr val="FF9900"/>
                </a:solidFill>
                <a:latin typeface="+mn-ea"/>
                <a:ea typeface="+mn-ea"/>
              </a:rPr>
              <a:t>非结构化为主</a:t>
            </a:r>
            <a:endParaRPr lang="en-US" altLang="zh-CN" sz="1400" b="1" kern="0" dirty="0">
              <a:solidFill>
                <a:srgbClr val="FF9900"/>
              </a:solidFill>
              <a:latin typeface="+mn-ea"/>
              <a:ea typeface="+mn-ea"/>
            </a:endParaRPr>
          </a:p>
          <a:p>
            <a:pPr algn="ctr" eaLnBrk="0" hangingPunct="0">
              <a:defRPr/>
            </a:pPr>
            <a:r>
              <a:rPr lang="zh-CN" altLang="en-US" sz="1400" b="1" kern="0" dirty="0" smtClean="0">
                <a:solidFill>
                  <a:srgbClr val="FF9900"/>
                </a:solidFill>
                <a:latin typeface="+mn-ea"/>
                <a:ea typeface="+mn-ea"/>
              </a:rPr>
              <a:t>例 </a:t>
            </a:r>
            <a:r>
              <a:rPr lang="zh-CN" altLang="en-US" sz="1400" b="1" kern="0" dirty="0">
                <a:solidFill>
                  <a:srgbClr val="FF9900"/>
                </a:solidFill>
                <a:latin typeface="+mn-ea"/>
                <a:ea typeface="+mn-ea"/>
              </a:rPr>
              <a:t>互联网</a:t>
            </a:r>
            <a:r>
              <a:rPr lang="zh-CN" altLang="en-US" sz="1400" b="1" kern="0" dirty="0" smtClean="0">
                <a:solidFill>
                  <a:srgbClr val="FF9900"/>
                </a:solidFill>
                <a:latin typeface="+mn-ea"/>
                <a:ea typeface="+mn-ea"/>
              </a:rPr>
              <a:t>公司</a:t>
            </a:r>
            <a:endParaRPr lang="zh-CN" altLang="en-US" sz="1400" b="1" kern="0" dirty="0">
              <a:solidFill>
                <a:srgbClr val="FF9900"/>
              </a:solidFill>
              <a:latin typeface="+mn-ea"/>
              <a:ea typeface="+mn-ea"/>
            </a:endParaRPr>
          </a:p>
        </p:txBody>
      </p:sp>
      <p:sp>
        <p:nvSpPr>
          <p:cNvPr id="89093" name="Text Box 41"/>
          <p:cNvSpPr txBox="1">
            <a:spLocks noChangeArrowheads="1"/>
          </p:cNvSpPr>
          <p:nvPr/>
        </p:nvSpPr>
        <p:spPr bwMode="auto">
          <a:xfrm>
            <a:off x="6948264" y="1991551"/>
            <a:ext cx="1631950" cy="609357"/>
          </a:xfrm>
          <a:prstGeom prst="rect">
            <a:avLst/>
          </a:prstGeom>
          <a:solidFill>
            <a:schemeClr val="bg1">
              <a:lumMod val="85000"/>
            </a:schemeClr>
          </a:solidFill>
          <a:ln w="15875">
            <a:solidFill>
              <a:schemeClr val="tx1">
                <a:lumMod val="75000"/>
                <a:lumOff val="25000"/>
              </a:schemeClr>
            </a:solidFill>
            <a:prstDash val="dash"/>
            <a:miter lim="800000"/>
          </a:ln>
        </p:spPr>
        <p:txBody>
          <a:bodyPr lIns="91399" tIns="45700" rIns="91399" bIns="45700">
            <a:spAutoFit/>
          </a:bodyPr>
          <a:lstStyle/>
          <a:p>
            <a:pPr>
              <a:lnSpc>
                <a:spcPct val="120000"/>
              </a:lnSpc>
              <a:buFont typeface="Arial" panose="020B0604020202020204" pitchFamily="34" charset="0"/>
              <a:buChar char="•"/>
              <a:defRPr/>
            </a:pPr>
            <a:r>
              <a:rPr lang="zh-CN" altLang="en-US" sz="1400" dirty="0" smtClean="0">
                <a:solidFill>
                  <a:srgbClr val="000000"/>
                </a:solidFill>
                <a:latin typeface="+mn-ea"/>
                <a:ea typeface="+mn-ea"/>
              </a:rPr>
              <a:t>互联网数据</a:t>
            </a:r>
            <a:r>
              <a:rPr lang="zh-CN" altLang="en-US" sz="1400" dirty="0">
                <a:solidFill>
                  <a:srgbClr val="000000"/>
                </a:solidFill>
                <a:latin typeface="+mn-ea"/>
                <a:ea typeface="+mn-ea"/>
              </a:rPr>
              <a:t>以非结构化处理为主</a:t>
            </a:r>
          </a:p>
        </p:txBody>
      </p:sp>
      <p:sp>
        <p:nvSpPr>
          <p:cNvPr id="89094" name="Text Box 41"/>
          <p:cNvSpPr txBox="1">
            <a:spLocks noChangeArrowheads="1"/>
          </p:cNvSpPr>
          <p:nvPr/>
        </p:nvSpPr>
        <p:spPr bwMode="auto">
          <a:xfrm>
            <a:off x="6984268" y="3897052"/>
            <a:ext cx="1558925" cy="868363"/>
          </a:xfrm>
          <a:prstGeom prst="rect">
            <a:avLst/>
          </a:prstGeom>
          <a:solidFill>
            <a:schemeClr val="bg1">
              <a:lumMod val="85000"/>
            </a:schemeClr>
          </a:solidFill>
          <a:ln w="15875">
            <a:solidFill>
              <a:schemeClr val="tx1">
                <a:lumMod val="75000"/>
                <a:lumOff val="25000"/>
              </a:schemeClr>
            </a:solidFill>
            <a:prstDash val="dash"/>
            <a:miter lim="800000"/>
          </a:ln>
        </p:spPr>
        <p:txBody>
          <a:bodyPr lIns="91399" tIns="45700" rIns="91399" bIns="45700">
            <a:spAutoFit/>
          </a:bodyPr>
          <a:lstStyle/>
          <a:p>
            <a:pPr>
              <a:lnSpc>
                <a:spcPct val="120000"/>
              </a:lnSpc>
              <a:buFont typeface="Arial" panose="020B0604020202020204" pitchFamily="34" charset="0"/>
              <a:buChar char="•"/>
              <a:defRPr/>
            </a:pPr>
            <a:r>
              <a:rPr lang="zh-CN" altLang="en-US" sz="1400" dirty="0">
                <a:solidFill>
                  <a:srgbClr val="000000"/>
                </a:solidFill>
                <a:latin typeface="+mn-ea"/>
                <a:ea typeface="+mn-ea"/>
              </a:rPr>
              <a:t>在企业大数据中， 仍然是以结构化数据处理为主</a:t>
            </a:r>
          </a:p>
        </p:txBody>
      </p:sp>
      <p:sp>
        <p:nvSpPr>
          <p:cNvPr id="28" name="Text Box 13"/>
          <p:cNvSpPr txBox="1">
            <a:spLocks noChangeArrowheads="1"/>
          </p:cNvSpPr>
          <p:nvPr/>
        </p:nvSpPr>
        <p:spPr bwMode="auto">
          <a:xfrm>
            <a:off x="755576" y="2960303"/>
            <a:ext cx="718828" cy="307975"/>
          </a:xfrm>
          <a:prstGeom prst="rect">
            <a:avLst/>
          </a:prstGeom>
          <a:solidFill>
            <a:srgbClr val="A10007"/>
          </a:solidFill>
          <a:ln w="9525" algn="ctr">
            <a:noFill/>
            <a:miter lim="800000"/>
          </a:ln>
        </p:spPr>
        <p:txBody>
          <a:bodyPr wrap="none" lIns="91415" tIns="45708" rIns="91415" bIns="45708" anchor="ctr"/>
          <a:lstStyle/>
          <a:p>
            <a:pPr algn="ctr" eaLnBrk="0" hangingPunct="0">
              <a:defRPr/>
            </a:pPr>
            <a:r>
              <a:rPr lang="zh-CN" altLang="en-US" sz="900" b="1" kern="0" dirty="0">
                <a:solidFill>
                  <a:srgbClr val="FFFFFF"/>
                </a:solidFill>
                <a:latin typeface="+mn-ea"/>
                <a:ea typeface="+mn-ea"/>
              </a:rPr>
              <a:t>结构化</a:t>
            </a:r>
            <a:endParaRPr lang="en-US" altLang="zh-CN" sz="900" b="1" kern="0" dirty="0">
              <a:solidFill>
                <a:srgbClr val="FFFFFF"/>
              </a:solidFill>
              <a:latin typeface="+mn-ea"/>
              <a:ea typeface="+mn-ea"/>
            </a:endParaRPr>
          </a:p>
        </p:txBody>
      </p:sp>
      <p:sp>
        <p:nvSpPr>
          <p:cNvPr id="29" name="Text Box 13"/>
          <p:cNvSpPr txBox="1">
            <a:spLocks noChangeArrowheads="1"/>
          </p:cNvSpPr>
          <p:nvPr/>
        </p:nvSpPr>
        <p:spPr bwMode="auto">
          <a:xfrm>
            <a:off x="755576" y="3322253"/>
            <a:ext cx="718828" cy="306387"/>
          </a:xfrm>
          <a:prstGeom prst="rect">
            <a:avLst/>
          </a:prstGeom>
          <a:solidFill>
            <a:srgbClr val="00B0F0"/>
          </a:solidFill>
          <a:ln w="9525" algn="ctr">
            <a:noFill/>
            <a:miter lim="800000"/>
          </a:ln>
        </p:spPr>
        <p:txBody>
          <a:bodyPr wrap="none" lIns="91415" tIns="45708" rIns="91415" bIns="45708" anchor="ctr"/>
          <a:lstStyle/>
          <a:p>
            <a:pPr algn="ctr" eaLnBrk="0" hangingPunct="0">
              <a:defRPr/>
            </a:pPr>
            <a:r>
              <a:rPr lang="zh-CN" altLang="en-US" sz="900" b="1" kern="0" dirty="0">
                <a:solidFill>
                  <a:srgbClr val="FFFFFF"/>
                </a:solidFill>
                <a:latin typeface="+mn-ea"/>
                <a:ea typeface="+mn-ea"/>
              </a:rPr>
              <a:t>半结构化</a:t>
            </a:r>
            <a:endParaRPr lang="en-US" altLang="zh-CN" sz="900" b="1" kern="0" dirty="0">
              <a:solidFill>
                <a:srgbClr val="FFFFFF"/>
              </a:solidFill>
              <a:latin typeface="+mn-ea"/>
              <a:ea typeface="+mn-ea"/>
            </a:endParaRPr>
          </a:p>
        </p:txBody>
      </p:sp>
      <p:sp>
        <p:nvSpPr>
          <p:cNvPr id="30" name="Text Box 13"/>
          <p:cNvSpPr txBox="1">
            <a:spLocks noChangeArrowheads="1"/>
          </p:cNvSpPr>
          <p:nvPr/>
        </p:nvSpPr>
        <p:spPr bwMode="auto">
          <a:xfrm>
            <a:off x="719572" y="3681028"/>
            <a:ext cx="754832" cy="307975"/>
          </a:xfrm>
          <a:prstGeom prst="rect">
            <a:avLst/>
          </a:prstGeom>
          <a:solidFill>
            <a:srgbClr val="00B050"/>
          </a:solidFill>
          <a:ln w="9525" algn="ctr">
            <a:noFill/>
            <a:miter lim="800000"/>
          </a:ln>
        </p:spPr>
        <p:txBody>
          <a:bodyPr wrap="none" lIns="91415" tIns="45708" rIns="91415" bIns="45708" anchor="ctr"/>
          <a:lstStyle/>
          <a:p>
            <a:pPr algn="ctr" eaLnBrk="0" hangingPunct="0">
              <a:defRPr/>
            </a:pPr>
            <a:r>
              <a:rPr lang="zh-CN" altLang="en-US" sz="900" b="1" kern="0" dirty="0">
                <a:solidFill>
                  <a:srgbClr val="FFFFFF"/>
                </a:solidFill>
                <a:latin typeface="+mn-ea"/>
                <a:ea typeface="+mn-ea"/>
              </a:rPr>
              <a:t>非结构化</a:t>
            </a:r>
            <a:endParaRPr lang="en-US" altLang="zh-CN" sz="900" b="1" kern="0" dirty="0">
              <a:solidFill>
                <a:srgbClr val="FFFFFF"/>
              </a:solidFill>
              <a:latin typeface="+mn-ea"/>
              <a:ea typeface="+mn-ea"/>
            </a:endParaRPr>
          </a:p>
        </p:txBody>
      </p:sp>
      <p:sp>
        <p:nvSpPr>
          <p:cNvPr id="55" name="Line 4"/>
          <p:cNvSpPr>
            <a:spLocks noChangeShapeType="1"/>
          </p:cNvSpPr>
          <p:nvPr/>
        </p:nvSpPr>
        <p:spPr bwMode="auto">
          <a:xfrm flipH="1">
            <a:off x="2182589" y="1439218"/>
            <a:ext cx="35148" cy="1661009"/>
          </a:xfrm>
          <a:prstGeom prst="line">
            <a:avLst/>
          </a:prstGeom>
          <a:noFill/>
          <a:ln w="25400">
            <a:solidFill>
              <a:srgbClr val="DECAA6"/>
            </a:solidFill>
            <a:round/>
          </a:ln>
        </p:spPr>
        <p:txBody>
          <a:bodyPr wrap="square" anchor="ctr">
            <a:spAutoFit/>
          </a:bodyPr>
          <a:lstStyle/>
          <a:p>
            <a:pPr>
              <a:defRPr/>
            </a:pPr>
            <a:endParaRPr lang="en-US" sz="2000" kern="0" dirty="0">
              <a:solidFill>
                <a:srgbClr val="000000"/>
              </a:solidFill>
              <a:latin typeface="+mn-ea"/>
              <a:ea typeface="+mn-ea"/>
            </a:endParaRPr>
          </a:p>
        </p:txBody>
      </p:sp>
      <p:sp>
        <p:nvSpPr>
          <p:cNvPr id="56" name="Line 5"/>
          <p:cNvSpPr>
            <a:spLocks noChangeShapeType="1"/>
          </p:cNvSpPr>
          <p:nvPr/>
        </p:nvSpPr>
        <p:spPr bwMode="auto">
          <a:xfrm>
            <a:off x="2937817" y="1439218"/>
            <a:ext cx="422" cy="1724509"/>
          </a:xfrm>
          <a:prstGeom prst="line">
            <a:avLst/>
          </a:prstGeom>
          <a:noFill/>
          <a:ln w="25400">
            <a:solidFill>
              <a:srgbClr val="DECAA6"/>
            </a:solidFill>
            <a:round/>
          </a:ln>
        </p:spPr>
        <p:txBody>
          <a:bodyPr wrap="square" anchor="ctr">
            <a:spAutoFit/>
          </a:bodyPr>
          <a:lstStyle/>
          <a:p>
            <a:pPr>
              <a:defRPr/>
            </a:pPr>
            <a:endParaRPr lang="en-US" sz="2000" kern="0" dirty="0">
              <a:solidFill>
                <a:srgbClr val="000000"/>
              </a:solidFill>
              <a:latin typeface="+mn-ea"/>
              <a:ea typeface="+mn-ea"/>
            </a:endParaRPr>
          </a:p>
        </p:txBody>
      </p:sp>
      <p:sp>
        <p:nvSpPr>
          <p:cNvPr id="57" name="Rectangle 23"/>
          <p:cNvSpPr>
            <a:spLocks noChangeArrowheads="1"/>
          </p:cNvSpPr>
          <p:nvPr/>
        </p:nvSpPr>
        <p:spPr bwMode="auto">
          <a:xfrm>
            <a:off x="6417948" y="2050964"/>
            <a:ext cx="473206" cy="230832"/>
          </a:xfrm>
          <a:prstGeom prst="rect">
            <a:avLst/>
          </a:prstGeom>
          <a:noFill/>
          <a:ln w="9525">
            <a:noFill/>
            <a:miter lim="800000"/>
          </a:ln>
        </p:spPr>
        <p:txBody>
          <a:bodyPr wrap="none" anchor="ctr">
            <a:spAutoFit/>
          </a:bodyPr>
          <a:lstStyle/>
          <a:p>
            <a:pPr algn="ctr" eaLnBrk="0" hangingPunct="0">
              <a:defRPr/>
            </a:pPr>
            <a:r>
              <a:rPr lang="en-US" altLang="zh-CN" sz="900" b="1" kern="0" dirty="0">
                <a:solidFill>
                  <a:srgbClr val="000000"/>
                </a:solidFill>
                <a:latin typeface="+mn-ea"/>
                <a:ea typeface="+mn-ea"/>
              </a:rPr>
              <a:t>~35%</a:t>
            </a:r>
          </a:p>
        </p:txBody>
      </p:sp>
      <p:sp>
        <p:nvSpPr>
          <p:cNvPr id="58" name="Rectangle 24"/>
          <p:cNvSpPr>
            <a:spLocks noChangeArrowheads="1"/>
          </p:cNvSpPr>
          <p:nvPr/>
        </p:nvSpPr>
        <p:spPr bwMode="auto">
          <a:xfrm>
            <a:off x="5849648" y="2809392"/>
            <a:ext cx="473206" cy="230832"/>
          </a:xfrm>
          <a:prstGeom prst="rect">
            <a:avLst/>
          </a:prstGeom>
          <a:noFill/>
          <a:ln w="9525">
            <a:noFill/>
            <a:miter lim="800000"/>
          </a:ln>
        </p:spPr>
        <p:txBody>
          <a:bodyPr wrap="none" anchor="ctr">
            <a:spAutoFit/>
          </a:bodyPr>
          <a:lstStyle/>
          <a:p>
            <a:pPr algn="ctr" eaLnBrk="0" hangingPunct="0">
              <a:defRPr/>
            </a:pPr>
            <a:r>
              <a:rPr lang="en-US" altLang="zh-CN" sz="900" b="1" kern="0" dirty="0">
                <a:solidFill>
                  <a:srgbClr val="000000"/>
                </a:solidFill>
                <a:latin typeface="+mn-ea"/>
                <a:ea typeface="+mn-ea"/>
              </a:rPr>
              <a:t>~27%</a:t>
            </a:r>
          </a:p>
        </p:txBody>
      </p:sp>
      <p:sp>
        <p:nvSpPr>
          <p:cNvPr id="59" name="Line 5"/>
          <p:cNvSpPr>
            <a:spLocks noChangeShapeType="1"/>
          </p:cNvSpPr>
          <p:nvPr/>
        </p:nvSpPr>
        <p:spPr bwMode="auto">
          <a:xfrm flipH="1">
            <a:off x="3609751" y="1439218"/>
            <a:ext cx="12142" cy="1699109"/>
          </a:xfrm>
          <a:prstGeom prst="line">
            <a:avLst/>
          </a:prstGeom>
          <a:noFill/>
          <a:ln w="25400">
            <a:solidFill>
              <a:srgbClr val="DECAA6"/>
            </a:solidFill>
            <a:round/>
          </a:ln>
        </p:spPr>
        <p:txBody>
          <a:bodyPr wrap="square" anchor="ctr">
            <a:spAutoFit/>
          </a:bodyPr>
          <a:lstStyle/>
          <a:p>
            <a:pPr>
              <a:defRPr/>
            </a:pPr>
            <a:endParaRPr lang="en-US" sz="2000" kern="0" dirty="0">
              <a:solidFill>
                <a:srgbClr val="000000"/>
              </a:solidFill>
              <a:latin typeface="+mn-ea"/>
              <a:ea typeface="+mn-ea"/>
            </a:endParaRPr>
          </a:p>
        </p:txBody>
      </p:sp>
      <p:sp>
        <p:nvSpPr>
          <p:cNvPr id="60" name="Line 5"/>
          <p:cNvSpPr>
            <a:spLocks noChangeShapeType="1"/>
          </p:cNvSpPr>
          <p:nvPr/>
        </p:nvSpPr>
        <p:spPr bwMode="auto">
          <a:xfrm flipH="1">
            <a:off x="4289201" y="1439218"/>
            <a:ext cx="16768" cy="1699109"/>
          </a:xfrm>
          <a:prstGeom prst="line">
            <a:avLst/>
          </a:prstGeom>
          <a:noFill/>
          <a:ln w="25400">
            <a:solidFill>
              <a:srgbClr val="DECAA6"/>
            </a:solidFill>
            <a:round/>
          </a:ln>
        </p:spPr>
        <p:txBody>
          <a:bodyPr wrap="square" anchor="ctr">
            <a:spAutoFit/>
          </a:bodyPr>
          <a:lstStyle/>
          <a:p>
            <a:pPr>
              <a:defRPr/>
            </a:pPr>
            <a:endParaRPr lang="en-US" sz="2000" kern="0" dirty="0">
              <a:solidFill>
                <a:srgbClr val="000000"/>
              </a:solidFill>
              <a:latin typeface="+mn-ea"/>
              <a:ea typeface="+mn-ea"/>
            </a:endParaRPr>
          </a:p>
        </p:txBody>
      </p:sp>
      <p:sp>
        <p:nvSpPr>
          <p:cNvPr id="61" name="Line 5"/>
          <p:cNvSpPr>
            <a:spLocks noChangeShapeType="1"/>
          </p:cNvSpPr>
          <p:nvPr/>
        </p:nvSpPr>
        <p:spPr bwMode="auto">
          <a:xfrm flipH="1">
            <a:off x="4976588" y="1439218"/>
            <a:ext cx="13456" cy="1699109"/>
          </a:xfrm>
          <a:prstGeom prst="line">
            <a:avLst/>
          </a:prstGeom>
          <a:noFill/>
          <a:ln w="25400">
            <a:solidFill>
              <a:srgbClr val="DECAA6"/>
            </a:solidFill>
            <a:round/>
          </a:ln>
        </p:spPr>
        <p:txBody>
          <a:bodyPr wrap="square" anchor="ctr">
            <a:spAutoFit/>
          </a:bodyPr>
          <a:lstStyle/>
          <a:p>
            <a:pPr>
              <a:defRPr/>
            </a:pPr>
            <a:endParaRPr lang="en-US" sz="2000" kern="0" dirty="0">
              <a:solidFill>
                <a:srgbClr val="000000"/>
              </a:solidFill>
              <a:latin typeface="+mn-ea"/>
              <a:ea typeface="+mn-ea"/>
            </a:endParaRPr>
          </a:p>
        </p:txBody>
      </p:sp>
      <p:sp>
        <p:nvSpPr>
          <p:cNvPr id="62" name="Line 5"/>
          <p:cNvSpPr>
            <a:spLocks noChangeShapeType="1"/>
          </p:cNvSpPr>
          <p:nvPr/>
        </p:nvSpPr>
        <p:spPr bwMode="auto">
          <a:xfrm>
            <a:off x="5710124" y="1439218"/>
            <a:ext cx="12589" cy="1724509"/>
          </a:xfrm>
          <a:prstGeom prst="line">
            <a:avLst/>
          </a:prstGeom>
          <a:noFill/>
          <a:ln w="25400">
            <a:solidFill>
              <a:srgbClr val="DECAA6"/>
            </a:solidFill>
            <a:round/>
          </a:ln>
        </p:spPr>
        <p:txBody>
          <a:bodyPr wrap="square" anchor="ctr">
            <a:spAutoFit/>
          </a:bodyPr>
          <a:lstStyle/>
          <a:p>
            <a:pPr>
              <a:defRPr/>
            </a:pPr>
            <a:endParaRPr lang="en-US" sz="2000" kern="0" dirty="0">
              <a:solidFill>
                <a:srgbClr val="000000"/>
              </a:solidFill>
              <a:latin typeface="+mn-ea"/>
              <a:ea typeface="+mn-ea"/>
            </a:endParaRPr>
          </a:p>
        </p:txBody>
      </p:sp>
      <p:sp>
        <p:nvSpPr>
          <p:cNvPr id="63" name="Line 5"/>
          <p:cNvSpPr>
            <a:spLocks noChangeShapeType="1"/>
          </p:cNvSpPr>
          <p:nvPr/>
        </p:nvSpPr>
        <p:spPr bwMode="auto">
          <a:xfrm flipH="1">
            <a:off x="6402163" y="1439218"/>
            <a:ext cx="28041" cy="1699109"/>
          </a:xfrm>
          <a:prstGeom prst="line">
            <a:avLst/>
          </a:prstGeom>
          <a:noFill/>
          <a:ln w="25400">
            <a:solidFill>
              <a:srgbClr val="DECAA6"/>
            </a:solidFill>
            <a:round/>
          </a:ln>
        </p:spPr>
        <p:txBody>
          <a:bodyPr wrap="square" anchor="ctr">
            <a:spAutoFit/>
          </a:bodyPr>
          <a:lstStyle/>
          <a:p>
            <a:pPr>
              <a:defRPr/>
            </a:pPr>
            <a:endParaRPr lang="en-US" sz="2000" kern="0" dirty="0">
              <a:solidFill>
                <a:srgbClr val="000000"/>
              </a:solidFill>
              <a:latin typeface="+mn-ea"/>
              <a:ea typeface="+mn-ea"/>
            </a:endParaRPr>
          </a:p>
        </p:txBody>
      </p:sp>
      <p:sp>
        <p:nvSpPr>
          <p:cNvPr id="66" name="Text Box 15"/>
          <p:cNvSpPr txBox="1">
            <a:spLocks noChangeArrowheads="1"/>
          </p:cNvSpPr>
          <p:nvPr/>
        </p:nvSpPr>
        <p:spPr bwMode="auto">
          <a:xfrm>
            <a:off x="2177826" y="1966752"/>
            <a:ext cx="804863" cy="279400"/>
          </a:xfrm>
          <a:prstGeom prst="rect">
            <a:avLst/>
          </a:prstGeom>
          <a:solidFill>
            <a:srgbClr val="A10007"/>
          </a:solidFill>
          <a:ln w="9525" algn="ctr">
            <a:noFill/>
            <a:miter lim="800000"/>
          </a:ln>
        </p:spPr>
        <p:txBody>
          <a:bodyPr wrap="none" anchor="ctr"/>
          <a:lstStyle/>
          <a:p>
            <a:pPr algn="ctr" eaLnBrk="0" hangingPunct="0">
              <a:defRPr/>
            </a:pPr>
            <a:r>
              <a:rPr lang="en-US" altLang="zh-CN" sz="900" b="1" kern="0" dirty="0">
                <a:solidFill>
                  <a:srgbClr val="FFFFFF"/>
                </a:solidFill>
                <a:latin typeface="+mn-ea"/>
                <a:ea typeface="+mn-ea"/>
              </a:rPr>
              <a:t>User Profile</a:t>
            </a:r>
          </a:p>
        </p:txBody>
      </p:sp>
      <p:sp>
        <p:nvSpPr>
          <p:cNvPr id="67" name="Text Box 16"/>
          <p:cNvSpPr txBox="1">
            <a:spLocks noChangeArrowheads="1"/>
          </p:cNvSpPr>
          <p:nvPr/>
        </p:nvSpPr>
        <p:spPr bwMode="auto">
          <a:xfrm>
            <a:off x="2182589" y="1561704"/>
            <a:ext cx="3336925" cy="309563"/>
          </a:xfrm>
          <a:prstGeom prst="rect">
            <a:avLst/>
          </a:prstGeom>
          <a:solidFill>
            <a:srgbClr val="00B050"/>
          </a:solidFill>
          <a:ln w="9525" algn="ctr">
            <a:noFill/>
            <a:miter lim="800000"/>
          </a:ln>
        </p:spPr>
        <p:txBody>
          <a:bodyPr wrap="none" anchor="ctr"/>
          <a:lstStyle/>
          <a:p>
            <a:pPr algn="ctr" eaLnBrk="0" hangingPunct="0">
              <a:defRPr/>
            </a:pPr>
            <a:r>
              <a:rPr lang="zh-CN" altLang="en-US" sz="900" b="1" kern="0" dirty="0">
                <a:solidFill>
                  <a:srgbClr val="000000"/>
                </a:solidFill>
                <a:latin typeface="+mn-ea"/>
                <a:ea typeface="+mn-ea"/>
              </a:rPr>
              <a:t>内容（</a:t>
            </a:r>
            <a:r>
              <a:rPr lang="en-US" altLang="zh-CN" sz="900" b="1" kern="0" dirty="0">
                <a:solidFill>
                  <a:srgbClr val="000000"/>
                </a:solidFill>
                <a:latin typeface="+mn-ea"/>
                <a:ea typeface="+mn-ea"/>
              </a:rPr>
              <a:t>ITEM</a:t>
            </a:r>
            <a:r>
              <a:rPr lang="zh-CN" altLang="en-US" sz="900" b="1" kern="0" dirty="0">
                <a:solidFill>
                  <a:srgbClr val="000000"/>
                </a:solidFill>
                <a:latin typeface="+mn-ea"/>
                <a:ea typeface="+mn-ea"/>
              </a:rPr>
              <a:t>，图像、视频、文本</a:t>
            </a:r>
            <a:r>
              <a:rPr lang="en-US" altLang="zh-CN" sz="900" b="1" kern="0" dirty="0">
                <a:solidFill>
                  <a:srgbClr val="000000"/>
                </a:solidFill>
                <a:latin typeface="+mn-ea"/>
                <a:ea typeface="+mn-ea"/>
              </a:rPr>
              <a:t>)</a:t>
            </a:r>
            <a:r>
              <a:rPr lang="zh-CN" altLang="en-US" sz="900" b="1" kern="0" dirty="0" smtClean="0">
                <a:solidFill>
                  <a:srgbClr val="000000"/>
                </a:solidFill>
                <a:latin typeface="+mn-ea"/>
                <a:ea typeface="+mn-ea"/>
              </a:rPr>
              <a:t>数据</a:t>
            </a:r>
            <a:endParaRPr lang="en-US" altLang="zh-CN" sz="900" b="1" kern="0" dirty="0" smtClean="0">
              <a:solidFill>
                <a:srgbClr val="000000"/>
              </a:solidFill>
              <a:latin typeface="+mn-ea"/>
              <a:ea typeface="+mn-ea"/>
            </a:endParaRPr>
          </a:p>
          <a:p>
            <a:pPr algn="ctr" eaLnBrk="0" hangingPunct="0">
              <a:defRPr/>
            </a:pPr>
            <a:endParaRPr lang="zh-CN" altLang="en-US" sz="900" b="1" kern="0" dirty="0">
              <a:solidFill>
                <a:srgbClr val="000000"/>
              </a:solidFill>
              <a:latin typeface="+mn-ea"/>
              <a:ea typeface="+mn-ea"/>
            </a:endParaRPr>
          </a:p>
        </p:txBody>
      </p:sp>
      <p:sp>
        <p:nvSpPr>
          <p:cNvPr id="68" name="Rectangle 23"/>
          <p:cNvSpPr>
            <a:spLocks noChangeArrowheads="1"/>
          </p:cNvSpPr>
          <p:nvPr/>
        </p:nvSpPr>
        <p:spPr bwMode="auto">
          <a:xfrm>
            <a:off x="5200426" y="2358864"/>
            <a:ext cx="441325" cy="231776"/>
          </a:xfrm>
          <a:prstGeom prst="rect">
            <a:avLst/>
          </a:prstGeom>
          <a:noFill/>
          <a:ln w="9525">
            <a:noFill/>
            <a:miter lim="800000"/>
          </a:ln>
        </p:spPr>
        <p:txBody>
          <a:bodyPr wrap="none" anchor="ctr">
            <a:spAutoFit/>
          </a:bodyPr>
          <a:lstStyle/>
          <a:p>
            <a:pPr algn="ctr" eaLnBrk="0" hangingPunct="0">
              <a:defRPr/>
            </a:pPr>
            <a:r>
              <a:rPr lang="en-US" altLang="zh-CN" sz="900" b="1" kern="0" dirty="0">
                <a:solidFill>
                  <a:srgbClr val="000000"/>
                </a:solidFill>
                <a:latin typeface="+mn-ea"/>
                <a:ea typeface="+mn-ea"/>
              </a:rPr>
              <a:t>21</a:t>
            </a:r>
            <a:r>
              <a:rPr lang="zh-CN" altLang="en-US" sz="900" b="1" kern="0" dirty="0">
                <a:solidFill>
                  <a:srgbClr val="000000"/>
                </a:solidFill>
                <a:latin typeface="+mn-ea"/>
                <a:ea typeface="+mn-ea"/>
              </a:rPr>
              <a:t>个</a:t>
            </a:r>
            <a:endParaRPr lang="en-US" altLang="zh-CN" sz="900" b="1" kern="0" dirty="0">
              <a:solidFill>
                <a:srgbClr val="000000"/>
              </a:solidFill>
              <a:latin typeface="+mn-ea"/>
              <a:ea typeface="+mn-ea"/>
            </a:endParaRPr>
          </a:p>
        </p:txBody>
      </p:sp>
      <p:sp>
        <p:nvSpPr>
          <p:cNvPr id="69" name="Text Box 12"/>
          <p:cNvSpPr txBox="1">
            <a:spLocks noChangeArrowheads="1"/>
          </p:cNvSpPr>
          <p:nvPr/>
        </p:nvSpPr>
        <p:spPr bwMode="auto">
          <a:xfrm>
            <a:off x="2517551" y="2673189"/>
            <a:ext cx="876300" cy="230188"/>
          </a:xfrm>
          <a:prstGeom prst="rect">
            <a:avLst/>
          </a:prstGeom>
          <a:noFill/>
          <a:ln w="9525" algn="ctr">
            <a:noFill/>
            <a:miter lim="800000"/>
          </a:ln>
        </p:spPr>
        <p:txBody>
          <a:bodyPr wrap="none">
            <a:spAutoFit/>
          </a:bodyPr>
          <a:lstStyle/>
          <a:p>
            <a:pPr algn="ctr" eaLnBrk="0" hangingPunct="0">
              <a:defRPr/>
            </a:pPr>
            <a:r>
              <a:rPr lang="zh-CN" altLang="en-US" sz="900" b="1" kern="0" dirty="0">
                <a:solidFill>
                  <a:srgbClr val="FFFFFF"/>
                </a:solidFill>
                <a:latin typeface="+mn-ea"/>
                <a:ea typeface="+mn-ea"/>
              </a:rPr>
              <a:t>历史详单查询</a:t>
            </a:r>
          </a:p>
        </p:txBody>
      </p:sp>
      <p:sp>
        <p:nvSpPr>
          <p:cNvPr id="70" name="Text Box 15"/>
          <p:cNvSpPr txBox="1">
            <a:spLocks noChangeArrowheads="1"/>
          </p:cNvSpPr>
          <p:nvPr/>
        </p:nvSpPr>
        <p:spPr bwMode="auto">
          <a:xfrm>
            <a:off x="2181733" y="2303314"/>
            <a:ext cx="4716524" cy="306387"/>
          </a:xfrm>
          <a:prstGeom prst="rect">
            <a:avLst/>
          </a:prstGeom>
          <a:solidFill>
            <a:srgbClr val="00B050"/>
          </a:solidFill>
          <a:ln w="9525" algn="ctr">
            <a:noFill/>
            <a:miter lim="800000"/>
          </a:ln>
        </p:spPr>
        <p:txBody>
          <a:bodyPr wrap="none" anchor="ctr"/>
          <a:lstStyle/>
          <a:p>
            <a:pPr algn="ctr" eaLnBrk="0" hangingPunct="0">
              <a:defRPr/>
            </a:pPr>
            <a:r>
              <a:rPr lang="zh-CN" altLang="en-US" sz="900" b="1" kern="0" dirty="0">
                <a:solidFill>
                  <a:srgbClr val="000000"/>
                </a:solidFill>
                <a:latin typeface="+mn-ea"/>
                <a:ea typeface="+mn-ea"/>
              </a:rPr>
              <a:t>社交网络数据（群体）</a:t>
            </a:r>
            <a:endParaRPr lang="en-US" altLang="zh-CN" sz="900" b="1" kern="0" dirty="0">
              <a:solidFill>
                <a:srgbClr val="000000"/>
              </a:solidFill>
              <a:latin typeface="+mn-ea"/>
              <a:ea typeface="+mn-ea"/>
            </a:endParaRPr>
          </a:p>
        </p:txBody>
      </p:sp>
      <p:sp>
        <p:nvSpPr>
          <p:cNvPr id="71" name="Text Box 15"/>
          <p:cNvSpPr txBox="1">
            <a:spLocks noChangeArrowheads="1"/>
          </p:cNvSpPr>
          <p:nvPr/>
        </p:nvSpPr>
        <p:spPr bwMode="auto">
          <a:xfrm>
            <a:off x="2196876" y="2699358"/>
            <a:ext cx="3684588" cy="309563"/>
          </a:xfrm>
          <a:prstGeom prst="rect">
            <a:avLst/>
          </a:prstGeom>
          <a:solidFill>
            <a:srgbClr val="00B0F0"/>
          </a:solidFill>
          <a:ln w="9525" algn="ctr">
            <a:noFill/>
            <a:miter lim="800000"/>
          </a:ln>
        </p:spPr>
        <p:txBody>
          <a:bodyPr wrap="none" anchor="ctr"/>
          <a:lstStyle/>
          <a:p>
            <a:pPr algn="ctr" eaLnBrk="0" hangingPunct="0">
              <a:defRPr/>
            </a:pPr>
            <a:r>
              <a:rPr lang="en-US" altLang="zh-CN" sz="900" b="1" kern="0" dirty="0">
                <a:solidFill>
                  <a:srgbClr val="000000"/>
                </a:solidFill>
                <a:latin typeface="+mn-ea"/>
                <a:ea typeface="+mn-ea"/>
              </a:rPr>
              <a:t>Web Page &amp; Log</a:t>
            </a:r>
          </a:p>
        </p:txBody>
      </p:sp>
      <p:sp>
        <p:nvSpPr>
          <p:cNvPr id="73" name="Rectangle 23"/>
          <p:cNvSpPr>
            <a:spLocks noChangeArrowheads="1"/>
          </p:cNvSpPr>
          <p:nvPr/>
        </p:nvSpPr>
        <p:spPr bwMode="auto">
          <a:xfrm>
            <a:off x="5535389" y="1578632"/>
            <a:ext cx="554037" cy="230188"/>
          </a:xfrm>
          <a:prstGeom prst="rect">
            <a:avLst/>
          </a:prstGeom>
          <a:noFill/>
          <a:ln w="9525">
            <a:noFill/>
            <a:miter lim="800000"/>
          </a:ln>
        </p:spPr>
        <p:txBody>
          <a:bodyPr lIns="91415" tIns="45708" rIns="91415" bIns="45708" anchor="ctr">
            <a:spAutoFit/>
          </a:bodyPr>
          <a:lstStyle/>
          <a:p>
            <a:pPr algn="ctr" eaLnBrk="0" hangingPunct="0">
              <a:defRPr/>
            </a:pPr>
            <a:r>
              <a:rPr lang="en-US" altLang="zh-CN" sz="900" b="1" kern="0" dirty="0">
                <a:solidFill>
                  <a:srgbClr val="000000"/>
                </a:solidFill>
                <a:latin typeface="+mn-ea"/>
                <a:ea typeface="+mn-ea"/>
              </a:rPr>
              <a:t>~ 23%</a:t>
            </a:r>
          </a:p>
        </p:txBody>
      </p:sp>
      <p:sp>
        <p:nvSpPr>
          <p:cNvPr id="74" name="Rectangle 24"/>
          <p:cNvSpPr>
            <a:spLocks noChangeArrowheads="1"/>
          </p:cNvSpPr>
          <p:nvPr/>
        </p:nvSpPr>
        <p:spPr bwMode="auto">
          <a:xfrm>
            <a:off x="2958876" y="1954052"/>
            <a:ext cx="484188" cy="230187"/>
          </a:xfrm>
          <a:prstGeom prst="rect">
            <a:avLst/>
          </a:prstGeom>
          <a:noFill/>
          <a:ln w="9525">
            <a:noFill/>
            <a:miter lim="800000"/>
          </a:ln>
        </p:spPr>
        <p:txBody>
          <a:bodyPr lIns="91415" tIns="45708" rIns="91415" bIns="45708" anchor="ctr">
            <a:spAutoFit/>
          </a:bodyPr>
          <a:lstStyle/>
          <a:p>
            <a:pPr algn="ctr" eaLnBrk="0" hangingPunct="0">
              <a:defRPr/>
            </a:pPr>
            <a:r>
              <a:rPr lang="en-US" altLang="zh-CN" sz="900" b="1" kern="0" dirty="0">
                <a:solidFill>
                  <a:srgbClr val="000000"/>
                </a:solidFill>
                <a:latin typeface="+mn-ea"/>
                <a:ea typeface="+mn-ea"/>
              </a:rPr>
              <a:t>~5 %</a:t>
            </a:r>
          </a:p>
        </p:txBody>
      </p:sp>
      <p:sp>
        <p:nvSpPr>
          <p:cNvPr id="8" name="Line 4"/>
          <p:cNvSpPr>
            <a:spLocks noChangeShapeType="1"/>
          </p:cNvSpPr>
          <p:nvPr/>
        </p:nvSpPr>
        <p:spPr bwMode="auto">
          <a:xfrm>
            <a:off x="2173064" y="3644899"/>
            <a:ext cx="8669" cy="1548297"/>
          </a:xfrm>
          <a:prstGeom prst="line">
            <a:avLst/>
          </a:prstGeom>
          <a:noFill/>
          <a:ln w="25400">
            <a:solidFill>
              <a:srgbClr val="DECAA6"/>
            </a:solidFill>
            <a:round/>
          </a:ln>
        </p:spPr>
        <p:txBody>
          <a:bodyPr wrap="square" lIns="91415" tIns="45708" rIns="91415" bIns="45708" anchor="ctr">
            <a:spAutoFit/>
          </a:bodyPr>
          <a:lstStyle/>
          <a:p>
            <a:pPr>
              <a:defRPr/>
            </a:pPr>
            <a:endParaRPr lang="en-US" sz="2000" kern="0" dirty="0">
              <a:solidFill>
                <a:srgbClr val="000000"/>
              </a:solidFill>
              <a:latin typeface="+mn-ea"/>
              <a:ea typeface="+mn-ea"/>
            </a:endParaRPr>
          </a:p>
        </p:txBody>
      </p:sp>
      <p:sp>
        <p:nvSpPr>
          <p:cNvPr id="9" name="Line 5"/>
          <p:cNvSpPr>
            <a:spLocks noChangeShapeType="1"/>
          </p:cNvSpPr>
          <p:nvPr/>
        </p:nvSpPr>
        <p:spPr bwMode="auto">
          <a:xfrm flipH="1">
            <a:off x="2937817" y="3644899"/>
            <a:ext cx="6772" cy="1548297"/>
          </a:xfrm>
          <a:prstGeom prst="line">
            <a:avLst/>
          </a:prstGeom>
          <a:noFill/>
          <a:ln w="25400">
            <a:solidFill>
              <a:srgbClr val="DECAA6"/>
            </a:solidFill>
            <a:round/>
          </a:ln>
        </p:spPr>
        <p:txBody>
          <a:bodyPr wrap="square" lIns="91415" tIns="45708" rIns="91415" bIns="45708" anchor="ctr">
            <a:spAutoFit/>
          </a:bodyPr>
          <a:lstStyle/>
          <a:p>
            <a:pPr>
              <a:defRPr/>
            </a:pPr>
            <a:endParaRPr lang="en-US" sz="2000" kern="0" dirty="0">
              <a:solidFill>
                <a:srgbClr val="000000"/>
              </a:solidFill>
              <a:latin typeface="+mn-ea"/>
              <a:ea typeface="+mn-ea"/>
            </a:endParaRPr>
          </a:p>
        </p:txBody>
      </p:sp>
      <p:sp>
        <p:nvSpPr>
          <p:cNvPr id="10" name="Text Box 18"/>
          <p:cNvSpPr txBox="1">
            <a:spLocks noChangeArrowheads="1"/>
          </p:cNvSpPr>
          <p:nvPr/>
        </p:nvSpPr>
        <p:spPr bwMode="auto">
          <a:xfrm>
            <a:off x="1498104" y="3401815"/>
            <a:ext cx="615503" cy="2073621"/>
          </a:xfrm>
          <a:prstGeom prst="rect">
            <a:avLst/>
          </a:prstGeom>
          <a:noFill/>
          <a:ln w="9525" algn="ctr">
            <a:noFill/>
            <a:miter lim="800000"/>
          </a:ln>
        </p:spPr>
        <p:txBody>
          <a:bodyPr vert="eaVert" wrap="none" lIns="91415" tIns="45708" rIns="91415" bIns="45708">
            <a:spAutoFit/>
          </a:bodyPr>
          <a:lstStyle/>
          <a:p>
            <a:pPr algn="ctr" eaLnBrk="0" hangingPunct="0">
              <a:defRPr/>
            </a:pPr>
            <a:r>
              <a:rPr lang="zh-CN" altLang="en-US" sz="1400" b="1" kern="0" dirty="0">
                <a:solidFill>
                  <a:srgbClr val="FF9900"/>
                </a:solidFill>
                <a:latin typeface="+mn-ea"/>
                <a:ea typeface="+mn-ea"/>
              </a:rPr>
              <a:t>结构化为主</a:t>
            </a:r>
            <a:endParaRPr lang="en-US" altLang="zh-CN" sz="1400" b="1" kern="0" dirty="0">
              <a:solidFill>
                <a:srgbClr val="FF9900"/>
              </a:solidFill>
              <a:latin typeface="+mn-ea"/>
              <a:ea typeface="+mn-ea"/>
            </a:endParaRPr>
          </a:p>
          <a:p>
            <a:pPr algn="ctr" eaLnBrk="0" hangingPunct="0">
              <a:defRPr/>
            </a:pPr>
            <a:r>
              <a:rPr lang="zh-CN" altLang="en-US" sz="1400" b="1" kern="0" dirty="0">
                <a:solidFill>
                  <a:srgbClr val="FF9900"/>
                </a:solidFill>
                <a:latin typeface="+mn-ea"/>
                <a:ea typeface="+mn-ea"/>
              </a:rPr>
              <a:t>（例 电信运营商）</a:t>
            </a:r>
          </a:p>
        </p:txBody>
      </p:sp>
      <p:sp>
        <p:nvSpPr>
          <p:cNvPr id="11" name="Rectangle 21"/>
          <p:cNvSpPr>
            <a:spLocks noChangeArrowheads="1"/>
          </p:cNvSpPr>
          <p:nvPr/>
        </p:nvSpPr>
        <p:spPr bwMode="auto">
          <a:xfrm>
            <a:off x="4232804" y="3717515"/>
            <a:ext cx="473156" cy="230808"/>
          </a:xfrm>
          <a:prstGeom prst="rect">
            <a:avLst/>
          </a:prstGeom>
          <a:noFill/>
          <a:ln w="9525">
            <a:noFill/>
            <a:miter lim="800000"/>
          </a:ln>
        </p:spPr>
        <p:txBody>
          <a:bodyPr wrap="none" lIns="91415" tIns="45708" rIns="91415" bIns="45708" anchor="ctr">
            <a:spAutoFit/>
          </a:bodyPr>
          <a:lstStyle/>
          <a:p>
            <a:pPr algn="ctr" eaLnBrk="0" hangingPunct="0">
              <a:defRPr/>
            </a:pPr>
            <a:r>
              <a:rPr lang="en-US" altLang="zh-CN" sz="900" b="1" kern="0" dirty="0">
                <a:solidFill>
                  <a:srgbClr val="000000"/>
                </a:solidFill>
                <a:latin typeface="+mn-ea"/>
                <a:ea typeface="+mn-ea"/>
              </a:rPr>
              <a:t>~15%</a:t>
            </a:r>
          </a:p>
        </p:txBody>
      </p:sp>
      <p:sp>
        <p:nvSpPr>
          <p:cNvPr id="12" name="Rectangle 22"/>
          <p:cNvSpPr>
            <a:spLocks noChangeArrowheads="1"/>
          </p:cNvSpPr>
          <p:nvPr/>
        </p:nvSpPr>
        <p:spPr bwMode="auto">
          <a:xfrm>
            <a:off x="2873421" y="4345372"/>
            <a:ext cx="409036" cy="230808"/>
          </a:xfrm>
          <a:prstGeom prst="rect">
            <a:avLst/>
          </a:prstGeom>
          <a:noFill/>
          <a:ln w="9525">
            <a:noFill/>
            <a:miter lim="800000"/>
          </a:ln>
        </p:spPr>
        <p:txBody>
          <a:bodyPr wrap="none" lIns="91415" tIns="45708" rIns="91415" bIns="45708" anchor="ctr">
            <a:spAutoFit/>
          </a:bodyPr>
          <a:lstStyle/>
          <a:p>
            <a:pPr algn="ctr" eaLnBrk="0" hangingPunct="0">
              <a:defRPr/>
            </a:pPr>
            <a:r>
              <a:rPr lang="en-US" altLang="zh-CN" sz="900" b="1" kern="0" dirty="0">
                <a:solidFill>
                  <a:srgbClr val="000000"/>
                </a:solidFill>
                <a:latin typeface="+mn-ea"/>
                <a:ea typeface="+mn-ea"/>
              </a:rPr>
              <a:t>~3%</a:t>
            </a:r>
          </a:p>
        </p:txBody>
      </p:sp>
      <p:sp>
        <p:nvSpPr>
          <p:cNvPr id="14" name="Line 5"/>
          <p:cNvSpPr>
            <a:spLocks noChangeShapeType="1"/>
          </p:cNvSpPr>
          <p:nvPr/>
        </p:nvSpPr>
        <p:spPr bwMode="auto">
          <a:xfrm>
            <a:off x="3616100" y="3617913"/>
            <a:ext cx="5792" cy="1575283"/>
          </a:xfrm>
          <a:prstGeom prst="line">
            <a:avLst/>
          </a:prstGeom>
          <a:noFill/>
          <a:ln w="25400">
            <a:solidFill>
              <a:srgbClr val="DECAA6"/>
            </a:solidFill>
            <a:round/>
          </a:ln>
        </p:spPr>
        <p:txBody>
          <a:bodyPr wrap="square" lIns="91415" tIns="45708" rIns="91415" bIns="45708" anchor="ctr">
            <a:spAutoFit/>
          </a:bodyPr>
          <a:lstStyle/>
          <a:p>
            <a:pPr>
              <a:defRPr/>
            </a:pPr>
            <a:endParaRPr lang="en-US" sz="2000" kern="0" dirty="0">
              <a:solidFill>
                <a:srgbClr val="000000"/>
              </a:solidFill>
              <a:latin typeface="+mn-ea"/>
              <a:ea typeface="+mn-ea"/>
            </a:endParaRPr>
          </a:p>
        </p:txBody>
      </p:sp>
      <p:sp>
        <p:nvSpPr>
          <p:cNvPr id="15" name="Line 5"/>
          <p:cNvSpPr>
            <a:spLocks noChangeShapeType="1"/>
          </p:cNvSpPr>
          <p:nvPr/>
        </p:nvSpPr>
        <p:spPr bwMode="auto">
          <a:xfrm>
            <a:off x="4295550" y="3617913"/>
            <a:ext cx="10418" cy="1575283"/>
          </a:xfrm>
          <a:prstGeom prst="line">
            <a:avLst/>
          </a:prstGeom>
          <a:noFill/>
          <a:ln w="25400">
            <a:solidFill>
              <a:srgbClr val="DECAA6"/>
            </a:solidFill>
            <a:round/>
          </a:ln>
        </p:spPr>
        <p:txBody>
          <a:bodyPr wrap="square" lIns="91415" tIns="45708" rIns="91415" bIns="45708" anchor="ctr">
            <a:spAutoFit/>
          </a:bodyPr>
          <a:lstStyle/>
          <a:p>
            <a:pPr>
              <a:defRPr/>
            </a:pPr>
            <a:endParaRPr lang="en-US" sz="2000" kern="0" dirty="0">
              <a:solidFill>
                <a:srgbClr val="000000"/>
              </a:solidFill>
              <a:latin typeface="+mn-ea"/>
              <a:ea typeface="+mn-ea"/>
            </a:endParaRPr>
          </a:p>
        </p:txBody>
      </p:sp>
      <p:sp>
        <p:nvSpPr>
          <p:cNvPr id="16" name="Line 5"/>
          <p:cNvSpPr>
            <a:spLocks noChangeShapeType="1"/>
          </p:cNvSpPr>
          <p:nvPr/>
        </p:nvSpPr>
        <p:spPr bwMode="auto">
          <a:xfrm>
            <a:off x="4982939" y="3617913"/>
            <a:ext cx="7106" cy="1575283"/>
          </a:xfrm>
          <a:prstGeom prst="line">
            <a:avLst/>
          </a:prstGeom>
          <a:noFill/>
          <a:ln w="25400">
            <a:solidFill>
              <a:srgbClr val="DECAA6"/>
            </a:solidFill>
            <a:round/>
          </a:ln>
        </p:spPr>
        <p:txBody>
          <a:bodyPr wrap="square" lIns="91415" tIns="45708" rIns="91415" bIns="45708" anchor="ctr">
            <a:spAutoFit/>
          </a:bodyPr>
          <a:lstStyle/>
          <a:p>
            <a:pPr>
              <a:defRPr/>
            </a:pPr>
            <a:endParaRPr lang="en-US" sz="2000" kern="0" dirty="0">
              <a:solidFill>
                <a:srgbClr val="000000"/>
              </a:solidFill>
              <a:latin typeface="+mn-ea"/>
              <a:ea typeface="+mn-ea"/>
            </a:endParaRPr>
          </a:p>
        </p:txBody>
      </p:sp>
      <p:sp>
        <p:nvSpPr>
          <p:cNvPr id="17" name="Line 5"/>
          <p:cNvSpPr>
            <a:spLocks noChangeShapeType="1"/>
          </p:cNvSpPr>
          <p:nvPr/>
        </p:nvSpPr>
        <p:spPr bwMode="auto">
          <a:xfrm>
            <a:off x="5730650" y="3644899"/>
            <a:ext cx="15478" cy="1584301"/>
          </a:xfrm>
          <a:prstGeom prst="line">
            <a:avLst/>
          </a:prstGeom>
          <a:noFill/>
          <a:ln w="25400">
            <a:solidFill>
              <a:srgbClr val="DECAA6"/>
            </a:solidFill>
            <a:round/>
          </a:ln>
        </p:spPr>
        <p:txBody>
          <a:bodyPr wrap="square" lIns="91415" tIns="45708" rIns="91415" bIns="45708" anchor="ctr">
            <a:spAutoFit/>
          </a:bodyPr>
          <a:lstStyle/>
          <a:p>
            <a:pPr>
              <a:defRPr/>
            </a:pPr>
            <a:endParaRPr lang="en-US" sz="2000" kern="0" dirty="0">
              <a:solidFill>
                <a:srgbClr val="000000"/>
              </a:solidFill>
              <a:latin typeface="+mn-ea"/>
              <a:ea typeface="+mn-ea"/>
            </a:endParaRPr>
          </a:p>
        </p:txBody>
      </p:sp>
      <p:sp>
        <p:nvSpPr>
          <p:cNvPr id="18" name="Line 5"/>
          <p:cNvSpPr>
            <a:spLocks noChangeShapeType="1"/>
          </p:cNvSpPr>
          <p:nvPr/>
        </p:nvSpPr>
        <p:spPr bwMode="auto">
          <a:xfrm>
            <a:off x="6410100" y="3617913"/>
            <a:ext cx="20104" cy="1575283"/>
          </a:xfrm>
          <a:prstGeom prst="line">
            <a:avLst/>
          </a:prstGeom>
          <a:noFill/>
          <a:ln w="25400">
            <a:solidFill>
              <a:srgbClr val="DECAA6"/>
            </a:solidFill>
            <a:round/>
          </a:ln>
        </p:spPr>
        <p:txBody>
          <a:bodyPr wrap="square" lIns="91415" tIns="45708" rIns="91415" bIns="45708" anchor="ctr">
            <a:spAutoFit/>
          </a:bodyPr>
          <a:lstStyle/>
          <a:p>
            <a:pPr>
              <a:defRPr/>
            </a:pPr>
            <a:endParaRPr lang="en-US" sz="2000" kern="0" dirty="0">
              <a:solidFill>
                <a:srgbClr val="000000"/>
              </a:solidFill>
              <a:latin typeface="+mn-ea"/>
              <a:ea typeface="+mn-ea"/>
            </a:endParaRPr>
          </a:p>
        </p:txBody>
      </p:sp>
      <p:sp>
        <p:nvSpPr>
          <p:cNvPr id="21" name="Text Box 16"/>
          <p:cNvSpPr txBox="1">
            <a:spLocks noChangeArrowheads="1"/>
          </p:cNvSpPr>
          <p:nvPr/>
        </p:nvSpPr>
        <p:spPr bwMode="auto">
          <a:xfrm>
            <a:off x="2177826" y="3777357"/>
            <a:ext cx="2133600" cy="180975"/>
          </a:xfrm>
          <a:prstGeom prst="rect">
            <a:avLst/>
          </a:prstGeom>
          <a:solidFill>
            <a:srgbClr val="A10007"/>
          </a:solidFill>
          <a:ln w="9525" algn="ctr">
            <a:noFill/>
            <a:miter lim="800000"/>
          </a:ln>
        </p:spPr>
        <p:txBody>
          <a:bodyPr wrap="none" lIns="91415" tIns="45708" rIns="91415" bIns="45708" anchor="ctr"/>
          <a:lstStyle/>
          <a:p>
            <a:pPr algn="ctr" eaLnBrk="0" hangingPunct="0">
              <a:defRPr/>
            </a:pPr>
            <a:r>
              <a:rPr lang="zh-CN" altLang="en-US" sz="900" b="1" kern="0" dirty="0">
                <a:solidFill>
                  <a:srgbClr val="FFFFFF"/>
                </a:solidFill>
                <a:latin typeface="+mn-ea"/>
                <a:ea typeface="+mn-ea"/>
              </a:rPr>
              <a:t>计费</a:t>
            </a:r>
            <a:r>
              <a:rPr lang="en-US" altLang="zh-CN" sz="900" b="1" kern="0" dirty="0">
                <a:solidFill>
                  <a:srgbClr val="FFFFFF"/>
                </a:solidFill>
                <a:latin typeface="+mn-ea"/>
                <a:ea typeface="+mn-ea"/>
              </a:rPr>
              <a:t>CDR(</a:t>
            </a:r>
            <a:r>
              <a:rPr lang="zh-CN" altLang="en-US" sz="900" b="1" kern="0" dirty="0">
                <a:solidFill>
                  <a:srgbClr val="FFFFFF"/>
                </a:solidFill>
                <a:latin typeface="+mn-ea"/>
                <a:ea typeface="+mn-ea"/>
              </a:rPr>
              <a:t>含历史）</a:t>
            </a:r>
          </a:p>
        </p:txBody>
      </p:sp>
      <p:sp>
        <p:nvSpPr>
          <p:cNvPr id="23" name="Text Box 15"/>
          <p:cNvSpPr txBox="1">
            <a:spLocks noChangeArrowheads="1"/>
          </p:cNvSpPr>
          <p:nvPr/>
        </p:nvSpPr>
        <p:spPr bwMode="auto">
          <a:xfrm>
            <a:off x="2177826" y="4779429"/>
            <a:ext cx="2736850" cy="225425"/>
          </a:xfrm>
          <a:prstGeom prst="rect">
            <a:avLst/>
          </a:prstGeom>
          <a:solidFill>
            <a:srgbClr val="A10007"/>
          </a:solidFill>
          <a:ln w="9525" algn="ctr">
            <a:noFill/>
            <a:miter lim="800000"/>
          </a:ln>
        </p:spPr>
        <p:txBody>
          <a:bodyPr wrap="none" lIns="91415" tIns="45708" rIns="91415" bIns="45708" anchor="ctr"/>
          <a:lstStyle/>
          <a:p>
            <a:pPr algn="ctr" eaLnBrk="0" hangingPunct="0">
              <a:defRPr/>
            </a:pPr>
            <a:r>
              <a:rPr lang="zh-CN" altLang="en-US" sz="900" b="1" kern="0" dirty="0">
                <a:solidFill>
                  <a:srgbClr val="FFFFFF"/>
                </a:solidFill>
                <a:latin typeface="+mn-ea"/>
                <a:ea typeface="+mn-ea"/>
              </a:rPr>
              <a:t>分析汇总数据（含历史）</a:t>
            </a:r>
            <a:endParaRPr lang="en-US" altLang="zh-CN" sz="900" b="1" kern="0" dirty="0">
              <a:solidFill>
                <a:srgbClr val="FFFFFF"/>
              </a:solidFill>
              <a:latin typeface="+mn-ea"/>
              <a:ea typeface="+mn-ea"/>
            </a:endParaRPr>
          </a:p>
        </p:txBody>
      </p:sp>
      <p:sp>
        <p:nvSpPr>
          <p:cNvPr id="26" name="Text Box 16"/>
          <p:cNvSpPr txBox="1">
            <a:spLocks noChangeArrowheads="1"/>
          </p:cNvSpPr>
          <p:nvPr/>
        </p:nvSpPr>
        <p:spPr bwMode="auto">
          <a:xfrm>
            <a:off x="2182589" y="4048820"/>
            <a:ext cx="1827212" cy="268287"/>
          </a:xfrm>
          <a:prstGeom prst="rect">
            <a:avLst/>
          </a:prstGeom>
          <a:solidFill>
            <a:srgbClr val="00B0F0"/>
          </a:solidFill>
          <a:ln w="9525" algn="ctr">
            <a:noFill/>
            <a:miter lim="800000"/>
          </a:ln>
        </p:spPr>
        <p:txBody>
          <a:bodyPr wrap="none" lIns="91415" tIns="45708" rIns="91415" bIns="45708" anchor="ctr"/>
          <a:lstStyle/>
          <a:p>
            <a:pPr algn="ctr" eaLnBrk="0" hangingPunct="0">
              <a:defRPr/>
            </a:pPr>
            <a:r>
              <a:rPr lang="zh-CN" altLang="en-US" sz="900" b="1" kern="0" dirty="0">
                <a:solidFill>
                  <a:srgbClr val="000000"/>
                </a:solidFill>
                <a:latin typeface="+mn-ea"/>
                <a:ea typeface="+mn-ea"/>
              </a:rPr>
              <a:t> 互联网 </a:t>
            </a:r>
            <a:r>
              <a:rPr lang="en-US" altLang="zh-CN" sz="900" b="1" kern="0" dirty="0">
                <a:solidFill>
                  <a:srgbClr val="000000"/>
                </a:solidFill>
                <a:latin typeface="+mn-ea"/>
                <a:ea typeface="+mn-ea"/>
              </a:rPr>
              <a:t>Web Page &amp; Log(</a:t>
            </a:r>
            <a:r>
              <a:rPr lang="zh-CN" altLang="en-US" sz="900" b="1" kern="0" dirty="0">
                <a:solidFill>
                  <a:srgbClr val="000000"/>
                </a:solidFill>
                <a:latin typeface="+mn-ea"/>
                <a:ea typeface="+mn-ea"/>
              </a:rPr>
              <a:t>含历史）</a:t>
            </a:r>
          </a:p>
        </p:txBody>
      </p:sp>
      <p:sp>
        <p:nvSpPr>
          <p:cNvPr id="27" name="Rectangle 21"/>
          <p:cNvSpPr>
            <a:spLocks noChangeArrowheads="1"/>
          </p:cNvSpPr>
          <p:nvPr/>
        </p:nvSpPr>
        <p:spPr bwMode="auto">
          <a:xfrm>
            <a:off x="3930386" y="4076289"/>
            <a:ext cx="473156" cy="230808"/>
          </a:xfrm>
          <a:prstGeom prst="rect">
            <a:avLst/>
          </a:prstGeom>
          <a:noFill/>
          <a:ln w="9525">
            <a:noFill/>
            <a:miter lim="800000"/>
          </a:ln>
        </p:spPr>
        <p:txBody>
          <a:bodyPr wrap="none" lIns="91415" tIns="45708" rIns="91415" bIns="45708" anchor="ctr">
            <a:spAutoFit/>
          </a:bodyPr>
          <a:lstStyle/>
          <a:p>
            <a:pPr algn="ctr" eaLnBrk="0" hangingPunct="0">
              <a:defRPr/>
            </a:pPr>
            <a:r>
              <a:rPr lang="en-US" altLang="zh-CN" sz="900" b="1" kern="0" dirty="0">
                <a:solidFill>
                  <a:srgbClr val="000000"/>
                </a:solidFill>
                <a:latin typeface="+mn-ea"/>
                <a:ea typeface="+mn-ea"/>
              </a:rPr>
              <a:t>~13%</a:t>
            </a:r>
          </a:p>
        </p:txBody>
      </p:sp>
      <p:sp>
        <p:nvSpPr>
          <p:cNvPr id="77" name="Rectangle 23"/>
          <p:cNvSpPr>
            <a:spLocks noChangeArrowheads="1"/>
          </p:cNvSpPr>
          <p:nvPr/>
        </p:nvSpPr>
        <p:spPr bwMode="auto">
          <a:xfrm>
            <a:off x="4935497" y="4760838"/>
            <a:ext cx="473156" cy="230808"/>
          </a:xfrm>
          <a:prstGeom prst="rect">
            <a:avLst/>
          </a:prstGeom>
          <a:noFill/>
          <a:ln w="9525">
            <a:noFill/>
            <a:miter lim="800000"/>
          </a:ln>
        </p:spPr>
        <p:txBody>
          <a:bodyPr wrap="none" lIns="91415" tIns="45708" rIns="91415" bIns="45708" anchor="ctr">
            <a:spAutoFit/>
          </a:bodyPr>
          <a:lstStyle/>
          <a:p>
            <a:pPr algn="ctr" eaLnBrk="0" hangingPunct="0">
              <a:defRPr/>
            </a:pPr>
            <a:r>
              <a:rPr lang="en-US" altLang="zh-CN" sz="900" b="1" kern="0" dirty="0">
                <a:solidFill>
                  <a:srgbClr val="000000"/>
                </a:solidFill>
                <a:latin typeface="+mn-ea"/>
                <a:ea typeface="+mn-ea"/>
              </a:rPr>
              <a:t>~18%</a:t>
            </a:r>
          </a:p>
        </p:txBody>
      </p:sp>
      <p:sp>
        <p:nvSpPr>
          <p:cNvPr id="80" name="Text Box 16"/>
          <p:cNvSpPr txBox="1">
            <a:spLocks noChangeArrowheads="1"/>
          </p:cNvSpPr>
          <p:nvPr/>
        </p:nvSpPr>
        <p:spPr bwMode="auto">
          <a:xfrm>
            <a:off x="2196876" y="4414454"/>
            <a:ext cx="1268413" cy="269876"/>
          </a:xfrm>
          <a:prstGeom prst="rect">
            <a:avLst/>
          </a:prstGeom>
          <a:solidFill>
            <a:srgbClr val="00B050"/>
          </a:solidFill>
          <a:ln w="9525" algn="ctr">
            <a:noFill/>
            <a:miter lim="800000"/>
          </a:ln>
        </p:spPr>
        <p:txBody>
          <a:bodyPr wrap="none" lIns="91415" tIns="45708" rIns="91415" bIns="45708" anchor="ctr"/>
          <a:lstStyle/>
          <a:p>
            <a:pPr algn="ctr" eaLnBrk="0" hangingPunct="0">
              <a:defRPr/>
            </a:pPr>
            <a:r>
              <a:rPr lang="zh-CN" altLang="en-US" sz="700" b="1" kern="0" dirty="0">
                <a:solidFill>
                  <a:srgbClr val="000000"/>
                </a:solidFill>
                <a:latin typeface="+mn-ea"/>
                <a:ea typeface="+mn-ea"/>
              </a:rPr>
              <a:t>内容（图像、视频、文本</a:t>
            </a:r>
            <a:r>
              <a:rPr lang="en-US" altLang="zh-CN" sz="700" b="1" kern="0" dirty="0">
                <a:solidFill>
                  <a:srgbClr val="000000"/>
                </a:solidFill>
                <a:latin typeface="+mn-ea"/>
                <a:ea typeface="+mn-ea"/>
              </a:rPr>
              <a:t>)</a:t>
            </a:r>
            <a:r>
              <a:rPr lang="zh-CN" altLang="en-US" sz="700" b="1" kern="0" dirty="0">
                <a:solidFill>
                  <a:srgbClr val="000000"/>
                </a:solidFill>
                <a:latin typeface="+mn-ea"/>
                <a:ea typeface="+mn-ea"/>
              </a:rPr>
              <a:t>数据</a:t>
            </a:r>
          </a:p>
        </p:txBody>
      </p:sp>
      <p:sp>
        <p:nvSpPr>
          <p:cNvPr id="81" name="Rectangle 21"/>
          <p:cNvSpPr>
            <a:spLocks noChangeArrowheads="1"/>
          </p:cNvSpPr>
          <p:nvPr/>
        </p:nvSpPr>
        <p:spPr bwMode="auto">
          <a:xfrm>
            <a:off x="3479846" y="4401591"/>
            <a:ext cx="409036" cy="230808"/>
          </a:xfrm>
          <a:prstGeom prst="rect">
            <a:avLst/>
          </a:prstGeom>
          <a:noFill/>
          <a:ln w="9525">
            <a:noFill/>
            <a:miter lim="800000"/>
          </a:ln>
        </p:spPr>
        <p:txBody>
          <a:bodyPr wrap="none" lIns="91415" tIns="45708" rIns="91415" bIns="45708" anchor="ctr">
            <a:spAutoFit/>
          </a:bodyPr>
          <a:lstStyle/>
          <a:p>
            <a:pPr algn="ctr" eaLnBrk="0" hangingPunct="0">
              <a:defRPr/>
            </a:pPr>
            <a:r>
              <a:rPr lang="en-US" altLang="zh-CN" sz="900" b="1" kern="0" dirty="0">
                <a:solidFill>
                  <a:srgbClr val="000000"/>
                </a:solidFill>
                <a:latin typeface="+mn-ea"/>
                <a:ea typeface="+mn-ea"/>
              </a:rPr>
              <a:t>~7%</a:t>
            </a:r>
          </a:p>
        </p:txBody>
      </p:sp>
      <p:sp>
        <p:nvSpPr>
          <p:cNvPr id="35855" name="圆角矩形 71"/>
          <p:cNvSpPr>
            <a:spLocks noChangeArrowheads="1"/>
          </p:cNvSpPr>
          <p:nvPr/>
        </p:nvSpPr>
        <p:spPr bwMode="auto">
          <a:xfrm>
            <a:off x="1557114" y="3609020"/>
            <a:ext cx="5391150" cy="1620180"/>
          </a:xfrm>
          <a:prstGeom prst="roundRect">
            <a:avLst>
              <a:gd name="adj" fmla="val 16667"/>
            </a:avLst>
          </a:prstGeom>
          <a:noFill/>
          <a:ln w="19050">
            <a:solidFill>
              <a:srgbClr val="C00000"/>
            </a:solidFill>
            <a:prstDash val="dash"/>
            <a:round/>
          </a:ln>
        </p:spPr>
        <p:txBody>
          <a:bodyPr/>
          <a:lstStyle/>
          <a:p>
            <a:pPr>
              <a:buClr>
                <a:srgbClr val="CC9900"/>
              </a:buClr>
              <a:buFont typeface="Wingdings" panose="05000000000000000000" pitchFamily="2" charset="2"/>
              <a:buChar char="n"/>
            </a:pPr>
            <a:endParaRPr lang="zh-CN" altLang="en-US">
              <a:solidFill>
                <a:srgbClr val="000000"/>
              </a:solidFill>
              <a:latin typeface="+mn-ea"/>
              <a:ea typeface="+mn-ea"/>
            </a:endParaRPr>
          </a:p>
        </p:txBody>
      </p:sp>
      <p:sp>
        <p:nvSpPr>
          <p:cNvPr id="72" name="标题 71"/>
          <p:cNvSpPr>
            <a:spLocks noGrp="1"/>
          </p:cNvSpPr>
          <p:nvPr>
            <p:ph type="title"/>
          </p:nvPr>
        </p:nvSpPr>
        <p:spPr/>
        <p:txBody>
          <a:bodyPr/>
          <a:lstStyle/>
          <a:p>
            <a:r>
              <a:rPr lang="zh-CN" altLang="en-US" smtClean="0"/>
              <a:t>大数据的结构特征</a:t>
            </a:r>
            <a:endParaRPr lang="zh-CN" altLang="en-US" dirty="0"/>
          </a:p>
        </p:txBody>
      </p:sp>
      <p:sp>
        <p:nvSpPr>
          <p:cNvPr id="5" name="Text Placeholder 4"/>
          <p:cNvSpPr>
            <a:spLocks noGrp="1"/>
          </p:cNvSpPr>
          <p:nvPr>
            <p:ph type="body" sz="quarter" idx="10"/>
          </p:nvPr>
        </p:nvSpPr>
        <p:spPr/>
        <p:txBody>
          <a:bodyPr/>
          <a:lstStyle/>
          <a:p>
            <a:endParaRPr lang="en-US"/>
          </a:p>
        </p:txBody>
      </p:sp>
      <p:sp>
        <p:nvSpPr>
          <p:cNvPr id="83" name="圆角矩形 71"/>
          <p:cNvSpPr>
            <a:spLocks noChangeArrowheads="1"/>
          </p:cNvSpPr>
          <p:nvPr/>
        </p:nvSpPr>
        <p:spPr bwMode="auto">
          <a:xfrm>
            <a:off x="1533661" y="1448780"/>
            <a:ext cx="5391150" cy="1692188"/>
          </a:xfrm>
          <a:prstGeom prst="roundRect">
            <a:avLst>
              <a:gd name="adj" fmla="val 16667"/>
            </a:avLst>
          </a:prstGeom>
          <a:noFill/>
          <a:ln w="19050">
            <a:solidFill>
              <a:srgbClr val="C00000"/>
            </a:solidFill>
            <a:prstDash val="dash"/>
            <a:round/>
          </a:ln>
        </p:spPr>
        <p:txBody>
          <a:bodyPr/>
          <a:lstStyle/>
          <a:p>
            <a:pPr>
              <a:buClr>
                <a:srgbClr val="CC9900"/>
              </a:buClr>
              <a:buFont typeface="Wingdings" panose="05000000000000000000" pitchFamily="2" charset="2"/>
              <a:buChar char="n"/>
            </a:pPr>
            <a:endParaRPr lang="zh-CN" altLang="en-US">
              <a:solidFill>
                <a:srgbClr val="000000"/>
              </a:solidFill>
              <a:latin typeface="+mn-ea"/>
              <a:ea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数据处理技术分布式演进趋势</a:t>
            </a:r>
            <a:endParaRPr lang="zh-CN" altLang="en-US" dirty="0"/>
          </a:p>
        </p:txBody>
      </p:sp>
      <p:sp>
        <p:nvSpPr>
          <p:cNvPr id="6" name="Text Placeholder 5"/>
          <p:cNvSpPr>
            <a:spLocks noGrp="1"/>
          </p:cNvSpPr>
          <p:nvPr>
            <p:ph type="body" sz="quarter" idx="10"/>
          </p:nvPr>
        </p:nvSpPr>
        <p:spPr/>
        <p:txBody>
          <a:bodyPr/>
          <a:lstStyle/>
          <a:p>
            <a:endParaRPr lang="en-US"/>
          </a:p>
        </p:txBody>
      </p:sp>
      <p:pic>
        <p:nvPicPr>
          <p:cNvPr id="4" name="Picture 3"/>
          <p:cNvPicPr>
            <a:picLocks noChangeAspect="1" noChangeArrowheads="1"/>
          </p:cNvPicPr>
          <p:nvPr/>
        </p:nvPicPr>
        <p:blipFill>
          <a:blip r:embed="rId3" cstate="print"/>
          <a:srcRect/>
          <a:stretch>
            <a:fillRect/>
          </a:stretch>
        </p:blipFill>
        <p:spPr bwMode="auto">
          <a:xfrm>
            <a:off x="808854" y="1672206"/>
            <a:ext cx="1350877" cy="2466726"/>
          </a:xfrm>
          <a:prstGeom prst="roundRect">
            <a:avLst>
              <a:gd name="adj" fmla="val 3620"/>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3131840" y="1683671"/>
            <a:ext cx="2027298" cy="2510711"/>
          </a:xfrm>
          <a:prstGeom prst="roundRect">
            <a:avLst>
              <a:gd name="adj" fmla="val 4594"/>
            </a:avLst>
          </a:prstGeom>
          <a:noFill/>
          <a:ln w="9525">
            <a:noFill/>
            <a:miter lim="800000"/>
            <a:headEnd/>
            <a:tailEnd/>
          </a:ln>
        </p:spPr>
      </p:pic>
      <p:sp>
        <p:nvSpPr>
          <p:cNvPr id="36869" name="TextBox 5"/>
          <p:cNvSpPr txBox="1">
            <a:spLocks noChangeArrowheads="1"/>
          </p:cNvSpPr>
          <p:nvPr/>
        </p:nvSpPr>
        <p:spPr bwMode="auto">
          <a:xfrm>
            <a:off x="1047106" y="1374775"/>
            <a:ext cx="717550" cy="225425"/>
          </a:xfrm>
          <a:prstGeom prst="rect">
            <a:avLst/>
          </a:prstGeom>
          <a:noFill/>
          <a:ln w="9525">
            <a:noFill/>
            <a:miter lim="800000"/>
          </a:ln>
        </p:spPr>
        <p:txBody>
          <a:bodyPr lIns="71295" tIns="35647" rIns="71295" bIns="35647">
            <a:spAutoFit/>
          </a:bodyPr>
          <a:lstStyle/>
          <a:p>
            <a:pPr algn="ctr"/>
            <a:r>
              <a:rPr lang="en-US" altLang="zh-CN" b="1" dirty="0">
                <a:solidFill>
                  <a:srgbClr val="000000"/>
                </a:solidFill>
                <a:latin typeface="+mn-ea"/>
                <a:ea typeface="+mn-ea"/>
              </a:rPr>
              <a:t>SMP</a:t>
            </a:r>
            <a:endParaRPr lang="zh-CN" altLang="en-US" b="1" dirty="0">
              <a:solidFill>
                <a:srgbClr val="000000"/>
              </a:solidFill>
              <a:latin typeface="+mn-ea"/>
              <a:ea typeface="+mn-ea"/>
            </a:endParaRPr>
          </a:p>
        </p:txBody>
      </p:sp>
      <p:sp>
        <p:nvSpPr>
          <p:cNvPr id="36870" name="TextBox 6"/>
          <p:cNvSpPr txBox="1">
            <a:spLocks noChangeArrowheads="1"/>
          </p:cNvSpPr>
          <p:nvPr/>
        </p:nvSpPr>
        <p:spPr bwMode="auto">
          <a:xfrm>
            <a:off x="6910401" y="1374775"/>
            <a:ext cx="1146175" cy="225425"/>
          </a:xfrm>
          <a:prstGeom prst="rect">
            <a:avLst/>
          </a:prstGeom>
          <a:noFill/>
          <a:ln w="9525">
            <a:noFill/>
            <a:miter lim="800000"/>
          </a:ln>
        </p:spPr>
        <p:txBody>
          <a:bodyPr lIns="71295" tIns="35647" rIns="71295" bIns="35647">
            <a:spAutoFit/>
          </a:bodyPr>
          <a:lstStyle/>
          <a:p>
            <a:pPr algn="ctr"/>
            <a:r>
              <a:rPr lang="en-US" altLang="zh-CN" b="1" dirty="0" err="1">
                <a:solidFill>
                  <a:srgbClr val="000000"/>
                </a:solidFill>
                <a:latin typeface="+mn-ea"/>
                <a:ea typeface="+mn-ea"/>
              </a:rPr>
              <a:t>Hadoop</a:t>
            </a:r>
            <a:endParaRPr lang="zh-CN" altLang="en-US" b="1" dirty="0">
              <a:solidFill>
                <a:srgbClr val="000000"/>
              </a:solidFill>
              <a:latin typeface="+mn-ea"/>
              <a:ea typeface="+mn-ea"/>
            </a:endParaRPr>
          </a:p>
        </p:txBody>
      </p:sp>
      <p:sp>
        <p:nvSpPr>
          <p:cNvPr id="36871" name="右箭头 7"/>
          <p:cNvSpPr>
            <a:spLocks noChangeArrowheads="1"/>
          </p:cNvSpPr>
          <p:nvPr/>
        </p:nvSpPr>
        <p:spPr bwMode="auto">
          <a:xfrm>
            <a:off x="2301925" y="2559050"/>
            <a:ext cx="793911" cy="1185863"/>
          </a:xfrm>
          <a:prstGeom prst="rightArrow">
            <a:avLst>
              <a:gd name="adj1" fmla="val 50000"/>
              <a:gd name="adj2" fmla="val 47296"/>
            </a:avLst>
          </a:prstGeom>
          <a:solidFill>
            <a:srgbClr val="00B0F0"/>
          </a:solidFill>
          <a:ln w="9525">
            <a:solidFill>
              <a:schemeClr val="tx1"/>
            </a:solidFill>
            <a:miter lim="800000"/>
          </a:ln>
        </p:spPr>
        <p:txBody>
          <a:bodyPr/>
          <a:lstStyle/>
          <a:p>
            <a:pPr>
              <a:buClr>
                <a:srgbClr val="CC9900"/>
              </a:buClr>
              <a:buFont typeface="Wingdings" panose="05000000000000000000" pitchFamily="2" charset="2"/>
              <a:buChar char="n"/>
            </a:pPr>
            <a:endParaRPr lang="en-US" altLang="zh-CN">
              <a:solidFill>
                <a:srgbClr val="000000"/>
              </a:solidFill>
              <a:latin typeface="+mn-ea"/>
              <a:ea typeface="+mn-ea"/>
            </a:endParaRPr>
          </a:p>
        </p:txBody>
      </p:sp>
      <p:sp>
        <p:nvSpPr>
          <p:cNvPr id="36874" name="TextBox 10"/>
          <p:cNvSpPr txBox="1">
            <a:spLocks noChangeArrowheads="1"/>
          </p:cNvSpPr>
          <p:nvPr/>
        </p:nvSpPr>
        <p:spPr bwMode="auto">
          <a:xfrm>
            <a:off x="3671900" y="1374775"/>
            <a:ext cx="835025" cy="225425"/>
          </a:xfrm>
          <a:prstGeom prst="rect">
            <a:avLst/>
          </a:prstGeom>
          <a:noFill/>
          <a:ln w="9525">
            <a:noFill/>
            <a:miter lim="800000"/>
          </a:ln>
        </p:spPr>
        <p:txBody>
          <a:bodyPr lIns="71295" tIns="35647" rIns="71295" bIns="35647">
            <a:spAutoFit/>
          </a:bodyPr>
          <a:lstStyle/>
          <a:p>
            <a:pPr algn="ctr"/>
            <a:r>
              <a:rPr lang="en-US" altLang="zh-CN" b="1" dirty="0">
                <a:solidFill>
                  <a:srgbClr val="000000"/>
                </a:solidFill>
                <a:latin typeface="+mn-ea"/>
                <a:ea typeface="+mn-ea"/>
              </a:rPr>
              <a:t>MPP</a:t>
            </a:r>
            <a:endParaRPr lang="zh-CN" altLang="en-US" b="1" dirty="0">
              <a:solidFill>
                <a:srgbClr val="000000"/>
              </a:solidFill>
              <a:latin typeface="+mn-ea"/>
              <a:ea typeface="+mn-ea"/>
            </a:endParaRPr>
          </a:p>
        </p:txBody>
      </p:sp>
      <p:sp>
        <p:nvSpPr>
          <p:cNvPr id="12" name="矩形 11"/>
          <p:cNvSpPr/>
          <p:nvPr/>
        </p:nvSpPr>
        <p:spPr>
          <a:xfrm>
            <a:off x="6481776" y="4321175"/>
            <a:ext cx="2054225" cy="1062038"/>
          </a:xfrm>
          <a:prstGeom prst="rect">
            <a:avLst/>
          </a:prstGeom>
        </p:spPr>
        <p:txBody>
          <a:bodyPr>
            <a:spAutoFit/>
          </a:bodyPr>
          <a:lstStyle/>
          <a:p>
            <a:pPr marL="171450" indent="-171450">
              <a:lnSpc>
                <a:spcPct val="150000"/>
              </a:lnSpc>
              <a:defRPr/>
            </a:pPr>
            <a:r>
              <a:rPr lang="zh-CN" altLang="en-US" sz="1200" b="1" spc="-75" dirty="0">
                <a:latin typeface="+mn-ea"/>
                <a:ea typeface="+mn-ea"/>
              </a:rPr>
              <a:t>特点：集群、</a:t>
            </a:r>
            <a:r>
              <a:rPr lang="en-US" altLang="zh-CN" sz="1200" b="1" spc="-75" dirty="0">
                <a:latin typeface="+mn-ea"/>
                <a:ea typeface="+mn-ea"/>
              </a:rPr>
              <a:t>Share Nothing</a:t>
            </a:r>
          </a:p>
          <a:p>
            <a:pPr marL="171450" indent="-171450">
              <a:lnSpc>
                <a:spcPct val="150000"/>
              </a:lnSpc>
              <a:buFont typeface="Wingdings" panose="05000000000000000000" pitchFamily="2" charset="2"/>
              <a:buChar char="l"/>
              <a:defRPr/>
            </a:pPr>
            <a:r>
              <a:rPr lang="zh-CN" altLang="en-US" spc="-75" dirty="0">
                <a:latin typeface="+mn-ea"/>
                <a:ea typeface="+mn-ea"/>
              </a:rPr>
              <a:t>开放</a:t>
            </a:r>
            <a:r>
              <a:rPr lang="en-US" altLang="zh-CN" spc="-75" dirty="0">
                <a:latin typeface="+mn-ea"/>
                <a:ea typeface="+mn-ea"/>
              </a:rPr>
              <a:t>,</a:t>
            </a:r>
            <a:r>
              <a:rPr lang="zh-CN" altLang="en-US" spc="-75" dirty="0">
                <a:latin typeface="+mn-ea"/>
                <a:ea typeface="+mn-ea"/>
              </a:rPr>
              <a:t>、全球生态</a:t>
            </a:r>
            <a:endParaRPr lang="en-US" altLang="zh-CN" spc="-75" dirty="0">
              <a:latin typeface="+mn-ea"/>
              <a:ea typeface="+mn-ea"/>
            </a:endParaRPr>
          </a:p>
          <a:p>
            <a:pPr marL="171450" indent="-171450">
              <a:lnSpc>
                <a:spcPct val="150000"/>
              </a:lnSpc>
              <a:buFont typeface="Wingdings" panose="05000000000000000000" pitchFamily="2" charset="2"/>
              <a:buChar char="l"/>
              <a:defRPr/>
            </a:pPr>
            <a:r>
              <a:rPr lang="zh-CN" altLang="en-US" spc="-75" dirty="0">
                <a:latin typeface="+mn-ea"/>
                <a:ea typeface="+mn-ea"/>
              </a:rPr>
              <a:t>结构化、半结构化、非结构化</a:t>
            </a:r>
            <a:endParaRPr lang="en-US" altLang="zh-CN" spc="-75" dirty="0">
              <a:latin typeface="+mn-ea"/>
              <a:ea typeface="+mn-ea"/>
            </a:endParaRPr>
          </a:p>
          <a:p>
            <a:pPr marL="171450" indent="-171450">
              <a:lnSpc>
                <a:spcPct val="150000"/>
              </a:lnSpc>
              <a:buFont typeface="Wingdings" panose="05000000000000000000" pitchFamily="2" charset="2"/>
              <a:buChar char="l"/>
              <a:defRPr/>
            </a:pPr>
            <a:r>
              <a:rPr lang="zh-CN" altLang="en-US" spc="-75" dirty="0">
                <a:latin typeface="+mn-ea"/>
                <a:ea typeface="+mn-ea"/>
              </a:rPr>
              <a:t>高性能、实时</a:t>
            </a:r>
            <a:endParaRPr lang="en-US" altLang="zh-CN" spc="-75" dirty="0">
              <a:latin typeface="+mn-ea"/>
              <a:ea typeface="+mn-ea"/>
            </a:endParaRPr>
          </a:p>
        </p:txBody>
      </p:sp>
      <p:sp>
        <p:nvSpPr>
          <p:cNvPr id="13" name="矩形 12"/>
          <p:cNvSpPr/>
          <p:nvPr/>
        </p:nvSpPr>
        <p:spPr>
          <a:xfrm>
            <a:off x="3095836" y="4348163"/>
            <a:ext cx="2135187" cy="831850"/>
          </a:xfrm>
          <a:prstGeom prst="rect">
            <a:avLst/>
          </a:prstGeom>
        </p:spPr>
        <p:txBody>
          <a:bodyPr>
            <a:spAutoFit/>
          </a:bodyPr>
          <a:lstStyle/>
          <a:p>
            <a:pPr marL="171450" indent="-171450">
              <a:lnSpc>
                <a:spcPct val="150000"/>
              </a:lnSpc>
              <a:defRPr/>
            </a:pPr>
            <a:r>
              <a:rPr lang="zh-CN" altLang="en-US" sz="1200" b="1" spc="-75" dirty="0">
                <a:latin typeface="+mn-ea"/>
                <a:ea typeface="+mn-ea"/>
              </a:rPr>
              <a:t>特点：集群、</a:t>
            </a:r>
            <a:r>
              <a:rPr lang="en-US" altLang="zh-CN" sz="1200" b="1" spc="-75" dirty="0">
                <a:latin typeface="+mn-ea"/>
                <a:ea typeface="+mn-ea"/>
              </a:rPr>
              <a:t>Share Nothing</a:t>
            </a:r>
          </a:p>
          <a:p>
            <a:pPr marL="171450" indent="-171450">
              <a:lnSpc>
                <a:spcPct val="150000"/>
              </a:lnSpc>
              <a:buFont typeface="Wingdings" panose="05000000000000000000" pitchFamily="2" charset="2"/>
              <a:buChar char="l"/>
              <a:defRPr/>
            </a:pPr>
            <a:r>
              <a:rPr lang="zh-CN" altLang="en-US" spc="-75" dirty="0">
                <a:latin typeface="+mn-ea"/>
                <a:ea typeface="+mn-ea"/>
              </a:rPr>
              <a:t>结构化、关系型</a:t>
            </a:r>
            <a:endParaRPr lang="en-US" altLang="zh-CN" spc="-75" dirty="0">
              <a:latin typeface="+mn-ea"/>
              <a:ea typeface="+mn-ea"/>
            </a:endParaRPr>
          </a:p>
          <a:p>
            <a:pPr marL="171450" indent="-171450">
              <a:lnSpc>
                <a:spcPct val="150000"/>
              </a:lnSpc>
              <a:buFont typeface="Wingdings" panose="05000000000000000000" pitchFamily="2" charset="2"/>
              <a:buChar char="l"/>
              <a:defRPr/>
            </a:pPr>
            <a:r>
              <a:rPr lang="zh-CN" altLang="en-US" spc="-75" dirty="0">
                <a:latin typeface="+mn-ea"/>
                <a:ea typeface="+mn-ea"/>
              </a:rPr>
              <a:t>通用的硬件</a:t>
            </a:r>
            <a:endParaRPr lang="en-US" altLang="zh-CN" spc="-75" dirty="0">
              <a:latin typeface="+mn-ea"/>
              <a:ea typeface="+mn-ea"/>
            </a:endParaRPr>
          </a:p>
        </p:txBody>
      </p:sp>
      <p:sp>
        <p:nvSpPr>
          <p:cNvPr id="16" name="矩形 15"/>
          <p:cNvSpPr/>
          <p:nvPr/>
        </p:nvSpPr>
        <p:spPr>
          <a:xfrm>
            <a:off x="683568" y="4379913"/>
            <a:ext cx="2033588" cy="830262"/>
          </a:xfrm>
          <a:prstGeom prst="rect">
            <a:avLst/>
          </a:prstGeom>
        </p:spPr>
        <p:txBody>
          <a:bodyPr>
            <a:spAutoFit/>
          </a:bodyPr>
          <a:lstStyle/>
          <a:p>
            <a:pPr marL="171450" indent="-171450">
              <a:lnSpc>
                <a:spcPct val="150000"/>
              </a:lnSpc>
              <a:defRPr/>
            </a:pPr>
            <a:r>
              <a:rPr lang="zh-CN" altLang="en-US" sz="1200" b="1" spc="-75" dirty="0">
                <a:latin typeface="+mn-ea"/>
                <a:ea typeface="+mn-ea"/>
              </a:rPr>
              <a:t>特点：单机、</a:t>
            </a:r>
            <a:r>
              <a:rPr lang="en-US" altLang="zh-CN" sz="1200" b="1" spc="-75" dirty="0">
                <a:latin typeface="+mn-ea"/>
                <a:ea typeface="+mn-ea"/>
              </a:rPr>
              <a:t>Scale </a:t>
            </a:r>
            <a:r>
              <a:rPr lang="en-US" altLang="zh-CN" sz="1200" b="1" spc="-75" dirty="0" smtClean="0">
                <a:latin typeface="+mn-ea"/>
                <a:ea typeface="+mn-ea"/>
              </a:rPr>
              <a:t>Up</a:t>
            </a:r>
            <a:endParaRPr lang="en-US" altLang="zh-CN" sz="1200" b="1" spc="-75" dirty="0">
              <a:latin typeface="+mn-ea"/>
              <a:ea typeface="+mn-ea"/>
            </a:endParaRPr>
          </a:p>
          <a:p>
            <a:pPr marL="171450" indent="-171450">
              <a:lnSpc>
                <a:spcPct val="150000"/>
              </a:lnSpc>
              <a:buFont typeface="Wingdings" panose="05000000000000000000" pitchFamily="2" charset="2"/>
              <a:buChar char="l"/>
              <a:defRPr/>
            </a:pPr>
            <a:r>
              <a:rPr lang="zh-CN" altLang="en-US" spc="-75" dirty="0">
                <a:latin typeface="+mn-ea"/>
                <a:ea typeface="+mn-ea"/>
              </a:rPr>
              <a:t>性能存在瓶颈</a:t>
            </a:r>
            <a:endParaRPr lang="en-US" altLang="zh-CN" spc="-75" dirty="0">
              <a:latin typeface="+mn-ea"/>
              <a:ea typeface="+mn-ea"/>
            </a:endParaRPr>
          </a:p>
          <a:p>
            <a:pPr marL="171450" indent="-171450">
              <a:lnSpc>
                <a:spcPct val="150000"/>
              </a:lnSpc>
              <a:buFont typeface="Wingdings" panose="05000000000000000000" pitchFamily="2" charset="2"/>
              <a:buChar char="l"/>
              <a:defRPr/>
            </a:pPr>
            <a:r>
              <a:rPr lang="zh-CN" altLang="en-US" spc="-75" dirty="0">
                <a:latin typeface="+mn-ea"/>
                <a:ea typeface="+mn-ea"/>
              </a:rPr>
              <a:t>扩展性差</a:t>
            </a:r>
            <a:endParaRPr lang="en-US" altLang="zh-CN" spc="-75" dirty="0">
              <a:latin typeface="+mn-ea"/>
              <a:ea typeface="+mn-ea"/>
            </a:endParaRPr>
          </a:p>
        </p:txBody>
      </p:sp>
      <p:sp>
        <p:nvSpPr>
          <p:cNvPr id="36878" name="右箭头 16"/>
          <p:cNvSpPr>
            <a:spLocks noChangeArrowheads="1"/>
          </p:cNvSpPr>
          <p:nvPr/>
        </p:nvSpPr>
        <p:spPr bwMode="auto">
          <a:xfrm>
            <a:off x="5256076" y="2559050"/>
            <a:ext cx="758789" cy="1185863"/>
          </a:xfrm>
          <a:prstGeom prst="rightArrow">
            <a:avLst>
              <a:gd name="adj1" fmla="val 50000"/>
              <a:gd name="adj2" fmla="val 47296"/>
            </a:avLst>
          </a:prstGeom>
          <a:solidFill>
            <a:srgbClr val="00B0F0"/>
          </a:solidFill>
          <a:ln w="9525">
            <a:solidFill>
              <a:schemeClr val="tx1"/>
            </a:solidFill>
            <a:miter lim="800000"/>
          </a:ln>
        </p:spPr>
        <p:txBody>
          <a:bodyPr/>
          <a:lstStyle/>
          <a:p>
            <a:pPr>
              <a:buClr>
                <a:srgbClr val="CC9900"/>
              </a:buClr>
              <a:buFont typeface="Wingdings" panose="05000000000000000000" pitchFamily="2" charset="2"/>
              <a:buChar char="n"/>
            </a:pPr>
            <a:endParaRPr lang="en-US" altLang="zh-CN">
              <a:solidFill>
                <a:srgbClr val="000000"/>
              </a:solidFill>
              <a:latin typeface="+mn-ea"/>
              <a:ea typeface="+mn-ea"/>
            </a:endParaRPr>
          </a:p>
        </p:txBody>
      </p:sp>
      <p:pic>
        <p:nvPicPr>
          <p:cNvPr id="64516" name="Picture 4"/>
          <p:cNvPicPr>
            <a:picLocks noChangeAspect="1" noChangeArrowheads="1"/>
          </p:cNvPicPr>
          <p:nvPr/>
        </p:nvPicPr>
        <p:blipFill>
          <a:blip r:embed="rId5" cstate="screen"/>
          <a:srcRect b="2164"/>
          <a:stretch>
            <a:fillRect/>
          </a:stretch>
        </p:blipFill>
        <p:spPr bwMode="auto">
          <a:xfrm>
            <a:off x="6012161" y="1594063"/>
            <a:ext cx="2565176" cy="2650886"/>
          </a:xfrm>
          <a:prstGeom prst="roundRect">
            <a:avLst>
              <a:gd name="adj" fmla="val 4357"/>
            </a:avLst>
          </a:prstGeom>
          <a:noFill/>
          <a:ln w="9525">
            <a:noFill/>
            <a:miter lim="800000"/>
            <a:headEnd/>
            <a:tailEnd/>
          </a:ln>
        </p:spPr>
      </p:pic>
    </p:spTree>
  </p:cSld>
  <p:clrMapOvr>
    <a:masterClrMapping/>
  </p:clrMapOvr>
  <p:transition advClick="0" advTm="8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数据处理技术分布式演进趋势</a:t>
            </a:r>
            <a:endParaRPr lang="zh-CN" altLang="en-US" dirty="0"/>
          </a:p>
        </p:txBody>
      </p:sp>
      <p:sp>
        <p:nvSpPr>
          <p:cNvPr id="4" name="Text Placeholder 3"/>
          <p:cNvSpPr>
            <a:spLocks noGrp="1"/>
          </p:cNvSpPr>
          <p:nvPr>
            <p:ph type="body" sz="quarter" idx="10"/>
          </p:nvPr>
        </p:nvSpPr>
        <p:spPr/>
        <p:txBody>
          <a:bodyPr/>
          <a:lstStyle/>
          <a:p>
            <a:endParaRPr lang="en-US"/>
          </a:p>
        </p:txBody>
      </p:sp>
      <p:pic>
        <p:nvPicPr>
          <p:cNvPr id="26" name="Picture 3"/>
          <p:cNvPicPr>
            <a:picLocks noChangeAspect="1" noChangeArrowheads="1"/>
          </p:cNvPicPr>
          <p:nvPr/>
        </p:nvPicPr>
        <p:blipFill>
          <a:blip r:embed="rId3" cstate="print"/>
          <a:srcRect/>
          <a:stretch>
            <a:fillRect/>
          </a:stretch>
        </p:blipFill>
        <p:spPr bwMode="auto">
          <a:xfrm>
            <a:off x="808854" y="1672206"/>
            <a:ext cx="1350877" cy="2466726"/>
          </a:xfrm>
          <a:prstGeom prst="roundRect">
            <a:avLst>
              <a:gd name="adj" fmla="val 3620"/>
            </a:avLst>
          </a:prstGeom>
          <a:noFill/>
          <a:ln w="9525">
            <a:noFill/>
            <a:miter lim="800000"/>
            <a:headEnd/>
            <a:tailEnd/>
          </a:ln>
        </p:spPr>
      </p:pic>
      <p:pic>
        <p:nvPicPr>
          <p:cNvPr id="27" name="Picture 5"/>
          <p:cNvPicPr>
            <a:picLocks noChangeAspect="1" noChangeArrowheads="1"/>
          </p:cNvPicPr>
          <p:nvPr/>
        </p:nvPicPr>
        <p:blipFill>
          <a:blip r:embed="rId4" cstate="print"/>
          <a:srcRect/>
          <a:stretch>
            <a:fillRect/>
          </a:stretch>
        </p:blipFill>
        <p:spPr bwMode="auto">
          <a:xfrm>
            <a:off x="3131840" y="1683671"/>
            <a:ext cx="2027298" cy="2510711"/>
          </a:xfrm>
          <a:prstGeom prst="roundRect">
            <a:avLst>
              <a:gd name="adj" fmla="val 4594"/>
            </a:avLst>
          </a:prstGeom>
          <a:noFill/>
          <a:ln w="9525">
            <a:noFill/>
            <a:miter lim="800000"/>
            <a:headEnd/>
            <a:tailEnd/>
          </a:ln>
        </p:spPr>
      </p:pic>
      <p:sp>
        <p:nvSpPr>
          <p:cNvPr id="28" name="TextBox 5"/>
          <p:cNvSpPr txBox="1">
            <a:spLocks noChangeArrowheads="1"/>
          </p:cNvSpPr>
          <p:nvPr/>
        </p:nvSpPr>
        <p:spPr bwMode="auto">
          <a:xfrm>
            <a:off x="1047106" y="1374775"/>
            <a:ext cx="717550" cy="225425"/>
          </a:xfrm>
          <a:prstGeom prst="rect">
            <a:avLst/>
          </a:prstGeom>
          <a:noFill/>
          <a:ln w="9525">
            <a:noFill/>
            <a:miter lim="800000"/>
          </a:ln>
        </p:spPr>
        <p:txBody>
          <a:bodyPr lIns="71295" tIns="35647" rIns="71295" bIns="35647">
            <a:spAutoFit/>
          </a:bodyPr>
          <a:lstStyle/>
          <a:p>
            <a:pPr algn="ctr"/>
            <a:r>
              <a:rPr lang="en-US" altLang="zh-CN" b="1" dirty="0">
                <a:solidFill>
                  <a:srgbClr val="000000"/>
                </a:solidFill>
                <a:latin typeface="+mn-ea"/>
                <a:ea typeface="+mn-ea"/>
              </a:rPr>
              <a:t>SMP</a:t>
            </a:r>
            <a:endParaRPr lang="zh-CN" altLang="en-US" b="1" dirty="0">
              <a:solidFill>
                <a:srgbClr val="000000"/>
              </a:solidFill>
              <a:latin typeface="+mn-ea"/>
              <a:ea typeface="+mn-ea"/>
            </a:endParaRPr>
          </a:p>
        </p:txBody>
      </p:sp>
      <p:sp>
        <p:nvSpPr>
          <p:cNvPr id="29" name="TextBox 6"/>
          <p:cNvSpPr txBox="1">
            <a:spLocks noChangeArrowheads="1"/>
          </p:cNvSpPr>
          <p:nvPr/>
        </p:nvSpPr>
        <p:spPr bwMode="auto">
          <a:xfrm>
            <a:off x="6910401" y="1374775"/>
            <a:ext cx="1146175" cy="225425"/>
          </a:xfrm>
          <a:prstGeom prst="rect">
            <a:avLst/>
          </a:prstGeom>
          <a:noFill/>
          <a:ln w="9525">
            <a:noFill/>
            <a:miter lim="800000"/>
          </a:ln>
        </p:spPr>
        <p:txBody>
          <a:bodyPr lIns="71295" tIns="35647" rIns="71295" bIns="35647">
            <a:spAutoFit/>
          </a:bodyPr>
          <a:lstStyle/>
          <a:p>
            <a:pPr algn="ctr"/>
            <a:r>
              <a:rPr lang="en-US" altLang="zh-CN" b="1" dirty="0" err="1">
                <a:solidFill>
                  <a:srgbClr val="000000"/>
                </a:solidFill>
                <a:latin typeface="+mn-ea"/>
                <a:ea typeface="+mn-ea"/>
              </a:rPr>
              <a:t>Hadoop</a:t>
            </a:r>
            <a:endParaRPr lang="zh-CN" altLang="en-US" b="1" dirty="0">
              <a:solidFill>
                <a:srgbClr val="000000"/>
              </a:solidFill>
              <a:latin typeface="+mn-ea"/>
              <a:ea typeface="+mn-ea"/>
            </a:endParaRPr>
          </a:p>
        </p:txBody>
      </p:sp>
      <p:sp>
        <p:nvSpPr>
          <p:cNvPr id="30" name="右箭头 7"/>
          <p:cNvSpPr>
            <a:spLocks noChangeArrowheads="1"/>
          </p:cNvSpPr>
          <p:nvPr/>
        </p:nvSpPr>
        <p:spPr bwMode="auto">
          <a:xfrm>
            <a:off x="2301925" y="2559050"/>
            <a:ext cx="793911" cy="1185863"/>
          </a:xfrm>
          <a:prstGeom prst="rightArrow">
            <a:avLst>
              <a:gd name="adj1" fmla="val 50000"/>
              <a:gd name="adj2" fmla="val 47296"/>
            </a:avLst>
          </a:prstGeom>
          <a:solidFill>
            <a:srgbClr val="00B0F0"/>
          </a:solidFill>
          <a:ln w="9525">
            <a:solidFill>
              <a:schemeClr val="tx1"/>
            </a:solidFill>
            <a:miter lim="800000"/>
          </a:ln>
        </p:spPr>
        <p:txBody>
          <a:bodyPr/>
          <a:lstStyle/>
          <a:p>
            <a:pPr>
              <a:buClr>
                <a:srgbClr val="CC9900"/>
              </a:buClr>
              <a:buFont typeface="Wingdings" panose="05000000000000000000" pitchFamily="2" charset="2"/>
              <a:buChar char="n"/>
            </a:pPr>
            <a:endParaRPr lang="en-US" altLang="zh-CN">
              <a:solidFill>
                <a:srgbClr val="000000"/>
              </a:solidFill>
              <a:latin typeface="+mn-ea"/>
              <a:ea typeface="+mn-ea"/>
            </a:endParaRPr>
          </a:p>
        </p:txBody>
      </p:sp>
      <p:sp>
        <p:nvSpPr>
          <p:cNvPr id="31" name="TextBox 10"/>
          <p:cNvSpPr txBox="1">
            <a:spLocks noChangeArrowheads="1"/>
          </p:cNvSpPr>
          <p:nvPr/>
        </p:nvSpPr>
        <p:spPr bwMode="auto">
          <a:xfrm>
            <a:off x="3671900" y="1374775"/>
            <a:ext cx="835025" cy="225425"/>
          </a:xfrm>
          <a:prstGeom prst="rect">
            <a:avLst/>
          </a:prstGeom>
          <a:noFill/>
          <a:ln w="9525">
            <a:noFill/>
            <a:miter lim="800000"/>
          </a:ln>
        </p:spPr>
        <p:txBody>
          <a:bodyPr lIns="71295" tIns="35647" rIns="71295" bIns="35647">
            <a:spAutoFit/>
          </a:bodyPr>
          <a:lstStyle/>
          <a:p>
            <a:pPr algn="ctr"/>
            <a:r>
              <a:rPr lang="en-US" altLang="zh-CN" b="1" dirty="0">
                <a:solidFill>
                  <a:srgbClr val="000000"/>
                </a:solidFill>
                <a:latin typeface="+mn-ea"/>
                <a:ea typeface="+mn-ea"/>
              </a:rPr>
              <a:t>MPP</a:t>
            </a:r>
            <a:endParaRPr lang="zh-CN" altLang="en-US" b="1" dirty="0">
              <a:solidFill>
                <a:srgbClr val="000000"/>
              </a:solidFill>
              <a:latin typeface="+mn-ea"/>
              <a:ea typeface="+mn-ea"/>
            </a:endParaRPr>
          </a:p>
        </p:txBody>
      </p:sp>
      <p:sp>
        <p:nvSpPr>
          <p:cNvPr id="32" name="矩形 31"/>
          <p:cNvSpPr/>
          <p:nvPr/>
        </p:nvSpPr>
        <p:spPr>
          <a:xfrm>
            <a:off x="6481776" y="4321175"/>
            <a:ext cx="2054225" cy="1062038"/>
          </a:xfrm>
          <a:prstGeom prst="rect">
            <a:avLst/>
          </a:prstGeom>
        </p:spPr>
        <p:txBody>
          <a:bodyPr>
            <a:spAutoFit/>
          </a:bodyPr>
          <a:lstStyle/>
          <a:p>
            <a:pPr marL="171450" indent="-171450">
              <a:lnSpc>
                <a:spcPct val="150000"/>
              </a:lnSpc>
              <a:defRPr/>
            </a:pPr>
            <a:r>
              <a:rPr lang="zh-CN" altLang="en-US" sz="1200" b="1" spc="-75" dirty="0">
                <a:latin typeface="+mn-ea"/>
                <a:ea typeface="+mn-ea"/>
              </a:rPr>
              <a:t>特点：集群、</a:t>
            </a:r>
            <a:r>
              <a:rPr lang="en-US" altLang="zh-CN" sz="1200" b="1" spc="-75" dirty="0">
                <a:latin typeface="+mn-ea"/>
                <a:ea typeface="+mn-ea"/>
              </a:rPr>
              <a:t>Share Nothing</a:t>
            </a:r>
          </a:p>
          <a:p>
            <a:pPr marL="171450" indent="-171450">
              <a:lnSpc>
                <a:spcPct val="150000"/>
              </a:lnSpc>
              <a:buFont typeface="Wingdings" panose="05000000000000000000" pitchFamily="2" charset="2"/>
              <a:buChar char="l"/>
              <a:defRPr/>
            </a:pPr>
            <a:r>
              <a:rPr lang="zh-CN" altLang="en-US" spc="-75" dirty="0">
                <a:latin typeface="+mn-ea"/>
                <a:ea typeface="+mn-ea"/>
              </a:rPr>
              <a:t>开放</a:t>
            </a:r>
            <a:r>
              <a:rPr lang="en-US" altLang="zh-CN" spc="-75" dirty="0">
                <a:latin typeface="+mn-ea"/>
                <a:ea typeface="+mn-ea"/>
              </a:rPr>
              <a:t>,</a:t>
            </a:r>
            <a:r>
              <a:rPr lang="zh-CN" altLang="en-US" spc="-75" dirty="0">
                <a:latin typeface="+mn-ea"/>
                <a:ea typeface="+mn-ea"/>
              </a:rPr>
              <a:t>、全球生态</a:t>
            </a:r>
            <a:endParaRPr lang="en-US" altLang="zh-CN" spc="-75" dirty="0">
              <a:latin typeface="+mn-ea"/>
              <a:ea typeface="+mn-ea"/>
            </a:endParaRPr>
          </a:p>
          <a:p>
            <a:pPr marL="171450" indent="-171450">
              <a:lnSpc>
                <a:spcPct val="150000"/>
              </a:lnSpc>
              <a:buFont typeface="Wingdings" panose="05000000000000000000" pitchFamily="2" charset="2"/>
              <a:buChar char="l"/>
              <a:defRPr/>
            </a:pPr>
            <a:r>
              <a:rPr lang="zh-CN" altLang="en-US" spc="-75" dirty="0">
                <a:latin typeface="+mn-ea"/>
                <a:ea typeface="+mn-ea"/>
              </a:rPr>
              <a:t>结构化、半结构化、非结构化</a:t>
            </a:r>
            <a:endParaRPr lang="en-US" altLang="zh-CN" spc="-75" dirty="0">
              <a:latin typeface="+mn-ea"/>
              <a:ea typeface="+mn-ea"/>
            </a:endParaRPr>
          </a:p>
          <a:p>
            <a:pPr marL="171450" indent="-171450">
              <a:lnSpc>
                <a:spcPct val="150000"/>
              </a:lnSpc>
              <a:buFont typeface="Wingdings" panose="05000000000000000000" pitchFamily="2" charset="2"/>
              <a:buChar char="l"/>
              <a:defRPr/>
            </a:pPr>
            <a:r>
              <a:rPr lang="zh-CN" altLang="en-US" spc="-75" dirty="0">
                <a:latin typeface="+mn-ea"/>
                <a:ea typeface="+mn-ea"/>
              </a:rPr>
              <a:t>高性能、实时</a:t>
            </a:r>
            <a:endParaRPr lang="en-US" altLang="zh-CN" spc="-75" dirty="0">
              <a:latin typeface="+mn-ea"/>
              <a:ea typeface="+mn-ea"/>
            </a:endParaRPr>
          </a:p>
        </p:txBody>
      </p:sp>
      <p:sp>
        <p:nvSpPr>
          <p:cNvPr id="33" name="矩形 32"/>
          <p:cNvSpPr/>
          <p:nvPr/>
        </p:nvSpPr>
        <p:spPr>
          <a:xfrm>
            <a:off x="3095836" y="4348163"/>
            <a:ext cx="2135187" cy="831850"/>
          </a:xfrm>
          <a:prstGeom prst="rect">
            <a:avLst/>
          </a:prstGeom>
        </p:spPr>
        <p:txBody>
          <a:bodyPr>
            <a:spAutoFit/>
          </a:bodyPr>
          <a:lstStyle/>
          <a:p>
            <a:pPr marL="171450" indent="-171450">
              <a:lnSpc>
                <a:spcPct val="150000"/>
              </a:lnSpc>
              <a:defRPr/>
            </a:pPr>
            <a:r>
              <a:rPr lang="zh-CN" altLang="en-US" sz="1200" b="1" spc="-75" dirty="0">
                <a:latin typeface="+mn-ea"/>
                <a:ea typeface="+mn-ea"/>
              </a:rPr>
              <a:t>特点：集群、</a:t>
            </a:r>
            <a:r>
              <a:rPr lang="en-US" altLang="zh-CN" sz="1200" b="1" spc="-75" dirty="0">
                <a:latin typeface="+mn-ea"/>
                <a:ea typeface="+mn-ea"/>
              </a:rPr>
              <a:t>Share Nothing</a:t>
            </a:r>
          </a:p>
          <a:p>
            <a:pPr marL="171450" indent="-171450">
              <a:lnSpc>
                <a:spcPct val="150000"/>
              </a:lnSpc>
              <a:buFont typeface="Wingdings" panose="05000000000000000000" pitchFamily="2" charset="2"/>
              <a:buChar char="l"/>
              <a:defRPr/>
            </a:pPr>
            <a:r>
              <a:rPr lang="zh-CN" altLang="en-US" spc="-75" dirty="0">
                <a:latin typeface="+mn-ea"/>
                <a:ea typeface="+mn-ea"/>
              </a:rPr>
              <a:t>结构化、关系型</a:t>
            </a:r>
            <a:endParaRPr lang="en-US" altLang="zh-CN" spc="-75" dirty="0">
              <a:latin typeface="+mn-ea"/>
              <a:ea typeface="+mn-ea"/>
            </a:endParaRPr>
          </a:p>
          <a:p>
            <a:pPr marL="171450" indent="-171450">
              <a:lnSpc>
                <a:spcPct val="150000"/>
              </a:lnSpc>
              <a:buFont typeface="Wingdings" panose="05000000000000000000" pitchFamily="2" charset="2"/>
              <a:buChar char="l"/>
              <a:defRPr/>
            </a:pPr>
            <a:r>
              <a:rPr lang="zh-CN" altLang="en-US" spc="-75" dirty="0">
                <a:latin typeface="+mn-ea"/>
                <a:ea typeface="+mn-ea"/>
              </a:rPr>
              <a:t>通用的硬件</a:t>
            </a:r>
            <a:endParaRPr lang="en-US" altLang="zh-CN" spc="-75" dirty="0">
              <a:latin typeface="+mn-ea"/>
              <a:ea typeface="+mn-ea"/>
            </a:endParaRPr>
          </a:p>
        </p:txBody>
      </p:sp>
      <p:sp>
        <p:nvSpPr>
          <p:cNvPr id="34" name="矩形 33"/>
          <p:cNvSpPr/>
          <p:nvPr/>
        </p:nvSpPr>
        <p:spPr>
          <a:xfrm>
            <a:off x="683568" y="4379913"/>
            <a:ext cx="2033588" cy="830262"/>
          </a:xfrm>
          <a:prstGeom prst="rect">
            <a:avLst/>
          </a:prstGeom>
        </p:spPr>
        <p:txBody>
          <a:bodyPr>
            <a:spAutoFit/>
          </a:bodyPr>
          <a:lstStyle/>
          <a:p>
            <a:pPr marL="171450" indent="-171450">
              <a:lnSpc>
                <a:spcPct val="150000"/>
              </a:lnSpc>
              <a:defRPr/>
            </a:pPr>
            <a:r>
              <a:rPr lang="zh-CN" altLang="en-US" sz="1200" b="1" spc="-75" dirty="0">
                <a:latin typeface="+mn-ea"/>
                <a:ea typeface="+mn-ea"/>
              </a:rPr>
              <a:t>特点：单机、</a:t>
            </a:r>
            <a:r>
              <a:rPr lang="en-US" altLang="zh-CN" sz="1200" b="1" spc="-75" dirty="0">
                <a:latin typeface="+mn-ea"/>
                <a:ea typeface="+mn-ea"/>
              </a:rPr>
              <a:t>Scale </a:t>
            </a:r>
            <a:r>
              <a:rPr lang="en-US" altLang="zh-CN" sz="1200" b="1" spc="-75" dirty="0" smtClean="0">
                <a:latin typeface="+mn-ea"/>
                <a:ea typeface="+mn-ea"/>
              </a:rPr>
              <a:t>Up</a:t>
            </a:r>
            <a:endParaRPr lang="en-US" altLang="zh-CN" sz="1200" b="1" spc="-75" dirty="0">
              <a:latin typeface="+mn-ea"/>
              <a:ea typeface="+mn-ea"/>
            </a:endParaRPr>
          </a:p>
          <a:p>
            <a:pPr marL="171450" indent="-171450">
              <a:lnSpc>
                <a:spcPct val="150000"/>
              </a:lnSpc>
              <a:buFont typeface="Wingdings" panose="05000000000000000000" pitchFamily="2" charset="2"/>
              <a:buChar char="l"/>
              <a:defRPr/>
            </a:pPr>
            <a:r>
              <a:rPr lang="zh-CN" altLang="en-US" spc="-75" dirty="0">
                <a:latin typeface="+mn-ea"/>
                <a:ea typeface="+mn-ea"/>
              </a:rPr>
              <a:t>性能存在瓶颈</a:t>
            </a:r>
            <a:endParaRPr lang="en-US" altLang="zh-CN" spc="-75" dirty="0">
              <a:latin typeface="+mn-ea"/>
              <a:ea typeface="+mn-ea"/>
            </a:endParaRPr>
          </a:p>
          <a:p>
            <a:pPr marL="171450" indent="-171450">
              <a:lnSpc>
                <a:spcPct val="150000"/>
              </a:lnSpc>
              <a:buFont typeface="Wingdings" panose="05000000000000000000" pitchFamily="2" charset="2"/>
              <a:buChar char="l"/>
              <a:defRPr/>
            </a:pPr>
            <a:r>
              <a:rPr lang="zh-CN" altLang="en-US" spc="-75" dirty="0">
                <a:latin typeface="+mn-ea"/>
                <a:ea typeface="+mn-ea"/>
              </a:rPr>
              <a:t>扩展性差</a:t>
            </a:r>
            <a:endParaRPr lang="en-US" altLang="zh-CN" spc="-75" dirty="0">
              <a:latin typeface="+mn-ea"/>
              <a:ea typeface="+mn-ea"/>
            </a:endParaRPr>
          </a:p>
        </p:txBody>
      </p:sp>
      <p:sp>
        <p:nvSpPr>
          <p:cNvPr id="35" name="右箭头 16"/>
          <p:cNvSpPr>
            <a:spLocks noChangeArrowheads="1"/>
          </p:cNvSpPr>
          <p:nvPr/>
        </p:nvSpPr>
        <p:spPr bwMode="auto">
          <a:xfrm>
            <a:off x="5256076" y="2559050"/>
            <a:ext cx="758789" cy="1185863"/>
          </a:xfrm>
          <a:prstGeom prst="rightArrow">
            <a:avLst>
              <a:gd name="adj1" fmla="val 50000"/>
              <a:gd name="adj2" fmla="val 47296"/>
            </a:avLst>
          </a:prstGeom>
          <a:solidFill>
            <a:srgbClr val="00B0F0"/>
          </a:solidFill>
          <a:ln w="9525">
            <a:solidFill>
              <a:schemeClr val="tx1"/>
            </a:solidFill>
            <a:miter lim="800000"/>
          </a:ln>
        </p:spPr>
        <p:txBody>
          <a:bodyPr/>
          <a:lstStyle/>
          <a:p>
            <a:pPr>
              <a:buClr>
                <a:srgbClr val="CC9900"/>
              </a:buClr>
              <a:buFont typeface="Wingdings" panose="05000000000000000000" pitchFamily="2" charset="2"/>
              <a:buChar char="n"/>
            </a:pPr>
            <a:endParaRPr lang="en-US" altLang="zh-CN">
              <a:solidFill>
                <a:srgbClr val="000000"/>
              </a:solidFill>
              <a:latin typeface="+mn-ea"/>
              <a:ea typeface="+mn-ea"/>
            </a:endParaRPr>
          </a:p>
        </p:txBody>
      </p:sp>
      <p:pic>
        <p:nvPicPr>
          <p:cNvPr id="36" name="Picture 4"/>
          <p:cNvPicPr>
            <a:picLocks noChangeAspect="1" noChangeArrowheads="1"/>
          </p:cNvPicPr>
          <p:nvPr/>
        </p:nvPicPr>
        <p:blipFill>
          <a:blip r:embed="rId5" cstate="screen"/>
          <a:srcRect b="2164"/>
          <a:stretch>
            <a:fillRect/>
          </a:stretch>
        </p:blipFill>
        <p:spPr bwMode="auto">
          <a:xfrm>
            <a:off x="6012161" y="1594063"/>
            <a:ext cx="2565176" cy="2650886"/>
          </a:xfrm>
          <a:prstGeom prst="roundRect">
            <a:avLst>
              <a:gd name="adj" fmla="val 4357"/>
            </a:avLst>
          </a:prstGeom>
          <a:noFill/>
          <a:ln w="9525">
            <a:noFill/>
            <a:miter lim="800000"/>
            <a:headEnd/>
            <a:tailEnd/>
          </a:ln>
        </p:spPr>
      </p:pic>
    </p:spTree>
  </p:cSld>
  <p:clrMapOvr>
    <a:masterClrMapping/>
  </p:clrMapOvr>
  <p:transition advClick="0" advTm="8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内容占位符 2"/>
          <p:cNvSpPr txBox="1"/>
          <p:nvPr/>
        </p:nvSpPr>
        <p:spPr bwMode="auto">
          <a:xfrm>
            <a:off x="346075" y="1312863"/>
            <a:ext cx="8451850" cy="4679950"/>
          </a:xfrm>
          <a:prstGeom prst="rect">
            <a:avLst/>
          </a:prstGeom>
          <a:noFill/>
          <a:ln w="9525">
            <a:noFill/>
            <a:miter lim="800000"/>
          </a:ln>
        </p:spPr>
        <p:txBody>
          <a:bodyPr/>
          <a:lstStyle/>
          <a:p>
            <a:pPr fontAlgn="base">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pic>
        <p:nvPicPr>
          <p:cNvPr id="37892" name="Picture 2" descr="http://pristinecrap.files.wordpress.com/2013/01/hadoop.png"/>
          <p:cNvPicPr>
            <a:picLocks noChangeAspect="1" noChangeArrowheads="1"/>
          </p:cNvPicPr>
          <p:nvPr/>
        </p:nvPicPr>
        <p:blipFill>
          <a:blip r:embed="rId3" cstate="print"/>
          <a:srcRect/>
          <a:stretch>
            <a:fillRect/>
          </a:stretch>
        </p:blipFill>
        <p:spPr bwMode="auto">
          <a:xfrm>
            <a:off x="1997868" y="3104964"/>
            <a:ext cx="4468813" cy="2457450"/>
          </a:xfrm>
          <a:prstGeom prst="rect">
            <a:avLst/>
          </a:prstGeom>
          <a:noFill/>
          <a:ln w="9525">
            <a:noFill/>
            <a:miter lim="800000"/>
            <a:headEnd/>
            <a:tailEnd/>
          </a:ln>
        </p:spPr>
      </p:pic>
      <p:sp>
        <p:nvSpPr>
          <p:cNvPr id="5" name="标题 4"/>
          <p:cNvSpPr>
            <a:spLocks noGrp="1"/>
          </p:cNvSpPr>
          <p:nvPr>
            <p:ph type="title"/>
          </p:nvPr>
        </p:nvSpPr>
        <p:spPr/>
        <p:txBody>
          <a:bodyPr/>
          <a:lstStyle/>
          <a:p>
            <a:r>
              <a:rPr lang="zh-CN" altLang="en-US" smtClean="0"/>
              <a:t>揭开</a:t>
            </a:r>
            <a:r>
              <a:rPr lang="en-US" altLang="zh-CN" smtClean="0"/>
              <a:t>Hadoop</a:t>
            </a:r>
            <a:r>
              <a:rPr lang="zh-CN" altLang="en-US" smtClean="0"/>
              <a:t>神秘的面纱</a:t>
            </a:r>
            <a:endParaRPr lang="zh-CN" altLang="en-US" dirty="0"/>
          </a:p>
        </p:txBody>
      </p:sp>
      <p:sp>
        <p:nvSpPr>
          <p:cNvPr id="6" name="文本占位符 5"/>
          <p:cNvSpPr>
            <a:spLocks noGrp="1"/>
          </p:cNvSpPr>
          <p:nvPr>
            <p:ph type="body" sz="quarter" idx="10"/>
          </p:nvPr>
        </p:nvSpPr>
        <p:spPr/>
        <p:txBody>
          <a:bodyPr/>
          <a:lstStyle/>
          <a:p>
            <a:r>
              <a:rPr lang="en-US" altLang="zh-CN" sz="1400" smtClean="0">
                <a:latin typeface="+mn-ea"/>
              </a:rPr>
              <a:t>Hadoop</a:t>
            </a:r>
            <a:r>
              <a:rPr lang="zh-CN" altLang="en-US" sz="1400" smtClean="0">
                <a:latin typeface="+mn-ea"/>
              </a:rPr>
              <a:t>是</a:t>
            </a:r>
            <a:r>
              <a:rPr lang="en-US" altLang="zh-CN" sz="1400" smtClean="0">
                <a:latin typeface="+mn-ea"/>
              </a:rPr>
              <a:t>Apache</a:t>
            </a:r>
            <a:r>
              <a:rPr lang="zh-CN" altLang="en-US" sz="1400" smtClean="0">
                <a:latin typeface="+mn-ea"/>
              </a:rPr>
              <a:t>基金会的一个项目总称，主要由</a:t>
            </a:r>
            <a:r>
              <a:rPr lang="en-US" altLang="zh-CN" sz="1400" smtClean="0">
                <a:latin typeface="+mn-ea"/>
              </a:rPr>
              <a:t>HDFS</a:t>
            </a:r>
            <a:r>
              <a:rPr lang="zh-CN" altLang="en-US" sz="1400" smtClean="0">
                <a:latin typeface="+mn-ea"/>
              </a:rPr>
              <a:t>、</a:t>
            </a:r>
            <a:r>
              <a:rPr lang="en-US" altLang="zh-CN" sz="1400" smtClean="0">
                <a:latin typeface="+mn-ea"/>
              </a:rPr>
              <a:t>MapReduce</a:t>
            </a:r>
            <a:r>
              <a:rPr lang="zh-CN" altLang="en-US" sz="1400" smtClean="0">
                <a:latin typeface="+mn-ea"/>
              </a:rPr>
              <a:t>和</a:t>
            </a:r>
            <a:r>
              <a:rPr lang="en-US" altLang="zh-CN" sz="1400" smtClean="0">
                <a:latin typeface="+mn-ea"/>
              </a:rPr>
              <a:t>HBase</a:t>
            </a:r>
            <a:r>
              <a:rPr lang="zh-CN" altLang="en-US" sz="1400" smtClean="0">
                <a:latin typeface="+mn-ea"/>
              </a:rPr>
              <a:t>等组成。    </a:t>
            </a:r>
            <a:r>
              <a:rPr lang="en-US" altLang="zh-CN" sz="1400" smtClean="0">
                <a:latin typeface="+mn-ea"/>
              </a:rPr>
              <a:t>HDFS</a:t>
            </a:r>
            <a:r>
              <a:rPr lang="zh-CN" altLang="en-US" sz="1400" smtClean="0">
                <a:latin typeface="+mn-ea"/>
              </a:rPr>
              <a:t>是对</a:t>
            </a:r>
            <a:r>
              <a:rPr lang="en-US" altLang="zh-CN" sz="1400" smtClean="0">
                <a:latin typeface="+mn-ea"/>
              </a:rPr>
              <a:t>Google GFS</a:t>
            </a:r>
            <a:r>
              <a:rPr lang="zh-CN" altLang="en-US" sz="1400" smtClean="0">
                <a:latin typeface="+mn-ea"/>
              </a:rPr>
              <a:t>的开源实现，</a:t>
            </a:r>
            <a:r>
              <a:rPr lang="en-US" altLang="zh-CN" sz="1400" smtClean="0">
                <a:latin typeface="+mn-ea"/>
              </a:rPr>
              <a:t>MapReduce</a:t>
            </a:r>
            <a:r>
              <a:rPr lang="zh-CN" altLang="en-US" sz="1400" smtClean="0">
                <a:latin typeface="+mn-ea"/>
              </a:rPr>
              <a:t>是对</a:t>
            </a:r>
            <a:r>
              <a:rPr lang="en-US" altLang="zh-CN" sz="1400" smtClean="0">
                <a:latin typeface="+mn-ea"/>
              </a:rPr>
              <a:t>Google MapReduce</a:t>
            </a:r>
            <a:r>
              <a:rPr lang="zh-CN" altLang="en-US" sz="1400" smtClean="0">
                <a:latin typeface="+mn-ea"/>
              </a:rPr>
              <a:t>的开源实现，</a:t>
            </a:r>
            <a:r>
              <a:rPr lang="en-US" altLang="zh-CN" sz="1400" smtClean="0">
                <a:latin typeface="+mn-ea"/>
              </a:rPr>
              <a:t>HBase</a:t>
            </a:r>
            <a:r>
              <a:rPr lang="zh-CN" altLang="en-US" sz="1400" smtClean="0">
                <a:latin typeface="+mn-ea"/>
              </a:rPr>
              <a:t>是</a:t>
            </a:r>
            <a:r>
              <a:rPr lang="en-US" altLang="zh-CN" sz="1400" smtClean="0">
                <a:latin typeface="+mn-ea"/>
              </a:rPr>
              <a:t>Google BigTable</a:t>
            </a:r>
            <a:r>
              <a:rPr lang="zh-CN" altLang="en-US" sz="1400" smtClean="0">
                <a:latin typeface="+mn-ea"/>
              </a:rPr>
              <a:t>的开源实现。 </a:t>
            </a:r>
          </a:p>
          <a:p>
            <a:r>
              <a:rPr lang="en-US" altLang="zh-CN" sz="1400" smtClean="0">
                <a:latin typeface="+mn-ea"/>
              </a:rPr>
              <a:t>Hadoop </a:t>
            </a:r>
            <a:r>
              <a:rPr lang="zh-CN" altLang="en-US" sz="1400" smtClean="0">
                <a:latin typeface="+mn-ea"/>
              </a:rPr>
              <a:t>来源于其创始人</a:t>
            </a:r>
            <a:r>
              <a:rPr lang="en-US" altLang="zh-CN" sz="1400" smtClean="0">
                <a:latin typeface="+mn-ea"/>
              </a:rPr>
              <a:t>Doug Cutting</a:t>
            </a:r>
            <a:r>
              <a:rPr lang="zh-CN" altLang="en-US" sz="1400" smtClean="0">
                <a:latin typeface="+mn-ea"/>
              </a:rPr>
              <a:t>的儿子给一头黄色大象取的名字，</a:t>
            </a:r>
            <a:r>
              <a:rPr lang="en-US" altLang="zh-CN" sz="1400" smtClean="0">
                <a:latin typeface="+mn-ea"/>
              </a:rPr>
              <a:t>Hadoop</a:t>
            </a:r>
            <a:r>
              <a:rPr lang="zh-CN" altLang="en-US" sz="1400" smtClean="0">
                <a:latin typeface="+mn-ea"/>
              </a:rPr>
              <a:t>最初只与网页索引有关，迅速发展成为分析大数据的领先平台。</a:t>
            </a:r>
            <a:endParaRPr lang="zh-CN" altLang="en-US" sz="1400" dirty="0">
              <a:latin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大数据的产生背景</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a:t>
            </a:r>
            <a:r>
              <a:rPr lang="zh-CN" altLang="en-US" dirty="0">
                <a:solidFill>
                  <a:srgbClr val="777777"/>
                </a:solidFill>
                <a:latin typeface="+mn-ea"/>
              </a:rPr>
              <a:t>简介</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b="1" dirty="0" smtClean="0">
                <a:latin typeface="+mn-ea"/>
              </a:rPr>
              <a:t>华为大数据的定义</a:t>
            </a:r>
            <a:endParaRPr lang="en-US" altLang="zh-CN" b="1" dirty="0" smtClean="0">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企业版简介</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组件介绍</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功能特性</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成功案例</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t>企业大数据平台架构</a:t>
            </a:r>
            <a:endParaRPr lang="zh-CN" altLang="en-US" dirty="0" smtClean="0"/>
          </a:p>
        </p:txBody>
      </p:sp>
      <p:sp>
        <p:nvSpPr>
          <p:cNvPr id="5" name="Text Placeholder 4"/>
          <p:cNvSpPr>
            <a:spLocks noGrp="1"/>
          </p:cNvSpPr>
          <p:nvPr>
            <p:ph type="body" sz="quarter" idx="10"/>
          </p:nvPr>
        </p:nvSpPr>
        <p:spPr/>
        <p:txBody>
          <a:bodyPr/>
          <a:lstStyle/>
          <a:p>
            <a:endParaRPr lang="en-US"/>
          </a:p>
        </p:txBody>
      </p:sp>
      <p:sp>
        <p:nvSpPr>
          <p:cNvPr id="19" name="矩形 18"/>
          <p:cNvSpPr/>
          <p:nvPr/>
        </p:nvSpPr>
        <p:spPr bwMode="auto">
          <a:xfrm>
            <a:off x="882650" y="4083918"/>
            <a:ext cx="6580188" cy="29368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2" tIns="45711" rIns="91422" bIns="45711" anchor="ctr" anchorCtr="1"/>
          <a:lstStyle/>
          <a:p>
            <a:pPr eaLnBrk="0" hangingPunct="0">
              <a:defRPr/>
            </a:pPr>
            <a:r>
              <a:rPr lang="zh-CN" altLang="en-US" sz="1200" b="1" dirty="0">
                <a:solidFill>
                  <a:prstClr val="black"/>
                </a:solidFill>
                <a:latin typeface="+mn-ea"/>
              </a:rPr>
              <a:t>统一</a:t>
            </a:r>
            <a:r>
              <a:rPr lang="en-US" altLang="zh-CN" sz="1200" b="1" dirty="0">
                <a:solidFill>
                  <a:prstClr val="black"/>
                </a:solidFill>
                <a:latin typeface="+mn-ea"/>
              </a:rPr>
              <a:t>ETL</a:t>
            </a:r>
            <a:r>
              <a:rPr lang="zh-CN" altLang="en-US" sz="1200" b="1" dirty="0">
                <a:solidFill>
                  <a:prstClr val="black"/>
                </a:solidFill>
                <a:latin typeface="+mn-ea"/>
              </a:rPr>
              <a:t>层，数据采集和预处理</a:t>
            </a:r>
          </a:p>
        </p:txBody>
      </p:sp>
      <p:sp>
        <p:nvSpPr>
          <p:cNvPr id="20" name="矩形 19"/>
          <p:cNvSpPr/>
          <p:nvPr/>
        </p:nvSpPr>
        <p:spPr bwMode="auto">
          <a:xfrm>
            <a:off x="882650" y="2388468"/>
            <a:ext cx="6580188" cy="350837"/>
          </a:xfrm>
          <a:prstGeom prst="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0" scaled="1"/>
            <a:tileRect/>
          </a:gra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2" tIns="45711" rIns="91422" bIns="45711" anchor="ctr"/>
          <a:lstStyle/>
          <a:p>
            <a:pPr algn="ctr" eaLnBrk="0" hangingPunct="0">
              <a:defRPr/>
            </a:pPr>
            <a:r>
              <a:rPr lang="zh-CN" altLang="en-US" sz="1200" b="1" dirty="0">
                <a:solidFill>
                  <a:prstClr val="black"/>
                </a:solidFill>
                <a:latin typeface="+mn-ea"/>
              </a:rPr>
              <a:t>开放支撑平台：基础服务、算法模型、自助分析、自助报表</a:t>
            </a:r>
          </a:p>
        </p:txBody>
      </p:sp>
      <p:sp>
        <p:nvSpPr>
          <p:cNvPr id="21" name="流程图: 磁盘 20"/>
          <p:cNvSpPr/>
          <p:nvPr/>
        </p:nvSpPr>
        <p:spPr bwMode="auto">
          <a:xfrm>
            <a:off x="1204913" y="2920280"/>
            <a:ext cx="1616075" cy="982663"/>
          </a:xfrm>
          <a:prstGeom prst="flowChartMagneticDisk">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1422" tIns="45711" rIns="91422" bIns="45711" anchorCtr="1"/>
          <a:lstStyle/>
          <a:p>
            <a:pPr eaLnBrk="0" hangingPunct="0">
              <a:defRPr/>
            </a:pPr>
            <a:endParaRPr lang="zh-CN" altLang="en-US" b="1" dirty="0">
              <a:solidFill>
                <a:prstClr val="black"/>
              </a:solidFill>
              <a:latin typeface="+mn-ea"/>
            </a:endParaRPr>
          </a:p>
        </p:txBody>
      </p:sp>
      <p:sp>
        <p:nvSpPr>
          <p:cNvPr id="22" name="Freeform 26"/>
          <p:cNvSpPr/>
          <p:nvPr/>
        </p:nvSpPr>
        <p:spPr bwMode="auto">
          <a:xfrm>
            <a:off x="3414713" y="2918693"/>
            <a:ext cx="1698625" cy="954087"/>
          </a:xfrm>
          <a:custGeom>
            <a:avLst/>
            <a:gdLst>
              <a:gd name="T0" fmla="*/ 2147483647 w 1702"/>
              <a:gd name="T1" fmla="*/ 2147483647 h 1678"/>
              <a:gd name="T2" fmla="*/ 2147483647 w 1702"/>
              <a:gd name="T3" fmla="*/ 2147483647 h 1678"/>
              <a:gd name="T4" fmla="*/ 2147483647 w 1702"/>
              <a:gd name="T5" fmla="*/ 2147483647 h 1678"/>
              <a:gd name="T6" fmla="*/ 2147483647 w 1702"/>
              <a:gd name="T7" fmla="*/ 2147483647 h 1678"/>
              <a:gd name="T8" fmla="*/ 2147483647 w 1702"/>
              <a:gd name="T9" fmla="*/ 2147483647 h 1678"/>
              <a:gd name="T10" fmla="*/ 2147483647 w 1702"/>
              <a:gd name="T11" fmla="*/ 2147483647 h 1678"/>
              <a:gd name="T12" fmla="*/ 2147483647 w 1702"/>
              <a:gd name="T13" fmla="*/ 2147483647 h 1678"/>
              <a:gd name="T14" fmla="*/ 2147483647 w 1702"/>
              <a:gd name="T15" fmla="*/ 2147483647 h 1678"/>
              <a:gd name="T16" fmla="*/ 2147483647 w 1702"/>
              <a:gd name="T17" fmla="*/ 2147483647 h 1678"/>
              <a:gd name="T18" fmla="*/ 2147483647 w 1702"/>
              <a:gd name="T19" fmla="*/ 2147483647 h 1678"/>
              <a:gd name="T20" fmla="*/ 2147483647 w 1702"/>
              <a:gd name="T21" fmla="*/ 2147483647 h 1678"/>
              <a:gd name="T22" fmla="*/ 2147483647 w 1702"/>
              <a:gd name="T23" fmla="*/ 2147483647 h 1678"/>
              <a:gd name="T24" fmla="*/ 2147483647 w 1702"/>
              <a:gd name="T25" fmla="*/ 2147483647 h 1678"/>
              <a:gd name="T26" fmla="*/ 2147483647 w 1702"/>
              <a:gd name="T27" fmla="*/ 2147483647 h 1678"/>
              <a:gd name="T28" fmla="*/ 2147483647 w 1702"/>
              <a:gd name="T29" fmla="*/ 2147483647 h 1678"/>
              <a:gd name="T30" fmla="*/ 2147483647 w 1702"/>
              <a:gd name="T31" fmla="*/ 2147483647 h 1678"/>
              <a:gd name="T32" fmla="*/ 2147483647 w 1702"/>
              <a:gd name="T33" fmla="*/ 2147483647 h 1678"/>
              <a:gd name="T34" fmla="*/ 2147483647 w 1702"/>
              <a:gd name="T35" fmla="*/ 2147483647 h 1678"/>
              <a:gd name="T36" fmla="*/ 2147483647 w 1702"/>
              <a:gd name="T37" fmla="*/ 2147483647 h 1678"/>
              <a:gd name="T38" fmla="*/ 2147483647 w 1702"/>
              <a:gd name="T39" fmla="*/ 2147483647 h 1678"/>
              <a:gd name="T40" fmla="*/ 2147483647 w 1702"/>
              <a:gd name="T41" fmla="*/ 2147483647 h 1678"/>
              <a:gd name="T42" fmla="*/ 2147483647 w 1702"/>
              <a:gd name="T43" fmla="*/ 2147483647 h 1678"/>
              <a:gd name="T44" fmla="*/ 2147483647 w 1702"/>
              <a:gd name="T45" fmla="*/ 2147483647 h 1678"/>
              <a:gd name="T46" fmla="*/ 2147483647 w 1702"/>
              <a:gd name="T47" fmla="*/ 2147483647 h 1678"/>
              <a:gd name="T48" fmla="*/ 2147483647 w 1702"/>
              <a:gd name="T49" fmla="*/ 2147483647 h 1678"/>
              <a:gd name="T50" fmla="*/ 2147483647 w 1702"/>
              <a:gd name="T51" fmla="*/ 2147483647 h 1678"/>
              <a:gd name="T52" fmla="*/ 2147483647 w 1702"/>
              <a:gd name="T53" fmla="*/ 2147483647 h 1678"/>
              <a:gd name="T54" fmla="*/ 2147483647 w 1702"/>
              <a:gd name="T55" fmla="*/ 2147483647 h 1678"/>
              <a:gd name="T56" fmla="*/ 0 w 1702"/>
              <a:gd name="T57" fmla="*/ 2147483647 h 1678"/>
              <a:gd name="T58" fmla="*/ 2147483647 w 1702"/>
              <a:gd name="T59" fmla="*/ 2147483647 h 1678"/>
              <a:gd name="T60" fmla="*/ 2147483647 w 1702"/>
              <a:gd name="T61" fmla="*/ 2147483647 h 1678"/>
              <a:gd name="T62" fmla="*/ 2147483647 w 1702"/>
              <a:gd name="T63" fmla="*/ 2147483647 h 1678"/>
              <a:gd name="T64" fmla="*/ 2147483647 w 1702"/>
              <a:gd name="T65" fmla="*/ 2147483647 h 1678"/>
              <a:gd name="T66" fmla="*/ 2147483647 w 1702"/>
              <a:gd name="T67" fmla="*/ 2147483647 h 1678"/>
              <a:gd name="T68" fmla="*/ 2147483647 w 1702"/>
              <a:gd name="T69" fmla="*/ 2147483647 h 1678"/>
              <a:gd name="T70" fmla="*/ 2147483647 w 1702"/>
              <a:gd name="T71" fmla="*/ 2147483647 h 1678"/>
              <a:gd name="T72" fmla="*/ 2147483647 w 1702"/>
              <a:gd name="T73" fmla="*/ 2147483647 h 1678"/>
              <a:gd name="T74" fmla="*/ 2147483647 w 1702"/>
              <a:gd name="T75" fmla="*/ 2147483647 h 1678"/>
              <a:gd name="T76" fmla="*/ 2147483647 w 1702"/>
              <a:gd name="T77" fmla="*/ 2147483647 h 1678"/>
              <a:gd name="T78" fmla="*/ 2147483647 w 1702"/>
              <a:gd name="T79" fmla="*/ 2147483647 h 1678"/>
              <a:gd name="T80" fmla="*/ 2147483647 w 1702"/>
              <a:gd name="T81" fmla="*/ 2147483647 h 1678"/>
              <a:gd name="T82" fmla="*/ 2147483647 w 1702"/>
              <a:gd name="T83" fmla="*/ 2147483647 h 1678"/>
              <a:gd name="T84" fmla="*/ 2147483647 w 1702"/>
              <a:gd name="T85" fmla="*/ 2147483647 h 1678"/>
              <a:gd name="T86" fmla="*/ 2147483647 w 1702"/>
              <a:gd name="T87" fmla="*/ 2147483647 h 1678"/>
              <a:gd name="T88" fmla="*/ 2147483647 w 1702"/>
              <a:gd name="T89" fmla="*/ 2147483647 h 1678"/>
              <a:gd name="T90" fmla="*/ 2147483647 w 1702"/>
              <a:gd name="T91" fmla="*/ 2147483647 h 1678"/>
              <a:gd name="T92" fmla="*/ 2147483647 w 1702"/>
              <a:gd name="T93" fmla="*/ 2147483647 h 1678"/>
              <a:gd name="T94" fmla="*/ 2147483647 w 1702"/>
              <a:gd name="T95" fmla="*/ 2147483647 h 1678"/>
              <a:gd name="T96" fmla="*/ 2147483647 w 1702"/>
              <a:gd name="T97" fmla="*/ 2147483647 h 1678"/>
              <a:gd name="T98" fmla="*/ 2147483647 w 1702"/>
              <a:gd name="T99" fmla="*/ 2147483647 h 1678"/>
              <a:gd name="T100" fmla="*/ 2147483647 w 1702"/>
              <a:gd name="T101" fmla="*/ 2147483647 h 1678"/>
              <a:gd name="T102" fmla="*/ 2147483647 w 1702"/>
              <a:gd name="T103" fmla="*/ 2147483647 h 1678"/>
              <a:gd name="T104" fmla="*/ 2147483647 w 1702"/>
              <a:gd name="T105" fmla="*/ 2147483647 h 1678"/>
              <a:gd name="T106" fmla="*/ 2147483647 w 1702"/>
              <a:gd name="T107" fmla="*/ 2147483647 h 1678"/>
              <a:gd name="T108" fmla="*/ 2147483647 w 1702"/>
              <a:gd name="T109" fmla="*/ 2147483647 h 1678"/>
              <a:gd name="T110" fmla="*/ 2147483647 w 1702"/>
              <a:gd name="T111" fmla="*/ 2147483647 h 1678"/>
              <a:gd name="T112" fmla="*/ 2147483647 w 1702"/>
              <a:gd name="T113" fmla="*/ 2147483647 h 1678"/>
              <a:gd name="T114" fmla="*/ 2147483647 w 1702"/>
              <a:gd name="T115" fmla="*/ 2147483647 h 167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2" h="1678">
                <a:moveTo>
                  <a:pt x="1702" y="660"/>
                </a:moveTo>
                <a:lnTo>
                  <a:pt x="1702" y="660"/>
                </a:lnTo>
                <a:lnTo>
                  <a:pt x="1700" y="634"/>
                </a:lnTo>
                <a:lnTo>
                  <a:pt x="1696" y="610"/>
                </a:lnTo>
                <a:lnTo>
                  <a:pt x="1690" y="588"/>
                </a:lnTo>
                <a:lnTo>
                  <a:pt x="1682" y="564"/>
                </a:lnTo>
                <a:lnTo>
                  <a:pt x="1672" y="544"/>
                </a:lnTo>
                <a:lnTo>
                  <a:pt x="1660" y="524"/>
                </a:lnTo>
                <a:lnTo>
                  <a:pt x="1646" y="506"/>
                </a:lnTo>
                <a:lnTo>
                  <a:pt x="1630" y="488"/>
                </a:lnTo>
                <a:lnTo>
                  <a:pt x="1614" y="472"/>
                </a:lnTo>
                <a:lnTo>
                  <a:pt x="1594" y="458"/>
                </a:lnTo>
                <a:lnTo>
                  <a:pt x="1574" y="446"/>
                </a:lnTo>
                <a:lnTo>
                  <a:pt x="1554" y="436"/>
                </a:lnTo>
                <a:lnTo>
                  <a:pt x="1532" y="428"/>
                </a:lnTo>
                <a:lnTo>
                  <a:pt x="1508" y="422"/>
                </a:lnTo>
                <a:lnTo>
                  <a:pt x="1484" y="418"/>
                </a:lnTo>
                <a:lnTo>
                  <a:pt x="1460" y="418"/>
                </a:lnTo>
                <a:lnTo>
                  <a:pt x="1434" y="418"/>
                </a:lnTo>
                <a:lnTo>
                  <a:pt x="1410" y="422"/>
                </a:lnTo>
                <a:lnTo>
                  <a:pt x="1386" y="428"/>
                </a:lnTo>
                <a:lnTo>
                  <a:pt x="1364" y="438"/>
                </a:lnTo>
                <a:lnTo>
                  <a:pt x="1364" y="424"/>
                </a:lnTo>
                <a:lnTo>
                  <a:pt x="1364" y="408"/>
                </a:lnTo>
                <a:lnTo>
                  <a:pt x="1360" y="392"/>
                </a:lnTo>
                <a:lnTo>
                  <a:pt x="1356" y="376"/>
                </a:lnTo>
                <a:lnTo>
                  <a:pt x="1352" y="362"/>
                </a:lnTo>
                <a:lnTo>
                  <a:pt x="1344" y="348"/>
                </a:lnTo>
                <a:lnTo>
                  <a:pt x="1336" y="334"/>
                </a:lnTo>
                <a:lnTo>
                  <a:pt x="1328" y="322"/>
                </a:lnTo>
                <a:lnTo>
                  <a:pt x="1316" y="310"/>
                </a:lnTo>
                <a:lnTo>
                  <a:pt x="1306" y="300"/>
                </a:lnTo>
                <a:lnTo>
                  <a:pt x="1294" y="290"/>
                </a:lnTo>
                <a:lnTo>
                  <a:pt x="1280" y="282"/>
                </a:lnTo>
                <a:lnTo>
                  <a:pt x="1266" y="276"/>
                </a:lnTo>
                <a:lnTo>
                  <a:pt x="1250" y="270"/>
                </a:lnTo>
                <a:lnTo>
                  <a:pt x="1236" y="266"/>
                </a:lnTo>
                <a:lnTo>
                  <a:pt x="1220" y="264"/>
                </a:lnTo>
                <a:lnTo>
                  <a:pt x="1202" y="264"/>
                </a:lnTo>
                <a:lnTo>
                  <a:pt x="1184" y="264"/>
                </a:lnTo>
                <a:lnTo>
                  <a:pt x="1166" y="268"/>
                </a:lnTo>
                <a:lnTo>
                  <a:pt x="1162" y="240"/>
                </a:lnTo>
                <a:lnTo>
                  <a:pt x="1156" y="214"/>
                </a:lnTo>
                <a:lnTo>
                  <a:pt x="1148" y="188"/>
                </a:lnTo>
                <a:lnTo>
                  <a:pt x="1138" y="162"/>
                </a:lnTo>
                <a:lnTo>
                  <a:pt x="1126" y="140"/>
                </a:lnTo>
                <a:lnTo>
                  <a:pt x="1112" y="116"/>
                </a:lnTo>
                <a:lnTo>
                  <a:pt x="1094" y="96"/>
                </a:lnTo>
                <a:lnTo>
                  <a:pt x="1076" y="78"/>
                </a:lnTo>
                <a:lnTo>
                  <a:pt x="1056" y="60"/>
                </a:lnTo>
                <a:lnTo>
                  <a:pt x="1034" y="44"/>
                </a:lnTo>
                <a:lnTo>
                  <a:pt x="1012" y="32"/>
                </a:lnTo>
                <a:lnTo>
                  <a:pt x="988" y="20"/>
                </a:lnTo>
                <a:lnTo>
                  <a:pt x="962" y="12"/>
                </a:lnTo>
                <a:lnTo>
                  <a:pt x="936" y="4"/>
                </a:lnTo>
                <a:lnTo>
                  <a:pt x="908" y="0"/>
                </a:lnTo>
                <a:lnTo>
                  <a:pt x="880" y="0"/>
                </a:lnTo>
                <a:lnTo>
                  <a:pt x="846" y="2"/>
                </a:lnTo>
                <a:lnTo>
                  <a:pt x="812" y="8"/>
                </a:lnTo>
                <a:lnTo>
                  <a:pt x="780" y="18"/>
                </a:lnTo>
                <a:lnTo>
                  <a:pt x="750" y="32"/>
                </a:lnTo>
                <a:lnTo>
                  <a:pt x="720" y="48"/>
                </a:lnTo>
                <a:lnTo>
                  <a:pt x="694" y="68"/>
                </a:lnTo>
                <a:lnTo>
                  <a:pt x="672" y="90"/>
                </a:lnTo>
                <a:lnTo>
                  <a:pt x="650" y="116"/>
                </a:lnTo>
                <a:lnTo>
                  <a:pt x="628" y="104"/>
                </a:lnTo>
                <a:lnTo>
                  <a:pt x="604" y="94"/>
                </a:lnTo>
                <a:lnTo>
                  <a:pt x="578" y="86"/>
                </a:lnTo>
                <a:lnTo>
                  <a:pt x="554" y="78"/>
                </a:lnTo>
                <a:lnTo>
                  <a:pt x="528" y="72"/>
                </a:lnTo>
                <a:lnTo>
                  <a:pt x="502" y="68"/>
                </a:lnTo>
                <a:lnTo>
                  <a:pt x="474" y="66"/>
                </a:lnTo>
                <a:lnTo>
                  <a:pt x="448" y="66"/>
                </a:lnTo>
                <a:lnTo>
                  <a:pt x="404" y="68"/>
                </a:lnTo>
                <a:lnTo>
                  <a:pt x="360" y="74"/>
                </a:lnTo>
                <a:lnTo>
                  <a:pt x="318" y="84"/>
                </a:lnTo>
                <a:lnTo>
                  <a:pt x="280" y="100"/>
                </a:lnTo>
                <a:lnTo>
                  <a:pt x="242" y="118"/>
                </a:lnTo>
                <a:lnTo>
                  <a:pt x="206" y="140"/>
                </a:lnTo>
                <a:lnTo>
                  <a:pt x="172" y="164"/>
                </a:lnTo>
                <a:lnTo>
                  <a:pt x="142" y="192"/>
                </a:lnTo>
                <a:lnTo>
                  <a:pt x="114" y="222"/>
                </a:lnTo>
                <a:lnTo>
                  <a:pt x="88" y="256"/>
                </a:lnTo>
                <a:lnTo>
                  <a:pt x="68" y="292"/>
                </a:lnTo>
                <a:lnTo>
                  <a:pt x="48" y="330"/>
                </a:lnTo>
                <a:lnTo>
                  <a:pt x="34" y="370"/>
                </a:lnTo>
                <a:lnTo>
                  <a:pt x="24" y="410"/>
                </a:lnTo>
                <a:lnTo>
                  <a:pt x="18" y="454"/>
                </a:lnTo>
                <a:lnTo>
                  <a:pt x="14" y="498"/>
                </a:lnTo>
                <a:lnTo>
                  <a:pt x="16" y="540"/>
                </a:lnTo>
                <a:lnTo>
                  <a:pt x="22" y="580"/>
                </a:lnTo>
                <a:lnTo>
                  <a:pt x="32" y="620"/>
                </a:lnTo>
                <a:lnTo>
                  <a:pt x="46" y="658"/>
                </a:lnTo>
                <a:lnTo>
                  <a:pt x="62" y="694"/>
                </a:lnTo>
                <a:lnTo>
                  <a:pt x="82" y="728"/>
                </a:lnTo>
                <a:lnTo>
                  <a:pt x="104" y="760"/>
                </a:lnTo>
                <a:lnTo>
                  <a:pt x="130" y="790"/>
                </a:lnTo>
                <a:lnTo>
                  <a:pt x="102" y="812"/>
                </a:lnTo>
                <a:lnTo>
                  <a:pt x="76" y="836"/>
                </a:lnTo>
                <a:lnTo>
                  <a:pt x="54" y="864"/>
                </a:lnTo>
                <a:lnTo>
                  <a:pt x="36" y="894"/>
                </a:lnTo>
                <a:lnTo>
                  <a:pt x="20" y="926"/>
                </a:lnTo>
                <a:lnTo>
                  <a:pt x="10" y="960"/>
                </a:lnTo>
                <a:lnTo>
                  <a:pt x="2" y="996"/>
                </a:lnTo>
                <a:lnTo>
                  <a:pt x="0" y="1034"/>
                </a:lnTo>
                <a:lnTo>
                  <a:pt x="2" y="1064"/>
                </a:lnTo>
                <a:lnTo>
                  <a:pt x="6" y="1092"/>
                </a:lnTo>
                <a:lnTo>
                  <a:pt x="14" y="1120"/>
                </a:lnTo>
                <a:lnTo>
                  <a:pt x="24" y="1148"/>
                </a:lnTo>
                <a:lnTo>
                  <a:pt x="36" y="1172"/>
                </a:lnTo>
                <a:lnTo>
                  <a:pt x="50" y="1198"/>
                </a:lnTo>
                <a:lnTo>
                  <a:pt x="68" y="1220"/>
                </a:lnTo>
                <a:lnTo>
                  <a:pt x="86" y="1240"/>
                </a:lnTo>
                <a:lnTo>
                  <a:pt x="106" y="1260"/>
                </a:lnTo>
                <a:lnTo>
                  <a:pt x="130" y="1276"/>
                </a:lnTo>
                <a:lnTo>
                  <a:pt x="154" y="1292"/>
                </a:lnTo>
                <a:lnTo>
                  <a:pt x="180" y="1304"/>
                </a:lnTo>
                <a:lnTo>
                  <a:pt x="206" y="1314"/>
                </a:lnTo>
                <a:lnTo>
                  <a:pt x="234" y="1320"/>
                </a:lnTo>
                <a:lnTo>
                  <a:pt x="264" y="1324"/>
                </a:lnTo>
                <a:lnTo>
                  <a:pt x="294" y="1326"/>
                </a:lnTo>
                <a:lnTo>
                  <a:pt x="316" y="1326"/>
                </a:lnTo>
                <a:lnTo>
                  <a:pt x="338" y="1324"/>
                </a:lnTo>
                <a:lnTo>
                  <a:pt x="360" y="1318"/>
                </a:lnTo>
                <a:lnTo>
                  <a:pt x="380" y="1314"/>
                </a:lnTo>
                <a:lnTo>
                  <a:pt x="402" y="1306"/>
                </a:lnTo>
                <a:lnTo>
                  <a:pt x="420" y="1298"/>
                </a:lnTo>
                <a:lnTo>
                  <a:pt x="440" y="1288"/>
                </a:lnTo>
                <a:lnTo>
                  <a:pt x="458" y="1276"/>
                </a:lnTo>
                <a:lnTo>
                  <a:pt x="456" y="1298"/>
                </a:lnTo>
                <a:lnTo>
                  <a:pt x="454" y="1320"/>
                </a:lnTo>
                <a:lnTo>
                  <a:pt x="456" y="1356"/>
                </a:lnTo>
                <a:lnTo>
                  <a:pt x="462" y="1392"/>
                </a:lnTo>
                <a:lnTo>
                  <a:pt x="472" y="1426"/>
                </a:lnTo>
                <a:lnTo>
                  <a:pt x="484" y="1458"/>
                </a:lnTo>
                <a:lnTo>
                  <a:pt x="498" y="1490"/>
                </a:lnTo>
                <a:lnTo>
                  <a:pt x="516" y="1520"/>
                </a:lnTo>
                <a:lnTo>
                  <a:pt x="536" y="1548"/>
                </a:lnTo>
                <a:lnTo>
                  <a:pt x="560" y="1574"/>
                </a:lnTo>
                <a:lnTo>
                  <a:pt x="586" y="1596"/>
                </a:lnTo>
                <a:lnTo>
                  <a:pt x="614" y="1618"/>
                </a:lnTo>
                <a:lnTo>
                  <a:pt x="642" y="1636"/>
                </a:lnTo>
                <a:lnTo>
                  <a:pt x="674" y="1650"/>
                </a:lnTo>
                <a:lnTo>
                  <a:pt x="708" y="1662"/>
                </a:lnTo>
                <a:lnTo>
                  <a:pt x="742" y="1672"/>
                </a:lnTo>
                <a:lnTo>
                  <a:pt x="778" y="1676"/>
                </a:lnTo>
                <a:lnTo>
                  <a:pt x="814" y="1678"/>
                </a:lnTo>
                <a:lnTo>
                  <a:pt x="850" y="1676"/>
                </a:lnTo>
                <a:lnTo>
                  <a:pt x="886" y="1672"/>
                </a:lnTo>
                <a:lnTo>
                  <a:pt x="922" y="1662"/>
                </a:lnTo>
                <a:lnTo>
                  <a:pt x="954" y="1650"/>
                </a:lnTo>
                <a:lnTo>
                  <a:pt x="986" y="1636"/>
                </a:lnTo>
                <a:lnTo>
                  <a:pt x="1016" y="1618"/>
                </a:lnTo>
                <a:lnTo>
                  <a:pt x="1042" y="1596"/>
                </a:lnTo>
                <a:lnTo>
                  <a:pt x="1068" y="1574"/>
                </a:lnTo>
                <a:lnTo>
                  <a:pt x="1092" y="1548"/>
                </a:lnTo>
                <a:lnTo>
                  <a:pt x="1112" y="1520"/>
                </a:lnTo>
                <a:lnTo>
                  <a:pt x="1130" y="1490"/>
                </a:lnTo>
                <a:lnTo>
                  <a:pt x="1146" y="1458"/>
                </a:lnTo>
                <a:lnTo>
                  <a:pt x="1158" y="1426"/>
                </a:lnTo>
                <a:lnTo>
                  <a:pt x="1166" y="1392"/>
                </a:lnTo>
                <a:lnTo>
                  <a:pt x="1172" y="1356"/>
                </a:lnTo>
                <a:lnTo>
                  <a:pt x="1174" y="1320"/>
                </a:lnTo>
                <a:lnTo>
                  <a:pt x="1172" y="1284"/>
                </a:lnTo>
                <a:lnTo>
                  <a:pt x="1190" y="1302"/>
                </a:lnTo>
                <a:lnTo>
                  <a:pt x="1210" y="1320"/>
                </a:lnTo>
                <a:lnTo>
                  <a:pt x="1232" y="1334"/>
                </a:lnTo>
                <a:lnTo>
                  <a:pt x="1256" y="1346"/>
                </a:lnTo>
                <a:lnTo>
                  <a:pt x="1282" y="1356"/>
                </a:lnTo>
                <a:lnTo>
                  <a:pt x="1308" y="1364"/>
                </a:lnTo>
                <a:lnTo>
                  <a:pt x="1336" y="1368"/>
                </a:lnTo>
                <a:lnTo>
                  <a:pt x="1364" y="1370"/>
                </a:lnTo>
                <a:lnTo>
                  <a:pt x="1390" y="1370"/>
                </a:lnTo>
                <a:lnTo>
                  <a:pt x="1416" y="1366"/>
                </a:lnTo>
                <a:lnTo>
                  <a:pt x="1440" y="1358"/>
                </a:lnTo>
                <a:lnTo>
                  <a:pt x="1464" y="1350"/>
                </a:lnTo>
                <a:lnTo>
                  <a:pt x="1486" y="1340"/>
                </a:lnTo>
                <a:lnTo>
                  <a:pt x="1508" y="1326"/>
                </a:lnTo>
                <a:lnTo>
                  <a:pt x="1528" y="1312"/>
                </a:lnTo>
                <a:lnTo>
                  <a:pt x="1546" y="1296"/>
                </a:lnTo>
                <a:lnTo>
                  <a:pt x="1562" y="1278"/>
                </a:lnTo>
                <a:lnTo>
                  <a:pt x="1576" y="1258"/>
                </a:lnTo>
                <a:lnTo>
                  <a:pt x="1590" y="1236"/>
                </a:lnTo>
                <a:lnTo>
                  <a:pt x="1600" y="1214"/>
                </a:lnTo>
                <a:lnTo>
                  <a:pt x="1610" y="1190"/>
                </a:lnTo>
                <a:lnTo>
                  <a:pt x="1616" y="1166"/>
                </a:lnTo>
                <a:lnTo>
                  <a:pt x="1620" y="1140"/>
                </a:lnTo>
                <a:lnTo>
                  <a:pt x="1620" y="1114"/>
                </a:lnTo>
                <a:lnTo>
                  <a:pt x="1618" y="1080"/>
                </a:lnTo>
                <a:lnTo>
                  <a:pt x="1612" y="1048"/>
                </a:lnTo>
                <a:lnTo>
                  <a:pt x="1602" y="1018"/>
                </a:lnTo>
                <a:lnTo>
                  <a:pt x="1588" y="988"/>
                </a:lnTo>
                <a:lnTo>
                  <a:pt x="1570" y="962"/>
                </a:lnTo>
                <a:lnTo>
                  <a:pt x="1550" y="938"/>
                </a:lnTo>
                <a:lnTo>
                  <a:pt x="1528" y="916"/>
                </a:lnTo>
                <a:lnTo>
                  <a:pt x="1502" y="898"/>
                </a:lnTo>
                <a:lnTo>
                  <a:pt x="1522" y="892"/>
                </a:lnTo>
                <a:lnTo>
                  <a:pt x="1542" y="886"/>
                </a:lnTo>
                <a:lnTo>
                  <a:pt x="1562" y="878"/>
                </a:lnTo>
                <a:lnTo>
                  <a:pt x="1580" y="868"/>
                </a:lnTo>
                <a:lnTo>
                  <a:pt x="1598" y="858"/>
                </a:lnTo>
                <a:lnTo>
                  <a:pt x="1614" y="844"/>
                </a:lnTo>
                <a:lnTo>
                  <a:pt x="1630" y="830"/>
                </a:lnTo>
                <a:lnTo>
                  <a:pt x="1644" y="816"/>
                </a:lnTo>
                <a:lnTo>
                  <a:pt x="1656" y="800"/>
                </a:lnTo>
                <a:lnTo>
                  <a:pt x="1668" y="782"/>
                </a:lnTo>
                <a:lnTo>
                  <a:pt x="1678" y="764"/>
                </a:lnTo>
                <a:lnTo>
                  <a:pt x="1686" y="744"/>
                </a:lnTo>
                <a:lnTo>
                  <a:pt x="1692" y="724"/>
                </a:lnTo>
                <a:lnTo>
                  <a:pt x="1698" y="702"/>
                </a:lnTo>
                <a:lnTo>
                  <a:pt x="1700" y="682"/>
                </a:lnTo>
                <a:lnTo>
                  <a:pt x="1702" y="660"/>
                </a:lnTo>
                <a:close/>
              </a:path>
            </a:pathLst>
          </a:custGeom>
        </p:spPr>
        <p:style>
          <a:lnRef idx="1">
            <a:schemeClr val="accent4"/>
          </a:lnRef>
          <a:fillRef idx="2">
            <a:schemeClr val="accent4"/>
          </a:fillRef>
          <a:effectRef idx="1">
            <a:schemeClr val="accent4"/>
          </a:effectRef>
          <a:fontRef idx="minor">
            <a:schemeClr val="dk1"/>
          </a:fontRef>
        </p:style>
        <p:txBody>
          <a:bodyPr lIns="91422" tIns="45711" rIns="91422" bIns="45711" anchor="ctr"/>
          <a:lstStyle/>
          <a:p>
            <a:pPr algn="ctr">
              <a:defRPr/>
            </a:pPr>
            <a:endParaRPr lang="en-US" altLang="zh-CN" b="1" dirty="0">
              <a:solidFill>
                <a:prstClr val="black"/>
              </a:solidFill>
              <a:latin typeface="+mn-ea"/>
            </a:endParaRPr>
          </a:p>
        </p:txBody>
      </p:sp>
      <p:sp>
        <p:nvSpPr>
          <p:cNvPr id="39943" name="TextBox 22"/>
          <p:cNvSpPr txBox="1">
            <a:spLocks noChangeArrowheads="1"/>
          </p:cNvSpPr>
          <p:nvPr/>
        </p:nvSpPr>
        <p:spPr bwMode="auto">
          <a:xfrm>
            <a:off x="3548063" y="2969493"/>
            <a:ext cx="1219200" cy="338137"/>
          </a:xfrm>
          <a:prstGeom prst="rect">
            <a:avLst/>
          </a:prstGeom>
          <a:noFill/>
          <a:ln w="9525">
            <a:noFill/>
            <a:miter lim="800000"/>
          </a:ln>
        </p:spPr>
        <p:txBody>
          <a:bodyPr wrap="none" lIns="91422" tIns="45711" rIns="91422" bIns="45711">
            <a:spAutoFit/>
          </a:bodyPr>
          <a:lstStyle/>
          <a:p>
            <a:r>
              <a:rPr lang="en-US" altLang="zh-CN" sz="1600" b="1">
                <a:solidFill>
                  <a:srgbClr val="000000"/>
                </a:solidFill>
                <a:latin typeface="+mn-ea"/>
                <a:ea typeface="+mn-ea"/>
              </a:rPr>
              <a:t>Hadoop</a:t>
            </a:r>
            <a:r>
              <a:rPr lang="zh-CN" altLang="en-US" sz="1600" b="1">
                <a:solidFill>
                  <a:srgbClr val="000000"/>
                </a:solidFill>
                <a:latin typeface="+mn-ea"/>
                <a:ea typeface="+mn-ea"/>
              </a:rPr>
              <a:t>云</a:t>
            </a:r>
          </a:p>
        </p:txBody>
      </p:sp>
      <p:sp>
        <p:nvSpPr>
          <p:cNvPr id="39944" name="TextBox 23"/>
          <p:cNvSpPr txBox="1">
            <a:spLocks noChangeArrowheads="1"/>
          </p:cNvSpPr>
          <p:nvPr/>
        </p:nvSpPr>
        <p:spPr bwMode="auto">
          <a:xfrm>
            <a:off x="1189038" y="3364780"/>
            <a:ext cx="1570037" cy="277813"/>
          </a:xfrm>
          <a:prstGeom prst="rect">
            <a:avLst/>
          </a:prstGeom>
          <a:noFill/>
          <a:ln w="9525">
            <a:noFill/>
            <a:miter lim="800000"/>
          </a:ln>
        </p:spPr>
        <p:txBody>
          <a:bodyPr lIns="91422" tIns="45711" rIns="91422" bIns="45711">
            <a:spAutoFit/>
          </a:bodyPr>
          <a:lstStyle/>
          <a:p>
            <a:pPr algn="ctr" eaLnBrk="0" hangingPunct="0"/>
            <a:r>
              <a:rPr lang="zh-CN" altLang="en-US" sz="1200">
                <a:solidFill>
                  <a:srgbClr val="000000"/>
                </a:solidFill>
                <a:latin typeface="+mn-ea"/>
                <a:ea typeface="+mn-ea"/>
              </a:rPr>
              <a:t>基于高性能平台</a:t>
            </a:r>
          </a:p>
        </p:txBody>
      </p:sp>
      <p:sp>
        <p:nvSpPr>
          <p:cNvPr id="39945" name="TextBox 24"/>
          <p:cNvSpPr txBox="1">
            <a:spLocks noChangeArrowheads="1"/>
          </p:cNvSpPr>
          <p:nvPr/>
        </p:nvSpPr>
        <p:spPr bwMode="auto">
          <a:xfrm>
            <a:off x="1395413" y="3002830"/>
            <a:ext cx="1209675" cy="338138"/>
          </a:xfrm>
          <a:prstGeom prst="rect">
            <a:avLst/>
          </a:prstGeom>
          <a:noFill/>
          <a:ln w="9525">
            <a:noFill/>
            <a:miter lim="800000"/>
          </a:ln>
        </p:spPr>
        <p:txBody>
          <a:bodyPr wrap="none" lIns="91422" tIns="45711" rIns="91422" bIns="45711">
            <a:spAutoFit/>
          </a:bodyPr>
          <a:lstStyle/>
          <a:p>
            <a:r>
              <a:rPr lang="zh-CN" altLang="en-US" sz="1600" b="1">
                <a:solidFill>
                  <a:srgbClr val="000000"/>
                </a:solidFill>
                <a:latin typeface="+mn-ea"/>
                <a:ea typeface="+mn-ea"/>
              </a:rPr>
              <a:t>主数据仓库</a:t>
            </a:r>
            <a:endParaRPr lang="en-US" altLang="zh-CN" sz="1600" b="1">
              <a:solidFill>
                <a:srgbClr val="000000"/>
              </a:solidFill>
              <a:latin typeface="+mn-ea"/>
              <a:ea typeface="+mn-ea"/>
            </a:endParaRPr>
          </a:p>
        </p:txBody>
      </p:sp>
      <p:sp>
        <p:nvSpPr>
          <p:cNvPr id="26" name="Freeform 26"/>
          <p:cNvSpPr/>
          <p:nvPr/>
        </p:nvSpPr>
        <p:spPr bwMode="auto">
          <a:xfrm>
            <a:off x="5638800" y="2925043"/>
            <a:ext cx="1668463" cy="982662"/>
          </a:xfrm>
          <a:custGeom>
            <a:avLst/>
            <a:gdLst>
              <a:gd name="T0" fmla="*/ 2147483647 w 1702"/>
              <a:gd name="T1" fmla="*/ 2147483647 h 1678"/>
              <a:gd name="T2" fmla="*/ 2147483647 w 1702"/>
              <a:gd name="T3" fmla="*/ 2147483647 h 1678"/>
              <a:gd name="T4" fmla="*/ 2147483647 w 1702"/>
              <a:gd name="T5" fmla="*/ 2147483647 h 1678"/>
              <a:gd name="T6" fmla="*/ 2147483647 w 1702"/>
              <a:gd name="T7" fmla="*/ 2147483647 h 1678"/>
              <a:gd name="T8" fmla="*/ 2147483647 w 1702"/>
              <a:gd name="T9" fmla="*/ 2147483647 h 1678"/>
              <a:gd name="T10" fmla="*/ 2147483647 w 1702"/>
              <a:gd name="T11" fmla="*/ 2147483647 h 1678"/>
              <a:gd name="T12" fmla="*/ 2147483647 w 1702"/>
              <a:gd name="T13" fmla="*/ 2147483647 h 1678"/>
              <a:gd name="T14" fmla="*/ 2147483647 w 1702"/>
              <a:gd name="T15" fmla="*/ 2147483647 h 1678"/>
              <a:gd name="T16" fmla="*/ 2147483647 w 1702"/>
              <a:gd name="T17" fmla="*/ 2147483647 h 1678"/>
              <a:gd name="T18" fmla="*/ 2147483647 w 1702"/>
              <a:gd name="T19" fmla="*/ 2147483647 h 1678"/>
              <a:gd name="T20" fmla="*/ 2147483647 w 1702"/>
              <a:gd name="T21" fmla="*/ 2147483647 h 1678"/>
              <a:gd name="T22" fmla="*/ 2147483647 w 1702"/>
              <a:gd name="T23" fmla="*/ 2147483647 h 1678"/>
              <a:gd name="T24" fmla="*/ 2147483647 w 1702"/>
              <a:gd name="T25" fmla="*/ 2147483647 h 1678"/>
              <a:gd name="T26" fmla="*/ 2147483647 w 1702"/>
              <a:gd name="T27" fmla="*/ 2147483647 h 1678"/>
              <a:gd name="T28" fmla="*/ 2147483647 w 1702"/>
              <a:gd name="T29" fmla="*/ 2147483647 h 1678"/>
              <a:gd name="T30" fmla="*/ 2147483647 w 1702"/>
              <a:gd name="T31" fmla="*/ 2147483647 h 1678"/>
              <a:gd name="T32" fmla="*/ 2147483647 w 1702"/>
              <a:gd name="T33" fmla="*/ 2147483647 h 1678"/>
              <a:gd name="T34" fmla="*/ 2147483647 w 1702"/>
              <a:gd name="T35" fmla="*/ 2147483647 h 1678"/>
              <a:gd name="T36" fmla="*/ 2147483647 w 1702"/>
              <a:gd name="T37" fmla="*/ 2147483647 h 1678"/>
              <a:gd name="T38" fmla="*/ 2147483647 w 1702"/>
              <a:gd name="T39" fmla="*/ 2147483647 h 1678"/>
              <a:gd name="T40" fmla="*/ 2147483647 w 1702"/>
              <a:gd name="T41" fmla="*/ 2147483647 h 1678"/>
              <a:gd name="T42" fmla="*/ 2147483647 w 1702"/>
              <a:gd name="T43" fmla="*/ 2147483647 h 1678"/>
              <a:gd name="T44" fmla="*/ 2147483647 w 1702"/>
              <a:gd name="T45" fmla="*/ 2147483647 h 1678"/>
              <a:gd name="T46" fmla="*/ 2147483647 w 1702"/>
              <a:gd name="T47" fmla="*/ 2147483647 h 1678"/>
              <a:gd name="T48" fmla="*/ 2147483647 w 1702"/>
              <a:gd name="T49" fmla="*/ 2147483647 h 1678"/>
              <a:gd name="T50" fmla="*/ 2147483647 w 1702"/>
              <a:gd name="T51" fmla="*/ 2147483647 h 1678"/>
              <a:gd name="T52" fmla="*/ 2147483647 w 1702"/>
              <a:gd name="T53" fmla="*/ 2147483647 h 1678"/>
              <a:gd name="T54" fmla="*/ 2147483647 w 1702"/>
              <a:gd name="T55" fmla="*/ 2147483647 h 1678"/>
              <a:gd name="T56" fmla="*/ 0 w 1702"/>
              <a:gd name="T57" fmla="*/ 2147483647 h 1678"/>
              <a:gd name="T58" fmla="*/ 2147483647 w 1702"/>
              <a:gd name="T59" fmla="*/ 2147483647 h 1678"/>
              <a:gd name="T60" fmla="*/ 2147483647 w 1702"/>
              <a:gd name="T61" fmla="*/ 2147483647 h 1678"/>
              <a:gd name="T62" fmla="*/ 2147483647 w 1702"/>
              <a:gd name="T63" fmla="*/ 2147483647 h 1678"/>
              <a:gd name="T64" fmla="*/ 2147483647 w 1702"/>
              <a:gd name="T65" fmla="*/ 2147483647 h 1678"/>
              <a:gd name="T66" fmla="*/ 2147483647 w 1702"/>
              <a:gd name="T67" fmla="*/ 2147483647 h 1678"/>
              <a:gd name="T68" fmla="*/ 2147483647 w 1702"/>
              <a:gd name="T69" fmla="*/ 2147483647 h 1678"/>
              <a:gd name="T70" fmla="*/ 2147483647 w 1702"/>
              <a:gd name="T71" fmla="*/ 2147483647 h 1678"/>
              <a:gd name="T72" fmla="*/ 2147483647 w 1702"/>
              <a:gd name="T73" fmla="*/ 2147483647 h 1678"/>
              <a:gd name="T74" fmla="*/ 2147483647 w 1702"/>
              <a:gd name="T75" fmla="*/ 2147483647 h 1678"/>
              <a:gd name="T76" fmla="*/ 2147483647 w 1702"/>
              <a:gd name="T77" fmla="*/ 2147483647 h 1678"/>
              <a:gd name="T78" fmla="*/ 2147483647 w 1702"/>
              <a:gd name="T79" fmla="*/ 2147483647 h 1678"/>
              <a:gd name="T80" fmla="*/ 2147483647 w 1702"/>
              <a:gd name="T81" fmla="*/ 2147483647 h 1678"/>
              <a:gd name="T82" fmla="*/ 2147483647 w 1702"/>
              <a:gd name="T83" fmla="*/ 2147483647 h 1678"/>
              <a:gd name="T84" fmla="*/ 2147483647 w 1702"/>
              <a:gd name="T85" fmla="*/ 2147483647 h 1678"/>
              <a:gd name="T86" fmla="*/ 2147483647 w 1702"/>
              <a:gd name="T87" fmla="*/ 2147483647 h 1678"/>
              <a:gd name="T88" fmla="*/ 2147483647 w 1702"/>
              <a:gd name="T89" fmla="*/ 2147483647 h 1678"/>
              <a:gd name="T90" fmla="*/ 2147483647 w 1702"/>
              <a:gd name="T91" fmla="*/ 2147483647 h 1678"/>
              <a:gd name="T92" fmla="*/ 2147483647 w 1702"/>
              <a:gd name="T93" fmla="*/ 2147483647 h 1678"/>
              <a:gd name="T94" fmla="*/ 2147483647 w 1702"/>
              <a:gd name="T95" fmla="*/ 2147483647 h 1678"/>
              <a:gd name="T96" fmla="*/ 2147483647 w 1702"/>
              <a:gd name="T97" fmla="*/ 2147483647 h 1678"/>
              <a:gd name="T98" fmla="*/ 2147483647 w 1702"/>
              <a:gd name="T99" fmla="*/ 2147483647 h 1678"/>
              <a:gd name="T100" fmla="*/ 2147483647 w 1702"/>
              <a:gd name="T101" fmla="*/ 2147483647 h 1678"/>
              <a:gd name="T102" fmla="*/ 2147483647 w 1702"/>
              <a:gd name="T103" fmla="*/ 2147483647 h 1678"/>
              <a:gd name="T104" fmla="*/ 2147483647 w 1702"/>
              <a:gd name="T105" fmla="*/ 2147483647 h 1678"/>
              <a:gd name="T106" fmla="*/ 2147483647 w 1702"/>
              <a:gd name="T107" fmla="*/ 2147483647 h 1678"/>
              <a:gd name="T108" fmla="*/ 2147483647 w 1702"/>
              <a:gd name="T109" fmla="*/ 2147483647 h 1678"/>
              <a:gd name="T110" fmla="*/ 2147483647 w 1702"/>
              <a:gd name="T111" fmla="*/ 2147483647 h 1678"/>
              <a:gd name="T112" fmla="*/ 2147483647 w 1702"/>
              <a:gd name="T113" fmla="*/ 2147483647 h 1678"/>
              <a:gd name="T114" fmla="*/ 2147483647 w 1702"/>
              <a:gd name="T115" fmla="*/ 2147483647 h 167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2" h="1678">
                <a:moveTo>
                  <a:pt x="1702" y="660"/>
                </a:moveTo>
                <a:lnTo>
                  <a:pt x="1702" y="660"/>
                </a:lnTo>
                <a:lnTo>
                  <a:pt x="1700" y="634"/>
                </a:lnTo>
                <a:lnTo>
                  <a:pt x="1696" y="610"/>
                </a:lnTo>
                <a:lnTo>
                  <a:pt x="1690" y="588"/>
                </a:lnTo>
                <a:lnTo>
                  <a:pt x="1682" y="564"/>
                </a:lnTo>
                <a:lnTo>
                  <a:pt x="1672" y="544"/>
                </a:lnTo>
                <a:lnTo>
                  <a:pt x="1660" y="524"/>
                </a:lnTo>
                <a:lnTo>
                  <a:pt x="1646" y="506"/>
                </a:lnTo>
                <a:lnTo>
                  <a:pt x="1630" y="488"/>
                </a:lnTo>
                <a:lnTo>
                  <a:pt x="1614" y="472"/>
                </a:lnTo>
                <a:lnTo>
                  <a:pt x="1594" y="458"/>
                </a:lnTo>
                <a:lnTo>
                  <a:pt x="1574" y="446"/>
                </a:lnTo>
                <a:lnTo>
                  <a:pt x="1554" y="436"/>
                </a:lnTo>
                <a:lnTo>
                  <a:pt x="1532" y="428"/>
                </a:lnTo>
                <a:lnTo>
                  <a:pt x="1508" y="422"/>
                </a:lnTo>
                <a:lnTo>
                  <a:pt x="1484" y="418"/>
                </a:lnTo>
                <a:lnTo>
                  <a:pt x="1460" y="418"/>
                </a:lnTo>
                <a:lnTo>
                  <a:pt x="1434" y="418"/>
                </a:lnTo>
                <a:lnTo>
                  <a:pt x="1410" y="422"/>
                </a:lnTo>
                <a:lnTo>
                  <a:pt x="1386" y="428"/>
                </a:lnTo>
                <a:lnTo>
                  <a:pt x="1364" y="438"/>
                </a:lnTo>
                <a:lnTo>
                  <a:pt x="1364" y="424"/>
                </a:lnTo>
                <a:lnTo>
                  <a:pt x="1364" y="408"/>
                </a:lnTo>
                <a:lnTo>
                  <a:pt x="1360" y="392"/>
                </a:lnTo>
                <a:lnTo>
                  <a:pt x="1356" y="376"/>
                </a:lnTo>
                <a:lnTo>
                  <a:pt x="1352" y="362"/>
                </a:lnTo>
                <a:lnTo>
                  <a:pt x="1344" y="348"/>
                </a:lnTo>
                <a:lnTo>
                  <a:pt x="1336" y="334"/>
                </a:lnTo>
                <a:lnTo>
                  <a:pt x="1328" y="322"/>
                </a:lnTo>
                <a:lnTo>
                  <a:pt x="1316" y="310"/>
                </a:lnTo>
                <a:lnTo>
                  <a:pt x="1306" y="300"/>
                </a:lnTo>
                <a:lnTo>
                  <a:pt x="1294" y="290"/>
                </a:lnTo>
                <a:lnTo>
                  <a:pt x="1280" y="282"/>
                </a:lnTo>
                <a:lnTo>
                  <a:pt x="1266" y="276"/>
                </a:lnTo>
                <a:lnTo>
                  <a:pt x="1250" y="270"/>
                </a:lnTo>
                <a:lnTo>
                  <a:pt x="1236" y="266"/>
                </a:lnTo>
                <a:lnTo>
                  <a:pt x="1220" y="264"/>
                </a:lnTo>
                <a:lnTo>
                  <a:pt x="1202" y="264"/>
                </a:lnTo>
                <a:lnTo>
                  <a:pt x="1184" y="264"/>
                </a:lnTo>
                <a:lnTo>
                  <a:pt x="1166" y="268"/>
                </a:lnTo>
                <a:lnTo>
                  <a:pt x="1162" y="240"/>
                </a:lnTo>
                <a:lnTo>
                  <a:pt x="1156" y="214"/>
                </a:lnTo>
                <a:lnTo>
                  <a:pt x="1148" y="188"/>
                </a:lnTo>
                <a:lnTo>
                  <a:pt x="1138" y="162"/>
                </a:lnTo>
                <a:lnTo>
                  <a:pt x="1126" y="140"/>
                </a:lnTo>
                <a:lnTo>
                  <a:pt x="1112" y="116"/>
                </a:lnTo>
                <a:lnTo>
                  <a:pt x="1094" y="96"/>
                </a:lnTo>
                <a:lnTo>
                  <a:pt x="1076" y="78"/>
                </a:lnTo>
                <a:lnTo>
                  <a:pt x="1056" y="60"/>
                </a:lnTo>
                <a:lnTo>
                  <a:pt x="1034" y="44"/>
                </a:lnTo>
                <a:lnTo>
                  <a:pt x="1012" y="32"/>
                </a:lnTo>
                <a:lnTo>
                  <a:pt x="988" y="20"/>
                </a:lnTo>
                <a:lnTo>
                  <a:pt x="962" y="12"/>
                </a:lnTo>
                <a:lnTo>
                  <a:pt x="936" y="4"/>
                </a:lnTo>
                <a:lnTo>
                  <a:pt x="908" y="0"/>
                </a:lnTo>
                <a:lnTo>
                  <a:pt x="880" y="0"/>
                </a:lnTo>
                <a:lnTo>
                  <a:pt x="846" y="2"/>
                </a:lnTo>
                <a:lnTo>
                  <a:pt x="812" y="8"/>
                </a:lnTo>
                <a:lnTo>
                  <a:pt x="780" y="18"/>
                </a:lnTo>
                <a:lnTo>
                  <a:pt x="750" y="32"/>
                </a:lnTo>
                <a:lnTo>
                  <a:pt x="720" y="48"/>
                </a:lnTo>
                <a:lnTo>
                  <a:pt x="694" y="68"/>
                </a:lnTo>
                <a:lnTo>
                  <a:pt x="672" y="90"/>
                </a:lnTo>
                <a:lnTo>
                  <a:pt x="650" y="116"/>
                </a:lnTo>
                <a:lnTo>
                  <a:pt x="628" y="104"/>
                </a:lnTo>
                <a:lnTo>
                  <a:pt x="604" y="94"/>
                </a:lnTo>
                <a:lnTo>
                  <a:pt x="578" y="86"/>
                </a:lnTo>
                <a:lnTo>
                  <a:pt x="554" y="78"/>
                </a:lnTo>
                <a:lnTo>
                  <a:pt x="528" y="72"/>
                </a:lnTo>
                <a:lnTo>
                  <a:pt x="502" y="68"/>
                </a:lnTo>
                <a:lnTo>
                  <a:pt x="474" y="66"/>
                </a:lnTo>
                <a:lnTo>
                  <a:pt x="448" y="66"/>
                </a:lnTo>
                <a:lnTo>
                  <a:pt x="404" y="68"/>
                </a:lnTo>
                <a:lnTo>
                  <a:pt x="360" y="74"/>
                </a:lnTo>
                <a:lnTo>
                  <a:pt x="318" y="84"/>
                </a:lnTo>
                <a:lnTo>
                  <a:pt x="280" y="100"/>
                </a:lnTo>
                <a:lnTo>
                  <a:pt x="242" y="118"/>
                </a:lnTo>
                <a:lnTo>
                  <a:pt x="206" y="140"/>
                </a:lnTo>
                <a:lnTo>
                  <a:pt x="172" y="164"/>
                </a:lnTo>
                <a:lnTo>
                  <a:pt x="142" y="192"/>
                </a:lnTo>
                <a:lnTo>
                  <a:pt x="114" y="222"/>
                </a:lnTo>
                <a:lnTo>
                  <a:pt x="88" y="256"/>
                </a:lnTo>
                <a:lnTo>
                  <a:pt x="68" y="292"/>
                </a:lnTo>
                <a:lnTo>
                  <a:pt x="48" y="330"/>
                </a:lnTo>
                <a:lnTo>
                  <a:pt x="34" y="370"/>
                </a:lnTo>
                <a:lnTo>
                  <a:pt x="24" y="410"/>
                </a:lnTo>
                <a:lnTo>
                  <a:pt x="18" y="454"/>
                </a:lnTo>
                <a:lnTo>
                  <a:pt x="14" y="498"/>
                </a:lnTo>
                <a:lnTo>
                  <a:pt x="16" y="540"/>
                </a:lnTo>
                <a:lnTo>
                  <a:pt x="22" y="580"/>
                </a:lnTo>
                <a:lnTo>
                  <a:pt x="32" y="620"/>
                </a:lnTo>
                <a:lnTo>
                  <a:pt x="46" y="658"/>
                </a:lnTo>
                <a:lnTo>
                  <a:pt x="62" y="694"/>
                </a:lnTo>
                <a:lnTo>
                  <a:pt x="82" y="728"/>
                </a:lnTo>
                <a:lnTo>
                  <a:pt x="104" y="760"/>
                </a:lnTo>
                <a:lnTo>
                  <a:pt x="130" y="790"/>
                </a:lnTo>
                <a:lnTo>
                  <a:pt x="102" y="812"/>
                </a:lnTo>
                <a:lnTo>
                  <a:pt x="76" y="836"/>
                </a:lnTo>
                <a:lnTo>
                  <a:pt x="54" y="864"/>
                </a:lnTo>
                <a:lnTo>
                  <a:pt x="36" y="894"/>
                </a:lnTo>
                <a:lnTo>
                  <a:pt x="20" y="926"/>
                </a:lnTo>
                <a:lnTo>
                  <a:pt x="10" y="960"/>
                </a:lnTo>
                <a:lnTo>
                  <a:pt x="2" y="996"/>
                </a:lnTo>
                <a:lnTo>
                  <a:pt x="0" y="1034"/>
                </a:lnTo>
                <a:lnTo>
                  <a:pt x="2" y="1064"/>
                </a:lnTo>
                <a:lnTo>
                  <a:pt x="6" y="1092"/>
                </a:lnTo>
                <a:lnTo>
                  <a:pt x="14" y="1120"/>
                </a:lnTo>
                <a:lnTo>
                  <a:pt x="24" y="1148"/>
                </a:lnTo>
                <a:lnTo>
                  <a:pt x="36" y="1172"/>
                </a:lnTo>
                <a:lnTo>
                  <a:pt x="50" y="1198"/>
                </a:lnTo>
                <a:lnTo>
                  <a:pt x="68" y="1220"/>
                </a:lnTo>
                <a:lnTo>
                  <a:pt x="86" y="1240"/>
                </a:lnTo>
                <a:lnTo>
                  <a:pt x="106" y="1260"/>
                </a:lnTo>
                <a:lnTo>
                  <a:pt x="130" y="1276"/>
                </a:lnTo>
                <a:lnTo>
                  <a:pt x="154" y="1292"/>
                </a:lnTo>
                <a:lnTo>
                  <a:pt x="180" y="1304"/>
                </a:lnTo>
                <a:lnTo>
                  <a:pt x="206" y="1314"/>
                </a:lnTo>
                <a:lnTo>
                  <a:pt x="234" y="1320"/>
                </a:lnTo>
                <a:lnTo>
                  <a:pt x="264" y="1324"/>
                </a:lnTo>
                <a:lnTo>
                  <a:pt x="294" y="1326"/>
                </a:lnTo>
                <a:lnTo>
                  <a:pt x="316" y="1326"/>
                </a:lnTo>
                <a:lnTo>
                  <a:pt x="338" y="1324"/>
                </a:lnTo>
                <a:lnTo>
                  <a:pt x="360" y="1318"/>
                </a:lnTo>
                <a:lnTo>
                  <a:pt x="380" y="1314"/>
                </a:lnTo>
                <a:lnTo>
                  <a:pt x="402" y="1306"/>
                </a:lnTo>
                <a:lnTo>
                  <a:pt x="420" y="1298"/>
                </a:lnTo>
                <a:lnTo>
                  <a:pt x="440" y="1288"/>
                </a:lnTo>
                <a:lnTo>
                  <a:pt x="458" y="1276"/>
                </a:lnTo>
                <a:lnTo>
                  <a:pt x="456" y="1298"/>
                </a:lnTo>
                <a:lnTo>
                  <a:pt x="454" y="1320"/>
                </a:lnTo>
                <a:lnTo>
                  <a:pt x="456" y="1356"/>
                </a:lnTo>
                <a:lnTo>
                  <a:pt x="462" y="1392"/>
                </a:lnTo>
                <a:lnTo>
                  <a:pt x="472" y="1426"/>
                </a:lnTo>
                <a:lnTo>
                  <a:pt x="484" y="1458"/>
                </a:lnTo>
                <a:lnTo>
                  <a:pt x="498" y="1490"/>
                </a:lnTo>
                <a:lnTo>
                  <a:pt x="516" y="1520"/>
                </a:lnTo>
                <a:lnTo>
                  <a:pt x="536" y="1548"/>
                </a:lnTo>
                <a:lnTo>
                  <a:pt x="560" y="1574"/>
                </a:lnTo>
                <a:lnTo>
                  <a:pt x="586" y="1596"/>
                </a:lnTo>
                <a:lnTo>
                  <a:pt x="614" y="1618"/>
                </a:lnTo>
                <a:lnTo>
                  <a:pt x="642" y="1636"/>
                </a:lnTo>
                <a:lnTo>
                  <a:pt x="674" y="1650"/>
                </a:lnTo>
                <a:lnTo>
                  <a:pt x="708" y="1662"/>
                </a:lnTo>
                <a:lnTo>
                  <a:pt x="742" y="1672"/>
                </a:lnTo>
                <a:lnTo>
                  <a:pt x="778" y="1676"/>
                </a:lnTo>
                <a:lnTo>
                  <a:pt x="814" y="1678"/>
                </a:lnTo>
                <a:lnTo>
                  <a:pt x="850" y="1676"/>
                </a:lnTo>
                <a:lnTo>
                  <a:pt x="886" y="1672"/>
                </a:lnTo>
                <a:lnTo>
                  <a:pt x="922" y="1662"/>
                </a:lnTo>
                <a:lnTo>
                  <a:pt x="954" y="1650"/>
                </a:lnTo>
                <a:lnTo>
                  <a:pt x="986" y="1636"/>
                </a:lnTo>
                <a:lnTo>
                  <a:pt x="1016" y="1618"/>
                </a:lnTo>
                <a:lnTo>
                  <a:pt x="1042" y="1596"/>
                </a:lnTo>
                <a:lnTo>
                  <a:pt x="1068" y="1574"/>
                </a:lnTo>
                <a:lnTo>
                  <a:pt x="1092" y="1548"/>
                </a:lnTo>
                <a:lnTo>
                  <a:pt x="1112" y="1520"/>
                </a:lnTo>
                <a:lnTo>
                  <a:pt x="1130" y="1490"/>
                </a:lnTo>
                <a:lnTo>
                  <a:pt x="1146" y="1458"/>
                </a:lnTo>
                <a:lnTo>
                  <a:pt x="1158" y="1426"/>
                </a:lnTo>
                <a:lnTo>
                  <a:pt x="1166" y="1392"/>
                </a:lnTo>
                <a:lnTo>
                  <a:pt x="1172" y="1356"/>
                </a:lnTo>
                <a:lnTo>
                  <a:pt x="1174" y="1320"/>
                </a:lnTo>
                <a:lnTo>
                  <a:pt x="1172" y="1284"/>
                </a:lnTo>
                <a:lnTo>
                  <a:pt x="1190" y="1302"/>
                </a:lnTo>
                <a:lnTo>
                  <a:pt x="1210" y="1320"/>
                </a:lnTo>
                <a:lnTo>
                  <a:pt x="1232" y="1334"/>
                </a:lnTo>
                <a:lnTo>
                  <a:pt x="1256" y="1346"/>
                </a:lnTo>
                <a:lnTo>
                  <a:pt x="1282" y="1356"/>
                </a:lnTo>
                <a:lnTo>
                  <a:pt x="1308" y="1364"/>
                </a:lnTo>
                <a:lnTo>
                  <a:pt x="1336" y="1368"/>
                </a:lnTo>
                <a:lnTo>
                  <a:pt x="1364" y="1370"/>
                </a:lnTo>
                <a:lnTo>
                  <a:pt x="1390" y="1370"/>
                </a:lnTo>
                <a:lnTo>
                  <a:pt x="1416" y="1366"/>
                </a:lnTo>
                <a:lnTo>
                  <a:pt x="1440" y="1358"/>
                </a:lnTo>
                <a:lnTo>
                  <a:pt x="1464" y="1350"/>
                </a:lnTo>
                <a:lnTo>
                  <a:pt x="1486" y="1340"/>
                </a:lnTo>
                <a:lnTo>
                  <a:pt x="1508" y="1326"/>
                </a:lnTo>
                <a:lnTo>
                  <a:pt x="1528" y="1312"/>
                </a:lnTo>
                <a:lnTo>
                  <a:pt x="1546" y="1296"/>
                </a:lnTo>
                <a:lnTo>
                  <a:pt x="1562" y="1278"/>
                </a:lnTo>
                <a:lnTo>
                  <a:pt x="1576" y="1258"/>
                </a:lnTo>
                <a:lnTo>
                  <a:pt x="1590" y="1236"/>
                </a:lnTo>
                <a:lnTo>
                  <a:pt x="1600" y="1214"/>
                </a:lnTo>
                <a:lnTo>
                  <a:pt x="1610" y="1190"/>
                </a:lnTo>
                <a:lnTo>
                  <a:pt x="1616" y="1166"/>
                </a:lnTo>
                <a:lnTo>
                  <a:pt x="1620" y="1140"/>
                </a:lnTo>
                <a:lnTo>
                  <a:pt x="1620" y="1114"/>
                </a:lnTo>
                <a:lnTo>
                  <a:pt x="1618" y="1080"/>
                </a:lnTo>
                <a:lnTo>
                  <a:pt x="1612" y="1048"/>
                </a:lnTo>
                <a:lnTo>
                  <a:pt x="1602" y="1018"/>
                </a:lnTo>
                <a:lnTo>
                  <a:pt x="1588" y="988"/>
                </a:lnTo>
                <a:lnTo>
                  <a:pt x="1570" y="962"/>
                </a:lnTo>
                <a:lnTo>
                  <a:pt x="1550" y="938"/>
                </a:lnTo>
                <a:lnTo>
                  <a:pt x="1528" y="916"/>
                </a:lnTo>
                <a:lnTo>
                  <a:pt x="1502" y="898"/>
                </a:lnTo>
                <a:lnTo>
                  <a:pt x="1522" y="892"/>
                </a:lnTo>
                <a:lnTo>
                  <a:pt x="1542" y="886"/>
                </a:lnTo>
                <a:lnTo>
                  <a:pt x="1562" y="878"/>
                </a:lnTo>
                <a:lnTo>
                  <a:pt x="1580" y="868"/>
                </a:lnTo>
                <a:lnTo>
                  <a:pt x="1598" y="858"/>
                </a:lnTo>
                <a:lnTo>
                  <a:pt x="1614" y="844"/>
                </a:lnTo>
                <a:lnTo>
                  <a:pt x="1630" y="830"/>
                </a:lnTo>
                <a:lnTo>
                  <a:pt x="1644" y="816"/>
                </a:lnTo>
                <a:lnTo>
                  <a:pt x="1656" y="800"/>
                </a:lnTo>
                <a:lnTo>
                  <a:pt x="1668" y="782"/>
                </a:lnTo>
                <a:lnTo>
                  <a:pt x="1678" y="764"/>
                </a:lnTo>
                <a:lnTo>
                  <a:pt x="1686" y="744"/>
                </a:lnTo>
                <a:lnTo>
                  <a:pt x="1692" y="724"/>
                </a:lnTo>
                <a:lnTo>
                  <a:pt x="1698" y="702"/>
                </a:lnTo>
                <a:lnTo>
                  <a:pt x="1700" y="682"/>
                </a:lnTo>
                <a:lnTo>
                  <a:pt x="1702" y="660"/>
                </a:lnTo>
                <a:close/>
              </a:path>
            </a:pathLst>
          </a:custGeom>
        </p:spPr>
        <p:style>
          <a:lnRef idx="1">
            <a:schemeClr val="accent4"/>
          </a:lnRef>
          <a:fillRef idx="2">
            <a:schemeClr val="accent4"/>
          </a:fillRef>
          <a:effectRef idx="1">
            <a:schemeClr val="accent4"/>
          </a:effectRef>
          <a:fontRef idx="minor">
            <a:schemeClr val="dk1"/>
          </a:fontRef>
        </p:style>
        <p:txBody>
          <a:bodyPr lIns="91422" tIns="45711" rIns="91422" bIns="45711" anchor="ctr"/>
          <a:lstStyle/>
          <a:p>
            <a:pPr algn="ctr">
              <a:defRPr/>
            </a:pPr>
            <a:endParaRPr lang="en-US" altLang="zh-CN" b="1" dirty="0">
              <a:solidFill>
                <a:prstClr val="black"/>
              </a:solidFill>
              <a:latin typeface="+mn-ea"/>
            </a:endParaRPr>
          </a:p>
        </p:txBody>
      </p:sp>
      <p:sp>
        <p:nvSpPr>
          <p:cNvPr id="39947" name="TextBox 26"/>
          <p:cNvSpPr txBox="1">
            <a:spLocks noChangeArrowheads="1"/>
          </p:cNvSpPr>
          <p:nvPr/>
        </p:nvSpPr>
        <p:spPr bwMode="auto">
          <a:xfrm>
            <a:off x="5672138" y="2974255"/>
            <a:ext cx="1211262" cy="338138"/>
          </a:xfrm>
          <a:prstGeom prst="rect">
            <a:avLst/>
          </a:prstGeom>
          <a:noFill/>
          <a:ln w="9525">
            <a:noFill/>
            <a:miter lim="800000"/>
          </a:ln>
        </p:spPr>
        <p:txBody>
          <a:bodyPr wrap="none" lIns="91422" tIns="45711" rIns="91422" bIns="45711">
            <a:spAutoFit/>
          </a:bodyPr>
          <a:lstStyle/>
          <a:p>
            <a:r>
              <a:rPr lang="zh-CN" altLang="en-US" sz="1600" b="1">
                <a:solidFill>
                  <a:srgbClr val="000000"/>
                </a:solidFill>
                <a:latin typeface="+mn-ea"/>
                <a:ea typeface="+mn-ea"/>
              </a:rPr>
              <a:t>流数据处理</a:t>
            </a:r>
          </a:p>
        </p:txBody>
      </p:sp>
      <p:sp>
        <p:nvSpPr>
          <p:cNvPr id="28" name="左右箭头 27"/>
          <p:cNvSpPr/>
          <p:nvPr/>
        </p:nvSpPr>
        <p:spPr>
          <a:xfrm>
            <a:off x="5267325" y="3390180"/>
            <a:ext cx="293688" cy="1587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a:defRPr/>
            </a:pPr>
            <a:endParaRPr lang="zh-CN" altLang="en-US">
              <a:solidFill>
                <a:prstClr val="white"/>
              </a:solidFill>
              <a:latin typeface="+mn-ea"/>
            </a:endParaRPr>
          </a:p>
        </p:txBody>
      </p:sp>
      <p:sp>
        <p:nvSpPr>
          <p:cNvPr id="39949" name="TextBox 28"/>
          <p:cNvSpPr txBox="1">
            <a:spLocks noChangeArrowheads="1"/>
          </p:cNvSpPr>
          <p:nvPr/>
        </p:nvSpPr>
        <p:spPr bwMode="auto">
          <a:xfrm>
            <a:off x="5641975" y="3334618"/>
            <a:ext cx="1504950" cy="276225"/>
          </a:xfrm>
          <a:prstGeom prst="rect">
            <a:avLst/>
          </a:prstGeom>
          <a:noFill/>
          <a:ln w="9525">
            <a:noFill/>
            <a:miter lim="800000"/>
          </a:ln>
        </p:spPr>
        <p:txBody>
          <a:bodyPr lIns="91422" tIns="45711" rIns="91422" bIns="45711">
            <a:spAutoFit/>
          </a:bodyPr>
          <a:lstStyle/>
          <a:p>
            <a:pPr algn="ctr" eaLnBrk="0" hangingPunct="0"/>
            <a:r>
              <a:rPr lang="en-US" altLang="zh-CN" sz="1200">
                <a:solidFill>
                  <a:srgbClr val="000000"/>
                </a:solidFill>
                <a:latin typeface="+mn-ea"/>
                <a:ea typeface="+mn-ea"/>
              </a:rPr>
              <a:t>CEP</a:t>
            </a:r>
            <a:r>
              <a:rPr lang="zh-CN" altLang="en-US" sz="1200">
                <a:solidFill>
                  <a:srgbClr val="000000"/>
                </a:solidFill>
                <a:latin typeface="+mn-ea"/>
                <a:ea typeface="+mn-ea"/>
              </a:rPr>
              <a:t>及流处理引擎</a:t>
            </a:r>
          </a:p>
        </p:txBody>
      </p:sp>
      <p:sp>
        <p:nvSpPr>
          <p:cNvPr id="39950" name="TextBox 29"/>
          <p:cNvSpPr txBox="1">
            <a:spLocks noChangeArrowheads="1"/>
          </p:cNvSpPr>
          <p:nvPr/>
        </p:nvSpPr>
        <p:spPr bwMode="auto">
          <a:xfrm>
            <a:off x="3417888" y="3328268"/>
            <a:ext cx="1690687" cy="277812"/>
          </a:xfrm>
          <a:prstGeom prst="rect">
            <a:avLst/>
          </a:prstGeom>
          <a:noFill/>
          <a:ln w="9525">
            <a:noFill/>
            <a:miter lim="800000"/>
          </a:ln>
        </p:spPr>
        <p:txBody>
          <a:bodyPr lIns="91422" tIns="45711" rIns="91422" bIns="45711">
            <a:spAutoFit/>
          </a:bodyPr>
          <a:lstStyle/>
          <a:p>
            <a:pPr algn="ctr" eaLnBrk="0" hangingPunct="0"/>
            <a:r>
              <a:rPr lang="zh-CN" altLang="en-US" sz="1200">
                <a:solidFill>
                  <a:srgbClr val="000000"/>
                </a:solidFill>
                <a:latin typeface="+mn-ea"/>
                <a:ea typeface="+mn-ea"/>
              </a:rPr>
              <a:t>基于低成本</a:t>
            </a:r>
            <a:r>
              <a:rPr lang="en-US" altLang="zh-CN" sz="1200">
                <a:solidFill>
                  <a:srgbClr val="000000"/>
                </a:solidFill>
                <a:latin typeface="+mn-ea"/>
                <a:ea typeface="+mn-ea"/>
              </a:rPr>
              <a:t>X86</a:t>
            </a:r>
            <a:r>
              <a:rPr lang="zh-CN" altLang="en-US" sz="1200">
                <a:solidFill>
                  <a:srgbClr val="000000"/>
                </a:solidFill>
                <a:latin typeface="+mn-ea"/>
                <a:ea typeface="+mn-ea"/>
              </a:rPr>
              <a:t>平台</a:t>
            </a:r>
          </a:p>
        </p:txBody>
      </p:sp>
      <p:sp>
        <p:nvSpPr>
          <p:cNvPr id="31" name="左右箭头 30"/>
          <p:cNvSpPr/>
          <p:nvPr/>
        </p:nvSpPr>
        <p:spPr>
          <a:xfrm>
            <a:off x="2987675" y="3391768"/>
            <a:ext cx="292100" cy="16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a:defRPr/>
            </a:pPr>
            <a:endParaRPr lang="zh-CN" altLang="en-US">
              <a:solidFill>
                <a:prstClr val="white"/>
              </a:solidFill>
              <a:latin typeface="+mn-ea"/>
            </a:endParaRPr>
          </a:p>
        </p:txBody>
      </p:sp>
      <p:sp>
        <p:nvSpPr>
          <p:cNvPr id="32" name="Rectangle 10"/>
          <p:cNvSpPr>
            <a:spLocks noChangeArrowheads="1"/>
          </p:cNvSpPr>
          <p:nvPr/>
        </p:nvSpPr>
        <p:spPr bwMode="auto">
          <a:xfrm>
            <a:off x="1557338" y="4517305"/>
            <a:ext cx="1511300" cy="423863"/>
          </a:xfrm>
          <a:prstGeom prst="roundRect">
            <a:avLst>
              <a:gd name="adj" fmla="val 7589"/>
            </a:avLst>
          </a:prstGeom>
          <a:solidFill>
            <a:schemeClr val="bg1"/>
          </a:solidFill>
          <a:ln w="19050"/>
          <a:effectLst>
            <a:outerShdw blurRad="63500" sx="101000" sy="101000" algn="ctr"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lIns="91422" tIns="45711" rIns="91422" bIns="45711" anchor="ctr"/>
          <a:lstStyle/>
          <a:p>
            <a:pPr algn="r" fontAlgn="auto">
              <a:spcBef>
                <a:spcPts val="0"/>
              </a:spcBef>
              <a:spcAft>
                <a:spcPts val="0"/>
              </a:spcAft>
              <a:defRPr/>
            </a:pPr>
            <a:r>
              <a:rPr lang="zh-CN" altLang="en-US" sz="1200" dirty="0">
                <a:solidFill>
                  <a:srgbClr val="000000"/>
                </a:solidFill>
                <a:latin typeface="+mn-ea"/>
              </a:rPr>
              <a:t>结构化数据</a:t>
            </a:r>
            <a:endParaRPr lang="en-US" altLang="zh-CN" sz="1400" dirty="0">
              <a:solidFill>
                <a:srgbClr val="000000"/>
              </a:solidFill>
              <a:latin typeface="+mn-ea"/>
            </a:endParaRPr>
          </a:p>
        </p:txBody>
      </p:sp>
      <p:sp>
        <p:nvSpPr>
          <p:cNvPr id="33" name="Rectangle 10"/>
          <p:cNvSpPr>
            <a:spLocks noChangeArrowheads="1"/>
          </p:cNvSpPr>
          <p:nvPr/>
        </p:nvSpPr>
        <p:spPr bwMode="auto">
          <a:xfrm>
            <a:off x="3429000" y="4517305"/>
            <a:ext cx="1655763" cy="423863"/>
          </a:xfrm>
          <a:prstGeom prst="roundRect">
            <a:avLst>
              <a:gd name="adj" fmla="val 7589"/>
            </a:avLst>
          </a:prstGeom>
          <a:solidFill>
            <a:schemeClr val="bg1"/>
          </a:solidFill>
          <a:ln w="19050"/>
          <a:effectLst>
            <a:outerShdw blurRad="63500" sx="101000" sy="101000" algn="ctr"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lIns="91422" tIns="45711" rIns="91422" bIns="45711" anchor="ctr"/>
          <a:lstStyle/>
          <a:p>
            <a:pPr algn="r" fontAlgn="auto">
              <a:spcBef>
                <a:spcPts val="0"/>
              </a:spcBef>
              <a:spcAft>
                <a:spcPts val="0"/>
              </a:spcAft>
              <a:defRPr/>
            </a:pPr>
            <a:r>
              <a:rPr lang="zh-CN" altLang="en-US" sz="1200" dirty="0">
                <a:solidFill>
                  <a:srgbClr val="000000"/>
                </a:solidFill>
                <a:latin typeface="+mn-ea"/>
              </a:rPr>
              <a:t>实时流数据 </a:t>
            </a:r>
            <a:endParaRPr lang="en-US" altLang="zh-CN" sz="1400" dirty="0">
              <a:solidFill>
                <a:srgbClr val="000000"/>
              </a:solidFill>
              <a:latin typeface="+mn-ea"/>
            </a:endParaRPr>
          </a:p>
        </p:txBody>
      </p:sp>
      <p:sp>
        <p:nvSpPr>
          <p:cNvPr id="34" name="Rectangle 10"/>
          <p:cNvSpPr>
            <a:spLocks noChangeArrowheads="1"/>
          </p:cNvSpPr>
          <p:nvPr/>
        </p:nvSpPr>
        <p:spPr bwMode="auto">
          <a:xfrm>
            <a:off x="5397500" y="4517305"/>
            <a:ext cx="1487488" cy="423863"/>
          </a:xfrm>
          <a:prstGeom prst="roundRect">
            <a:avLst>
              <a:gd name="adj" fmla="val 7589"/>
            </a:avLst>
          </a:prstGeom>
          <a:solidFill>
            <a:schemeClr val="bg1"/>
          </a:solidFill>
          <a:ln w="19050"/>
          <a:effectLst>
            <a:outerShdw blurRad="63500" sx="101000" sy="101000" algn="ctr"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lIns="91422" tIns="45711" rIns="91422" bIns="45711" anchor="ctr"/>
          <a:lstStyle/>
          <a:p>
            <a:pPr algn="r" fontAlgn="auto">
              <a:spcBef>
                <a:spcPts val="0"/>
              </a:spcBef>
              <a:spcAft>
                <a:spcPts val="0"/>
              </a:spcAft>
              <a:defRPr/>
            </a:pPr>
            <a:r>
              <a:rPr lang="zh-CN" altLang="en-US" sz="1200" dirty="0">
                <a:solidFill>
                  <a:srgbClr val="000000"/>
                </a:solidFill>
                <a:latin typeface="+mn-ea"/>
              </a:rPr>
              <a:t>互联网数据</a:t>
            </a:r>
            <a:endParaRPr lang="en-US" altLang="zh-CN" sz="1400" dirty="0">
              <a:solidFill>
                <a:srgbClr val="000000"/>
              </a:solidFill>
              <a:latin typeface="+mn-ea"/>
            </a:endParaRPr>
          </a:p>
        </p:txBody>
      </p:sp>
      <p:pic>
        <p:nvPicPr>
          <p:cNvPr id="39955" name="Picture 41" descr="DATASOURCE2"/>
          <p:cNvPicPr>
            <a:picLocks noChangeAspect="1" noChangeArrowheads="1"/>
          </p:cNvPicPr>
          <p:nvPr/>
        </p:nvPicPr>
        <p:blipFill>
          <a:blip r:embed="rId3" cstate="print"/>
          <a:srcRect/>
          <a:stretch>
            <a:fillRect/>
          </a:stretch>
        </p:blipFill>
        <p:spPr bwMode="auto">
          <a:xfrm>
            <a:off x="1643063" y="4504605"/>
            <a:ext cx="417512" cy="420688"/>
          </a:xfrm>
          <a:prstGeom prst="rect">
            <a:avLst/>
          </a:prstGeom>
          <a:noFill/>
          <a:ln w="9525">
            <a:noFill/>
            <a:miter lim="800000"/>
            <a:headEnd/>
            <a:tailEnd/>
          </a:ln>
        </p:spPr>
      </p:pic>
      <p:pic>
        <p:nvPicPr>
          <p:cNvPr id="39956" name="Picture 2" descr="C:\Documents and Settings\z00148806\桌面\互联网1.jpg"/>
          <p:cNvPicPr>
            <a:picLocks noChangeAspect="1" noChangeArrowheads="1"/>
          </p:cNvPicPr>
          <p:nvPr/>
        </p:nvPicPr>
        <p:blipFill>
          <a:blip r:embed="rId4" cstate="print"/>
          <a:srcRect l="5157" t="21854" r="53796" b="6723"/>
          <a:stretch>
            <a:fillRect/>
          </a:stretch>
        </p:blipFill>
        <p:spPr bwMode="auto">
          <a:xfrm>
            <a:off x="5373688" y="4480793"/>
            <a:ext cx="331787" cy="431800"/>
          </a:xfrm>
          <a:prstGeom prst="rect">
            <a:avLst/>
          </a:prstGeom>
          <a:noFill/>
          <a:ln w="9525">
            <a:noFill/>
            <a:miter lim="800000"/>
            <a:headEnd/>
            <a:tailEnd/>
          </a:ln>
        </p:spPr>
      </p:pic>
      <p:grpSp>
        <p:nvGrpSpPr>
          <p:cNvPr id="2" name="组合 191"/>
          <p:cNvGrpSpPr/>
          <p:nvPr/>
        </p:nvGrpSpPr>
        <p:grpSpPr bwMode="auto">
          <a:xfrm>
            <a:off x="3573463" y="4517305"/>
            <a:ext cx="504825" cy="365125"/>
            <a:chOff x="7308304" y="3429000"/>
            <a:chExt cx="1884831" cy="1170526"/>
          </a:xfrm>
        </p:grpSpPr>
        <p:sp>
          <p:nvSpPr>
            <p:cNvPr id="39968" name="矩形 37"/>
            <p:cNvSpPr>
              <a:spLocks noChangeArrowheads="1"/>
            </p:cNvSpPr>
            <p:nvPr/>
          </p:nvSpPr>
          <p:spPr bwMode="auto">
            <a:xfrm>
              <a:off x="7660119" y="3811627"/>
              <a:ext cx="1533016" cy="787899"/>
            </a:xfrm>
            <a:prstGeom prst="rect">
              <a:avLst/>
            </a:prstGeom>
            <a:noFill/>
            <a:ln w="9525">
              <a:noFill/>
              <a:miter lim="800000"/>
            </a:ln>
          </p:spPr>
          <p:txBody>
            <a:bodyPr wrap="none">
              <a:spAutoFit/>
            </a:bodyPr>
            <a:lstStyle/>
            <a:p>
              <a:r>
                <a:rPr lang="en-US" altLang="zh-CN">
                  <a:solidFill>
                    <a:srgbClr val="FFFFFF"/>
                  </a:solidFill>
                  <a:latin typeface="+mn-ea"/>
                  <a:ea typeface="+mn-ea"/>
                </a:rPr>
                <a:t>101</a:t>
              </a:r>
              <a:endParaRPr lang="zh-CN" altLang="en-US">
                <a:solidFill>
                  <a:srgbClr val="FFFFFF"/>
                </a:solidFill>
                <a:latin typeface="+mn-ea"/>
                <a:ea typeface="+mn-ea"/>
              </a:endParaRPr>
            </a:p>
          </p:txBody>
        </p:sp>
        <p:sp>
          <p:nvSpPr>
            <p:cNvPr id="39969" name="Freeform 45"/>
            <p:cNvSpPr>
              <a:spLocks noChangeAspect="1"/>
            </p:cNvSpPr>
            <p:nvPr/>
          </p:nvSpPr>
          <p:spPr bwMode="auto">
            <a:xfrm>
              <a:off x="7385337" y="3948561"/>
              <a:ext cx="749098" cy="334355"/>
            </a:xfrm>
            <a:custGeom>
              <a:avLst/>
              <a:gdLst>
                <a:gd name="T0" fmla="*/ 0 w 1827"/>
                <a:gd name="T1" fmla="*/ 333599 h 442"/>
                <a:gd name="T2" fmla="*/ 387874 w 1827"/>
                <a:gd name="T3" fmla="*/ 332842 h 442"/>
                <a:gd name="T4" fmla="*/ 464957 w 1827"/>
                <a:gd name="T5" fmla="*/ 121033 h 442"/>
                <a:gd name="T6" fmla="*/ 748688 w 1827"/>
                <a:gd name="T7" fmla="*/ 121033 h 442"/>
                <a:gd name="T8" fmla="*/ 748688 w 1827"/>
                <a:gd name="T9" fmla="*/ 0 h 442"/>
                <a:gd name="T10" fmla="*/ 419036 w 1827"/>
                <a:gd name="T11" fmla="*/ 3026 h 442"/>
                <a:gd name="T12" fmla="*/ 349743 w 1827"/>
                <a:gd name="T13" fmla="*/ 189871 h 442"/>
                <a:gd name="T14" fmla="*/ 0 w 1827"/>
                <a:gd name="T15" fmla="*/ 190628 h 442"/>
                <a:gd name="T16" fmla="*/ 0 60000 65536"/>
                <a:gd name="T17" fmla="*/ 0 60000 65536"/>
                <a:gd name="T18" fmla="*/ 0 60000 65536"/>
                <a:gd name="T19" fmla="*/ 0 60000 65536"/>
                <a:gd name="T20" fmla="*/ 0 60000 65536"/>
                <a:gd name="T21" fmla="*/ 0 60000 65536"/>
                <a:gd name="T22" fmla="*/ 0 60000 65536"/>
                <a:gd name="T23" fmla="*/ 0 60000 65536"/>
                <a:gd name="T24" fmla="*/ 0 w 1827"/>
                <a:gd name="T25" fmla="*/ 0 h 442"/>
                <a:gd name="T26" fmla="*/ 1827 w 1827"/>
                <a:gd name="T27" fmla="*/ 442 h 4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7" h="442">
                  <a:moveTo>
                    <a:pt x="0" y="441"/>
                  </a:moveTo>
                  <a:lnTo>
                    <a:pt x="946" y="440"/>
                  </a:lnTo>
                  <a:lnTo>
                    <a:pt x="1134" y="160"/>
                  </a:lnTo>
                  <a:lnTo>
                    <a:pt x="1826" y="160"/>
                  </a:lnTo>
                  <a:lnTo>
                    <a:pt x="1826" y="0"/>
                  </a:lnTo>
                  <a:lnTo>
                    <a:pt x="1022" y="4"/>
                  </a:lnTo>
                  <a:lnTo>
                    <a:pt x="853" y="251"/>
                  </a:lnTo>
                  <a:lnTo>
                    <a:pt x="0" y="252"/>
                  </a:lnTo>
                </a:path>
              </a:pathLst>
            </a:custGeom>
            <a:solidFill>
              <a:srgbClr val="99CCCC"/>
            </a:solidFill>
            <a:ln w="9525">
              <a:solidFill>
                <a:srgbClr val="0070C0"/>
              </a:solidFill>
              <a:round/>
            </a:ln>
          </p:spPr>
          <p:txBody>
            <a:bodyPr wrap="none" lIns="237492" tIns="118747" rIns="237492" bIns="118747"/>
            <a:lstStyle/>
            <a:p>
              <a:endParaRPr lang="zh-CN" altLang="en-US">
                <a:latin typeface="+mn-ea"/>
                <a:ea typeface="+mn-ea"/>
              </a:endParaRPr>
            </a:p>
          </p:txBody>
        </p:sp>
        <p:sp>
          <p:nvSpPr>
            <p:cNvPr id="39970" name="Freeform 50"/>
            <p:cNvSpPr>
              <a:spLocks noChangeAspect="1"/>
            </p:cNvSpPr>
            <p:nvPr/>
          </p:nvSpPr>
          <p:spPr bwMode="auto">
            <a:xfrm>
              <a:off x="7397314" y="3751006"/>
              <a:ext cx="694487" cy="323021"/>
            </a:xfrm>
            <a:custGeom>
              <a:avLst/>
              <a:gdLst>
                <a:gd name="T0" fmla="*/ 0 w 1692"/>
                <a:gd name="T1" fmla="*/ 0 h 425"/>
                <a:gd name="T2" fmla="*/ 387057 w 1692"/>
                <a:gd name="T3" fmla="*/ 0 h 425"/>
                <a:gd name="T4" fmla="*/ 464223 w 1692"/>
                <a:gd name="T5" fmla="*/ 204453 h 425"/>
                <a:gd name="T6" fmla="*/ 694077 w 1692"/>
                <a:gd name="T7" fmla="*/ 204453 h 425"/>
                <a:gd name="T8" fmla="*/ 694077 w 1692"/>
                <a:gd name="T9" fmla="*/ 322261 h 425"/>
                <a:gd name="T10" fmla="*/ 422767 w 1692"/>
                <a:gd name="T11" fmla="*/ 322261 h 425"/>
                <a:gd name="T12" fmla="*/ 352579 w 1692"/>
                <a:gd name="T13" fmla="*/ 139089 h 425"/>
                <a:gd name="T14" fmla="*/ 0 w 1692"/>
                <a:gd name="T15" fmla="*/ 139089 h 425"/>
                <a:gd name="T16" fmla="*/ 0 60000 65536"/>
                <a:gd name="T17" fmla="*/ 0 60000 65536"/>
                <a:gd name="T18" fmla="*/ 0 60000 65536"/>
                <a:gd name="T19" fmla="*/ 0 60000 65536"/>
                <a:gd name="T20" fmla="*/ 0 60000 65536"/>
                <a:gd name="T21" fmla="*/ 0 60000 65536"/>
                <a:gd name="T22" fmla="*/ 0 60000 65536"/>
                <a:gd name="T23" fmla="*/ 0 60000 65536"/>
                <a:gd name="T24" fmla="*/ 0 w 1692"/>
                <a:gd name="T25" fmla="*/ 0 h 425"/>
                <a:gd name="T26" fmla="*/ 1692 w 1692"/>
                <a:gd name="T27" fmla="*/ 425 h 4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92" h="425">
                  <a:moveTo>
                    <a:pt x="0" y="0"/>
                  </a:moveTo>
                  <a:lnTo>
                    <a:pt x="943" y="0"/>
                  </a:lnTo>
                  <a:lnTo>
                    <a:pt x="1131" y="269"/>
                  </a:lnTo>
                  <a:lnTo>
                    <a:pt x="1691" y="269"/>
                  </a:lnTo>
                  <a:lnTo>
                    <a:pt x="1691" y="424"/>
                  </a:lnTo>
                  <a:lnTo>
                    <a:pt x="1030" y="424"/>
                  </a:lnTo>
                  <a:lnTo>
                    <a:pt x="859" y="183"/>
                  </a:lnTo>
                  <a:lnTo>
                    <a:pt x="0" y="183"/>
                  </a:lnTo>
                </a:path>
              </a:pathLst>
            </a:custGeom>
            <a:solidFill>
              <a:srgbClr val="99CCCC"/>
            </a:solidFill>
            <a:ln w="9525">
              <a:solidFill>
                <a:srgbClr val="009999"/>
              </a:solidFill>
              <a:round/>
            </a:ln>
          </p:spPr>
          <p:txBody>
            <a:bodyPr wrap="none" lIns="237492" tIns="118747" rIns="237492" bIns="118747"/>
            <a:lstStyle/>
            <a:p>
              <a:endParaRPr lang="zh-CN" altLang="en-US">
                <a:latin typeface="+mn-ea"/>
                <a:ea typeface="+mn-ea"/>
              </a:endParaRPr>
            </a:p>
          </p:txBody>
        </p:sp>
        <p:sp>
          <p:nvSpPr>
            <p:cNvPr id="39971" name="Freeform 41"/>
            <p:cNvSpPr>
              <a:spLocks noChangeAspect="1"/>
            </p:cNvSpPr>
            <p:nvPr/>
          </p:nvSpPr>
          <p:spPr bwMode="auto">
            <a:xfrm>
              <a:off x="7450538" y="3539787"/>
              <a:ext cx="550232" cy="415584"/>
            </a:xfrm>
            <a:custGeom>
              <a:avLst/>
              <a:gdLst>
                <a:gd name="T0" fmla="*/ 388158 w 1341"/>
                <a:gd name="T1" fmla="*/ 0 h 553"/>
                <a:gd name="T2" fmla="*/ 499763 w 1341"/>
                <a:gd name="T3" fmla="*/ 288579 h 553"/>
                <a:gd name="T4" fmla="*/ 549822 w 1341"/>
                <a:gd name="T5" fmla="*/ 287828 h 553"/>
                <a:gd name="T6" fmla="*/ 549822 w 1341"/>
                <a:gd name="T7" fmla="*/ 412578 h 553"/>
                <a:gd name="T8" fmla="*/ 459142 w 1341"/>
                <a:gd name="T9" fmla="*/ 414832 h 553"/>
                <a:gd name="T10" fmla="*/ 353691 w 1341"/>
                <a:gd name="T11" fmla="*/ 139780 h 553"/>
                <a:gd name="T12" fmla="*/ 0 w 1341"/>
                <a:gd name="T13" fmla="*/ 138277 h 553"/>
                <a:gd name="T14" fmla="*/ 0 w 1341"/>
                <a:gd name="T15" fmla="*/ 0 h 553"/>
                <a:gd name="T16" fmla="*/ 0 60000 65536"/>
                <a:gd name="T17" fmla="*/ 0 60000 65536"/>
                <a:gd name="T18" fmla="*/ 0 60000 65536"/>
                <a:gd name="T19" fmla="*/ 0 60000 65536"/>
                <a:gd name="T20" fmla="*/ 0 60000 65536"/>
                <a:gd name="T21" fmla="*/ 0 60000 65536"/>
                <a:gd name="T22" fmla="*/ 0 60000 65536"/>
                <a:gd name="T23" fmla="*/ 0 60000 65536"/>
                <a:gd name="T24" fmla="*/ 0 w 1341"/>
                <a:gd name="T25" fmla="*/ 0 h 553"/>
                <a:gd name="T26" fmla="*/ 1341 w 1341"/>
                <a:gd name="T27" fmla="*/ 553 h 5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1" h="553">
                  <a:moveTo>
                    <a:pt x="946" y="0"/>
                  </a:moveTo>
                  <a:lnTo>
                    <a:pt x="1218" y="384"/>
                  </a:lnTo>
                  <a:lnTo>
                    <a:pt x="1340" y="383"/>
                  </a:lnTo>
                  <a:lnTo>
                    <a:pt x="1340" y="549"/>
                  </a:lnTo>
                  <a:lnTo>
                    <a:pt x="1119" y="552"/>
                  </a:lnTo>
                  <a:lnTo>
                    <a:pt x="862" y="186"/>
                  </a:lnTo>
                  <a:lnTo>
                    <a:pt x="0" y="184"/>
                  </a:lnTo>
                  <a:lnTo>
                    <a:pt x="0" y="0"/>
                  </a:lnTo>
                </a:path>
              </a:pathLst>
            </a:custGeom>
            <a:solidFill>
              <a:srgbClr val="0099CC"/>
            </a:solidFill>
            <a:ln w="9525">
              <a:solidFill>
                <a:srgbClr val="009999"/>
              </a:solidFill>
              <a:round/>
            </a:ln>
          </p:spPr>
          <p:txBody>
            <a:bodyPr wrap="none" lIns="237492" tIns="118747" rIns="237492" bIns="118747"/>
            <a:lstStyle/>
            <a:p>
              <a:endParaRPr lang="zh-CN" altLang="en-US">
                <a:latin typeface="+mn-ea"/>
                <a:ea typeface="+mn-ea"/>
              </a:endParaRPr>
            </a:p>
          </p:txBody>
        </p:sp>
        <p:sp>
          <p:nvSpPr>
            <p:cNvPr id="39972" name="Freeform 43"/>
            <p:cNvSpPr>
              <a:spLocks noChangeAspect="1"/>
            </p:cNvSpPr>
            <p:nvPr/>
          </p:nvSpPr>
          <p:spPr bwMode="auto">
            <a:xfrm>
              <a:off x="7399212" y="4075520"/>
              <a:ext cx="631633" cy="425029"/>
            </a:xfrm>
            <a:custGeom>
              <a:avLst/>
              <a:gdLst>
                <a:gd name="T0" fmla="*/ 0 w 1540"/>
                <a:gd name="T1" fmla="*/ 425029 h 565"/>
                <a:gd name="T2" fmla="*/ 386363 w 1540"/>
                <a:gd name="T3" fmla="*/ 425029 h 565"/>
                <a:gd name="T4" fmla="*/ 504076 w 1540"/>
                <a:gd name="T5" fmla="*/ 123371 h 565"/>
                <a:gd name="T6" fmla="*/ 631633 w 1540"/>
                <a:gd name="T7" fmla="*/ 123371 h 565"/>
                <a:gd name="T8" fmla="*/ 631633 w 1540"/>
                <a:gd name="T9" fmla="*/ 1505 h 565"/>
                <a:gd name="T10" fmla="*/ 462651 w 1540"/>
                <a:gd name="T11" fmla="*/ 0 h 565"/>
                <a:gd name="T12" fmla="*/ 352320 w 1540"/>
                <a:gd name="T13" fmla="*/ 282099 h 565"/>
                <a:gd name="T14" fmla="*/ 410 w 1540"/>
                <a:gd name="T15" fmla="*/ 280594 h 565"/>
                <a:gd name="T16" fmla="*/ 0 60000 65536"/>
                <a:gd name="T17" fmla="*/ 0 60000 65536"/>
                <a:gd name="T18" fmla="*/ 0 60000 65536"/>
                <a:gd name="T19" fmla="*/ 0 60000 65536"/>
                <a:gd name="T20" fmla="*/ 0 60000 65536"/>
                <a:gd name="T21" fmla="*/ 0 60000 65536"/>
                <a:gd name="T22" fmla="*/ 0 60000 65536"/>
                <a:gd name="T23" fmla="*/ 0 60000 65536"/>
                <a:gd name="T24" fmla="*/ 0 w 1540"/>
                <a:gd name="T25" fmla="*/ 0 h 565"/>
                <a:gd name="T26" fmla="*/ 1540 w 1540"/>
                <a:gd name="T27" fmla="*/ 565 h 5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0" h="565">
                  <a:moveTo>
                    <a:pt x="0" y="565"/>
                  </a:moveTo>
                  <a:lnTo>
                    <a:pt x="942" y="565"/>
                  </a:lnTo>
                  <a:lnTo>
                    <a:pt x="1229" y="164"/>
                  </a:lnTo>
                  <a:lnTo>
                    <a:pt x="1540" y="164"/>
                  </a:lnTo>
                  <a:lnTo>
                    <a:pt x="1540" y="2"/>
                  </a:lnTo>
                  <a:lnTo>
                    <a:pt x="1128" y="0"/>
                  </a:lnTo>
                  <a:lnTo>
                    <a:pt x="859" y="375"/>
                  </a:lnTo>
                  <a:lnTo>
                    <a:pt x="1" y="373"/>
                  </a:lnTo>
                </a:path>
              </a:pathLst>
            </a:custGeom>
            <a:solidFill>
              <a:srgbClr val="006699"/>
            </a:solidFill>
            <a:ln w="9525">
              <a:noFill/>
              <a:round/>
            </a:ln>
          </p:spPr>
          <p:txBody>
            <a:bodyPr wrap="none" lIns="237492" tIns="118747" rIns="237492" bIns="118747"/>
            <a:lstStyle/>
            <a:p>
              <a:endParaRPr lang="zh-CN" altLang="en-US">
                <a:latin typeface="+mn-ea"/>
                <a:ea typeface="+mn-ea"/>
              </a:endParaRPr>
            </a:p>
          </p:txBody>
        </p:sp>
        <p:grpSp>
          <p:nvGrpSpPr>
            <p:cNvPr id="3" name="组合 190"/>
            <p:cNvGrpSpPr/>
            <p:nvPr/>
          </p:nvGrpSpPr>
          <p:grpSpPr bwMode="auto">
            <a:xfrm>
              <a:off x="7945925" y="3782810"/>
              <a:ext cx="658523" cy="417385"/>
              <a:chOff x="7945925" y="3782810"/>
              <a:chExt cx="946555" cy="417385"/>
            </a:xfrm>
          </p:grpSpPr>
          <p:sp>
            <p:nvSpPr>
              <p:cNvPr id="39978" name="Rectangle 48"/>
              <p:cNvSpPr>
                <a:spLocks noChangeAspect="1" noChangeArrowheads="1"/>
              </p:cNvSpPr>
              <p:nvPr/>
            </p:nvSpPr>
            <p:spPr bwMode="auto">
              <a:xfrm>
                <a:off x="7987792" y="4081187"/>
                <a:ext cx="874806" cy="119008"/>
              </a:xfrm>
              <a:prstGeom prst="rect">
                <a:avLst/>
              </a:prstGeom>
              <a:solidFill>
                <a:srgbClr val="006699"/>
              </a:solidFill>
              <a:ln w="9525">
                <a:solidFill>
                  <a:srgbClr val="0070C0"/>
                </a:solidFill>
                <a:miter lim="800000"/>
              </a:ln>
            </p:spPr>
            <p:txBody>
              <a:bodyPr wrap="none" lIns="237492" tIns="118747" rIns="237492" bIns="118747"/>
              <a:lstStyle/>
              <a:p>
                <a:endParaRPr lang="en-US" altLang="zh-CN" sz="1100">
                  <a:solidFill>
                    <a:srgbClr val="000000"/>
                  </a:solidFill>
                  <a:latin typeface="+mn-ea"/>
                  <a:ea typeface="+mn-ea"/>
                </a:endParaRPr>
              </a:p>
            </p:txBody>
          </p:sp>
          <p:sp>
            <p:nvSpPr>
              <p:cNvPr id="39979" name="Rectangle 49"/>
              <p:cNvSpPr>
                <a:spLocks noChangeAspect="1" noChangeArrowheads="1"/>
              </p:cNvSpPr>
              <p:nvPr/>
            </p:nvSpPr>
            <p:spPr bwMode="auto">
              <a:xfrm>
                <a:off x="7970888" y="3896018"/>
                <a:ext cx="902627" cy="117118"/>
              </a:xfrm>
              <a:prstGeom prst="rect">
                <a:avLst/>
              </a:prstGeom>
              <a:solidFill>
                <a:srgbClr val="0099CC"/>
              </a:solidFill>
              <a:ln w="9525">
                <a:solidFill>
                  <a:srgbClr val="009999"/>
                </a:solidFill>
                <a:miter lim="800000"/>
              </a:ln>
            </p:spPr>
            <p:txBody>
              <a:bodyPr wrap="none" lIns="237492" tIns="118747" rIns="237492" bIns="118747"/>
              <a:lstStyle/>
              <a:p>
                <a:endParaRPr lang="en-US" altLang="zh-CN" sz="1100">
                  <a:solidFill>
                    <a:srgbClr val="000000"/>
                  </a:solidFill>
                  <a:latin typeface="+mn-ea"/>
                  <a:ea typeface="+mn-ea"/>
                </a:endParaRPr>
              </a:p>
            </p:txBody>
          </p:sp>
          <p:sp>
            <p:nvSpPr>
              <p:cNvPr id="39980" name="Line 52"/>
              <p:cNvSpPr>
                <a:spLocks noChangeAspect="1" noChangeShapeType="1"/>
              </p:cNvSpPr>
              <p:nvPr/>
            </p:nvSpPr>
            <p:spPr bwMode="auto">
              <a:xfrm>
                <a:off x="7989853" y="3819362"/>
                <a:ext cx="898505" cy="0"/>
              </a:xfrm>
              <a:prstGeom prst="line">
                <a:avLst/>
              </a:prstGeom>
              <a:noFill/>
              <a:ln w="25400">
                <a:solidFill>
                  <a:srgbClr val="0070C0"/>
                </a:solidFill>
                <a:round/>
                <a:headEnd type="none" w="sm" len="sm"/>
                <a:tailEnd type="none" w="sm" len="sm"/>
              </a:ln>
            </p:spPr>
            <p:txBody>
              <a:bodyPr wrap="none" lIns="237492" tIns="118747" rIns="237492" bIns="118747"/>
              <a:lstStyle/>
              <a:p>
                <a:endParaRPr lang="zh-CN" altLang="en-US">
                  <a:latin typeface="+mn-ea"/>
                  <a:ea typeface="+mn-ea"/>
                </a:endParaRPr>
              </a:p>
            </p:txBody>
          </p:sp>
          <p:sp>
            <p:nvSpPr>
              <p:cNvPr id="39981" name="Line 53"/>
              <p:cNvSpPr>
                <a:spLocks noChangeAspect="1" noChangeShapeType="1"/>
              </p:cNvSpPr>
              <p:nvPr/>
            </p:nvSpPr>
            <p:spPr bwMode="auto">
              <a:xfrm>
                <a:off x="7979549" y="4182052"/>
                <a:ext cx="883049" cy="0"/>
              </a:xfrm>
              <a:prstGeom prst="line">
                <a:avLst/>
              </a:prstGeom>
              <a:noFill/>
              <a:ln w="28575">
                <a:solidFill>
                  <a:srgbClr val="0070C0"/>
                </a:solidFill>
                <a:round/>
                <a:headEnd type="none" w="sm" len="sm"/>
                <a:tailEnd type="none" w="sm" len="sm"/>
              </a:ln>
            </p:spPr>
            <p:txBody>
              <a:bodyPr wrap="none" lIns="237492" tIns="118747" rIns="237492" bIns="118747"/>
              <a:lstStyle/>
              <a:p>
                <a:endParaRPr lang="zh-CN" altLang="en-US">
                  <a:latin typeface="+mn-ea"/>
                  <a:ea typeface="+mn-ea"/>
                </a:endParaRPr>
              </a:p>
            </p:txBody>
          </p:sp>
          <p:sp>
            <p:nvSpPr>
              <p:cNvPr id="39982" name="Rectangle 55"/>
              <p:cNvSpPr>
                <a:spLocks noChangeAspect="1" noChangeArrowheads="1"/>
              </p:cNvSpPr>
              <p:nvPr/>
            </p:nvSpPr>
            <p:spPr bwMode="auto">
              <a:xfrm>
                <a:off x="7995617" y="3826917"/>
                <a:ext cx="885110" cy="100117"/>
              </a:xfrm>
              <a:prstGeom prst="rect">
                <a:avLst/>
              </a:prstGeom>
              <a:solidFill>
                <a:srgbClr val="99CCFF"/>
              </a:solidFill>
              <a:ln w="9525">
                <a:solidFill>
                  <a:srgbClr val="99CCCC"/>
                </a:solidFill>
                <a:miter lim="800000"/>
              </a:ln>
            </p:spPr>
            <p:txBody>
              <a:bodyPr wrap="none" lIns="237492" tIns="118747" rIns="237492" bIns="118747"/>
              <a:lstStyle/>
              <a:p>
                <a:endParaRPr lang="en-US" altLang="zh-CN" sz="1100">
                  <a:solidFill>
                    <a:srgbClr val="000000"/>
                  </a:solidFill>
                  <a:latin typeface="+mn-ea"/>
                  <a:ea typeface="+mn-ea"/>
                </a:endParaRPr>
              </a:p>
            </p:txBody>
          </p:sp>
          <p:sp>
            <p:nvSpPr>
              <p:cNvPr id="39983" name="Rectangle 57"/>
              <p:cNvSpPr>
                <a:spLocks noChangeAspect="1" noChangeArrowheads="1"/>
              </p:cNvSpPr>
              <p:nvPr/>
            </p:nvSpPr>
            <p:spPr bwMode="auto">
              <a:xfrm>
                <a:off x="7970888" y="4013229"/>
                <a:ext cx="892323" cy="115230"/>
              </a:xfrm>
              <a:prstGeom prst="rect">
                <a:avLst/>
              </a:prstGeom>
              <a:solidFill>
                <a:srgbClr val="99CCFF"/>
              </a:solidFill>
              <a:ln w="9525">
                <a:solidFill>
                  <a:srgbClr val="0070C0"/>
                </a:solidFill>
                <a:miter lim="800000"/>
              </a:ln>
            </p:spPr>
            <p:txBody>
              <a:bodyPr wrap="none" lIns="237492" tIns="118747" rIns="237492" bIns="118747"/>
              <a:lstStyle/>
              <a:p>
                <a:endParaRPr lang="en-US" altLang="zh-CN" sz="1100">
                  <a:solidFill>
                    <a:srgbClr val="000000"/>
                  </a:solidFill>
                  <a:latin typeface="+mn-ea"/>
                  <a:ea typeface="+mn-ea"/>
                </a:endParaRPr>
              </a:p>
            </p:txBody>
          </p:sp>
          <p:sp>
            <p:nvSpPr>
              <p:cNvPr id="39984" name="Oval 60"/>
              <p:cNvSpPr>
                <a:spLocks noChangeAspect="1" noChangeArrowheads="1"/>
              </p:cNvSpPr>
              <p:nvPr/>
            </p:nvSpPr>
            <p:spPr bwMode="auto">
              <a:xfrm>
                <a:off x="8850234" y="3828806"/>
                <a:ext cx="42246" cy="345689"/>
              </a:xfrm>
              <a:prstGeom prst="ellipse">
                <a:avLst/>
              </a:prstGeom>
              <a:solidFill>
                <a:srgbClr val="0099CC"/>
              </a:solidFill>
              <a:ln w="25400">
                <a:solidFill>
                  <a:srgbClr val="0070C0"/>
                </a:solidFill>
                <a:round/>
              </a:ln>
            </p:spPr>
            <p:txBody>
              <a:bodyPr wrap="none" lIns="237492" tIns="118747" rIns="237492" bIns="118747"/>
              <a:lstStyle/>
              <a:p>
                <a:endParaRPr lang="en-US" altLang="zh-CN" sz="1100">
                  <a:solidFill>
                    <a:srgbClr val="000000"/>
                  </a:solidFill>
                  <a:latin typeface="+mn-ea"/>
                  <a:ea typeface="+mn-ea"/>
                </a:endParaRPr>
              </a:p>
            </p:txBody>
          </p:sp>
          <p:sp>
            <p:nvSpPr>
              <p:cNvPr id="39985" name="TextBox 54"/>
              <p:cNvSpPr txBox="1">
                <a:spLocks noChangeArrowheads="1"/>
              </p:cNvSpPr>
              <p:nvPr/>
            </p:nvSpPr>
            <p:spPr bwMode="auto">
              <a:xfrm>
                <a:off x="7945925" y="3782810"/>
                <a:ext cx="730531" cy="381015"/>
              </a:xfrm>
              <a:prstGeom prst="rect">
                <a:avLst/>
              </a:prstGeom>
              <a:noFill/>
              <a:ln w="9525">
                <a:noFill/>
                <a:miter lim="800000"/>
              </a:ln>
            </p:spPr>
            <p:txBody>
              <a:bodyPr/>
              <a:lstStyle/>
              <a:p>
                <a:endParaRPr lang="zh-CN" altLang="en-US">
                  <a:solidFill>
                    <a:srgbClr val="FFFFFF"/>
                  </a:solidFill>
                  <a:latin typeface="+mn-ea"/>
                  <a:ea typeface="+mn-ea"/>
                </a:endParaRPr>
              </a:p>
            </p:txBody>
          </p:sp>
        </p:grpSp>
        <p:sp>
          <p:nvSpPr>
            <p:cNvPr id="39974" name="TextBox 43"/>
            <p:cNvSpPr txBox="1">
              <a:spLocks noChangeArrowheads="1"/>
            </p:cNvSpPr>
            <p:nvPr/>
          </p:nvSpPr>
          <p:spPr bwMode="auto">
            <a:xfrm>
              <a:off x="7337954" y="3429000"/>
              <a:ext cx="598085" cy="317514"/>
            </a:xfrm>
            <a:prstGeom prst="rect">
              <a:avLst/>
            </a:prstGeom>
            <a:noFill/>
            <a:ln w="9525">
              <a:noFill/>
              <a:miter lim="800000"/>
            </a:ln>
          </p:spPr>
          <p:txBody>
            <a:bodyPr/>
            <a:lstStyle/>
            <a:p>
              <a:r>
                <a:rPr lang="en-US" altLang="zh-CN" sz="700">
                  <a:solidFill>
                    <a:srgbClr val="FFFFFF"/>
                  </a:solidFill>
                  <a:latin typeface="+mn-ea"/>
                  <a:ea typeface="+mn-ea"/>
                </a:rPr>
                <a:t>11</a:t>
              </a:r>
              <a:endParaRPr lang="zh-CN" altLang="en-US" sz="700">
                <a:solidFill>
                  <a:srgbClr val="FFFFFF"/>
                </a:solidFill>
                <a:latin typeface="+mn-ea"/>
                <a:ea typeface="+mn-ea"/>
              </a:endParaRPr>
            </a:p>
          </p:txBody>
        </p:sp>
        <p:sp>
          <p:nvSpPr>
            <p:cNvPr id="39975" name="TextBox 44"/>
            <p:cNvSpPr txBox="1">
              <a:spLocks noChangeArrowheads="1"/>
            </p:cNvSpPr>
            <p:nvPr/>
          </p:nvSpPr>
          <p:spPr bwMode="auto">
            <a:xfrm>
              <a:off x="7342894" y="3619508"/>
              <a:ext cx="598085" cy="317514"/>
            </a:xfrm>
            <a:prstGeom prst="rect">
              <a:avLst/>
            </a:prstGeom>
            <a:noFill/>
            <a:ln w="9525">
              <a:noFill/>
              <a:miter lim="800000"/>
            </a:ln>
          </p:spPr>
          <p:txBody>
            <a:bodyPr/>
            <a:lstStyle/>
            <a:p>
              <a:r>
                <a:rPr lang="en-US" altLang="zh-CN" sz="700">
                  <a:solidFill>
                    <a:srgbClr val="FFFFFF"/>
                  </a:solidFill>
                  <a:latin typeface="+mn-ea"/>
                  <a:ea typeface="+mn-ea"/>
                </a:rPr>
                <a:t>11</a:t>
              </a:r>
              <a:endParaRPr lang="zh-CN" altLang="en-US" sz="700">
                <a:solidFill>
                  <a:srgbClr val="FFFFFF"/>
                </a:solidFill>
                <a:latin typeface="+mn-ea"/>
                <a:ea typeface="+mn-ea"/>
              </a:endParaRPr>
            </a:p>
          </p:txBody>
        </p:sp>
        <p:sp>
          <p:nvSpPr>
            <p:cNvPr id="39976" name="TextBox 45"/>
            <p:cNvSpPr txBox="1">
              <a:spLocks noChangeArrowheads="1"/>
            </p:cNvSpPr>
            <p:nvPr/>
          </p:nvSpPr>
          <p:spPr bwMode="auto">
            <a:xfrm>
              <a:off x="7308304" y="4045887"/>
              <a:ext cx="598085" cy="317514"/>
            </a:xfrm>
            <a:prstGeom prst="rect">
              <a:avLst/>
            </a:prstGeom>
            <a:noFill/>
            <a:ln w="9525">
              <a:noFill/>
              <a:miter lim="800000"/>
            </a:ln>
          </p:spPr>
          <p:txBody>
            <a:bodyPr/>
            <a:lstStyle/>
            <a:p>
              <a:endParaRPr lang="zh-CN" altLang="en-US" sz="700">
                <a:solidFill>
                  <a:srgbClr val="FFFFFF"/>
                </a:solidFill>
                <a:latin typeface="+mn-ea"/>
                <a:ea typeface="+mn-ea"/>
              </a:endParaRPr>
            </a:p>
          </p:txBody>
        </p:sp>
        <p:sp>
          <p:nvSpPr>
            <p:cNvPr id="39977" name="TextBox 46"/>
            <p:cNvSpPr txBox="1">
              <a:spLocks noChangeArrowheads="1"/>
            </p:cNvSpPr>
            <p:nvPr/>
          </p:nvSpPr>
          <p:spPr bwMode="auto">
            <a:xfrm>
              <a:off x="7337954" y="4263614"/>
              <a:ext cx="598085" cy="317514"/>
            </a:xfrm>
            <a:prstGeom prst="rect">
              <a:avLst/>
            </a:prstGeom>
            <a:noFill/>
            <a:ln w="9525">
              <a:noFill/>
              <a:miter lim="800000"/>
            </a:ln>
          </p:spPr>
          <p:txBody>
            <a:bodyPr/>
            <a:lstStyle/>
            <a:p>
              <a:r>
                <a:rPr lang="en-US" altLang="zh-CN" sz="700">
                  <a:solidFill>
                    <a:srgbClr val="FFFFFF"/>
                  </a:solidFill>
                  <a:latin typeface="+mn-ea"/>
                  <a:ea typeface="+mn-ea"/>
                </a:rPr>
                <a:t>1</a:t>
              </a:r>
              <a:endParaRPr lang="zh-CN" altLang="en-US" sz="700">
                <a:solidFill>
                  <a:srgbClr val="FFFFFF"/>
                </a:solidFill>
                <a:latin typeface="+mn-ea"/>
                <a:ea typeface="+mn-ea"/>
              </a:endParaRPr>
            </a:p>
          </p:txBody>
        </p:sp>
      </p:grpSp>
      <p:pic>
        <p:nvPicPr>
          <p:cNvPr id="39958" name="Picture 4" descr="图片">
            <a:hlinkClick r:id="rId5"/>
          </p:cNvPr>
          <p:cNvPicPr>
            <a:picLocks noChangeAspect="1" noChangeArrowheads="1"/>
          </p:cNvPicPr>
          <p:nvPr/>
        </p:nvPicPr>
        <p:blipFill>
          <a:blip r:embed="rId6" cstate="print"/>
          <a:srcRect/>
          <a:stretch>
            <a:fillRect/>
          </a:stretch>
        </p:blipFill>
        <p:spPr bwMode="auto">
          <a:xfrm>
            <a:off x="1370013" y="1575668"/>
            <a:ext cx="565150" cy="371475"/>
          </a:xfrm>
          <a:prstGeom prst="rect">
            <a:avLst/>
          </a:prstGeom>
          <a:noFill/>
          <a:ln w="9525">
            <a:noFill/>
            <a:miter lim="800000"/>
            <a:headEnd/>
            <a:tailEnd/>
          </a:ln>
        </p:spPr>
      </p:pic>
      <p:pic>
        <p:nvPicPr>
          <p:cNvPr id="39959" name="Picture 2" descr="图片">
            <a:hlinkClick r:id="rId7"/>
          </p:cNvPr>
          <p:cNvPicPr>
            <a:picLocks noChangeAspect="1" noChangeArrowheads="1"/>
          </p:cNvPicPr>
          <p:nvPr/>
        </p:nvPicPr>
        <p:blipFill>
          <a:blip r:embed="rId8" cstate="print"/>
          <a:srcRect/>
          <a:stretch>
            <a:fillRect/>
          </a:stretch>
        </p:blipFill>
        <p:spPr bwMode="auto">
          <a:xfrm>
            <a:off x="4230688" y="1497880"/>
            <a:ext cx="671512" cy="441325"/>
          </a:xfrm>
          <a:prstGeom prst="rect">
            <a:avLst/>
          </a:prstGeom>
          <a:noFill/>
          <a:ln w="9525">
            <a:noFill/>
            <a:miter lim="800000"/>
            <a:headEnd/>
            <a:tailEnd/>
          </a:ln>
        </p:spPr>
      </p:pic>
      <p:sp>
        <p:nvSpPr>
          <p:cNvPr id="58" name="矩形 57"/>
          <p:cNvSpPr/>
          <p:nvPr/>
        </p:nvSpPr>
        <p:spPr bwMode="auto">
          <a:xfrm>
            <a:off x="890588" y="2069380"/>
            <a:ext cx="6580187" cy="22066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91422" tIns="45711" rIns="91422" bIns="45711" anchor="ctr"/>
          <a:lstStyle/>
          <a:p>
            <a:pPr algn="ctr" eaLnBrk="0" hangingPunct="0">
              <a:defRPr/>
            </a:pPr>
            <a:r>
              <a:rPr lang="zh-CN" altLang="en-US" sz="1200" b="1" dirty="0">
                <a:solidFill>
                  <a:prstClr val="black"/>
                </a:solidFill>
                <a:latin typeface="+mn-ea"/>
              </a:rPr>
              <a:t>多渠道访问门户</a:t>
            </a:r>
          </a:p>
        </p:txBody>
      </p:sp>
      <p:pic>
        <p:nvPicPr>
          <p:cNvPr id="39961" name="图片 50" descr="Phone (1).png"/>
          <p:cNvPicPr>
            <a:picLocks noChangeAspect="1"/>
          </p:cNvPicPr>
          <p:nvPr/>
        </p:nvPicPr>
        <p:blipFill>
          <a:blip r:embed="rId9" cstate="print"/>
          <a:srcRect/>
          <a:stretch>
            <a:fillRect/>
          </a:stretch>
        </p:blipFill>
        <p:spPr bwMode="auto">
          <a:xfrm>
            <a:off x="2725738" y="1497880"/>
            <a:ext cx="579437" cy="508000"/>
          </a:xfrm>
          <a:prstGeom prst="rect">
            <a:avLst/>
          </a:prstGeom>
          <a:noFill/>
          <a:ln w="9525">
            <a:noFill/>
            <a:miter lim="800000"/>
            <a:headEnd/>
            <a:tailEnd/>
          </a:ln>
        </p:spPr>
      </p:pic>
      <p:pic>
        <p:nvPicPr>
          <p:cNvPr id="39962" name="Picture 2"/>
          <p:cNvPicPr>
            <a:picLocks noChangeAspect="1" noChangeArrowheads="1"/>
          </p:cNvPicPr>
          <p:nvPr/>
        </p:nvPicPr>
        <p:blipFill>
          <a:blip r:embed="rId10" cstate="print"/>
          <a:srcRect t="18765"/>
          <a:stretch>
            <a:fillRect/>
          </a:stretch>
        </p:blipFill>
        <p:spPr bwMode="auto">
          <a:xfrm>
            <a:off x="5672138" y="1497880"/>
            <a:ext cx="711200" cy="407988"/>
          </a:xfrm>
          <a:prstGeom prst="rect">
            <a:avLst/>
          </a:prstGeom>
          <a:noFill/>
          <a:ln w="9525">
            <a:noFill/>
            <a:miter lim="800000"/>
            <a:headEnd/>
            <a:tailEnd/>
          </a:ln>
        </p:spPr>
      </p:pic>
      <p:sp>
        <p:nvSpPr>
          <p:cNvPr id="39963" name="TextBox 9"/>
          <p:cNvSpPr txBox="1">
            <a:spLocks noChangeArrowheads="1"/>
          </p:cNvSpPr>
          <p:nvPr/>
        </p:nvSpPr>
        <p:spPr bwMode="auto">
          <a:xfrm>
            <a:off x="1890713" y="1704255"/>
            <a:ext cx="631825" cy="247650"/>
          </a:xfrm>
          <a:prstGeom prst="rect">
            <a:avLst/>
          </a:prstGeom>
          <a:noFill/>
          <a:ln w="9525">
            <a:noFill/>
            <a:miter lim="800000"/>
          </a:ln>
        </p:spPr>
        <p:txBody>
          <a:bodyPr lIns="91422" tIns="45711" rIns="91422" bIns="45711">
            <a:spAutoFit/>
          </a:bodyPr>
          <a:lstStyle/>
          <a:p>
            <a:pPr algn="ctr" fontAlgn="base"/>
            <a:r>
              <a:rPr lang="zh-CN" altLang="en-US" dirty="0">
                <a:solidFill>
                  <a:srgbClr val="000000"/>
                </a:solidFill>
                <a:latin typeface="+mn-ea"/>
                <a:ea typeface="+mn-ea"/>
              </a:rPr>
              <a:t>电脑</a:t>
            </a:r>
          </a:p>
        </p:txBody>
      </p:sp>
      <p:sp>
        <p:nvSpPr>
          <p:cNvPr id="39964" name="TextBox 9"/>
          <p:cNvSpPr txBox="1">
            <a:spLocks noChangeArrowheads="1"/>
          </p:cNvSpPr>
          <p:nvPr/>
        </p:nvSpPr>
        <p:spPr bwMode="auto">
          <a:xfrm>
            <a:off x="3171825" y="1705843"/>
            <a:ext cx="769938" cy="247650"/>
          </a:xfrm>
          <a:prstGeom prst="rect">
            <a:avLst/>
          </a:prstGeom>
          <a:noFill/>
          <a:ln w="9525">
            <a:noFill/>
            <a:miter lim="800000"/>
          </a:ln>
        </p:spPr>
        <p:txBody>
          <a:bodyPr lIns="91422" tIns="45711" rIns="91422" bIns="45711">
            <a:spAutoFit/>
          </a:bodyPr>
          <a:lstStyle/>
          <a:p>
            <a:pPr algn="ctr" fontAlgn="base"/>
            <a:r>
              <a:rPr lang="zh-CN" altLang="en-US">
                <a:solidFill>
                  <a:srgbClr val="000000"/>
                </a:solidFill>
                <a:latin typeface="+mn-ea"/>
                <a:ea typeface="+mn-ea"/>
              </a:rPr>
              <a:t>智能手机</a:t>
            </a:r>
          </a:p>
        </p:txBody>
      </p:sp>
      <p:sp>
        <p:nvSpPr>
          <p:cNvPr id="39965" name="TextBox 9"/>
          <p:cNvSpPr txBox="1">
            <a:spLocks noChangeArrowheads="1"/>
          </p:cNvSpPr>
          <p:nvPr/>
        </p:nvSpPr>
        <p:spPr bwMode="auto">
          <a:xfrm>
            <a:off x="4656138" y="1705843"/>
            <a:ext cx="631825" cy="247650"/>
          </a:xfrm>
          <a:prstGeom prst="rect">
            <a:avLst/>
          </a:prstGeom>
          <a:noFill/>
          <a:ln w="9525">
            <a:noFill/>
            <a:miter lim="800000"/>
          </a:ln>
        </p:spPr>
        <p:txBody>
          <a:bodyPr lIns="91422" tIns="45711" rIns="91422" bIns="45711">
            <a:spAutoFit/>
          </a:bodyPr>
          <a:lstStyle/>
          <a:p>
            <a:pPr algn="ctr" fontAlgn="base"/>
            <a:r>
              <a:rPr lang="en-US" altLang="zh-CN">
                <a:solidFill>
                  <a:srgbClr val="000000"/>
                </a:solidFill>
                <a:latin typeface="+mn-ea"/>
                <a:ea typeface="+mn-ea"/>
              </a:rPr>
              <a:t>PAD</a:t>
            </a:r>
            <a:endParaRPr lang="zh-CN" altLang="en-US">
              <a:solidFill>
                <a:srgbClr val="000000"/>
              </a:solidFill>
              <a:latin typeface="+mn-ea"/>
              <a:ea typeface="+mn-ea"/>
            </a:endParaRPr>
          </a:p>
        </p:txBody>
      </p:sp>
      <p:sp>
        <p:nvSpPr>
          <p:cNvPr id="39966" name="TextBox 9"/>
          <p:cNvSpPr txBox="1">
            <a:spLocks noChangeArrowheads="1"/>
          </p:cNvSpPr>
          <p:nvPr/>
        </p:nvSpPr>
        <p:spPr bwMode="auto">
          <a:xfrm>
            <a:off x="6319838" y="1683618"/>
            <a:ext cx="790575" cy="246062"/>
          </a:xfrm>
          <a:prstGeom prst="rect">
            <a:avLst/>
          </a:prstGeom>
          <a:noFill/>
          <a:ln w="9525">
            <a:noFill/>
            <a:miter lim="800000"/>
          </a:ln>
        </p:spPr>
        <p:txBody>
          <a:bodyPr lIns="91422" tIns="45711" rIns="91422" bIns="45711">
            <a:spAutoFit/>
          </a:bodyPr>
          <a:lstStyle/>
          <a:p>
            <a:pPr algn="ctr" fontAlgn="base"/>
            <a:r>
              <a:rPr lang="zh-CN" altLang="en-US">
                <a:solidFill>
                  <a:srgbClr val="000000"/>
                </a:solidFill>
                <a:latin typeface="+mn-ea"/>
                <a:ea typeface="+mn-ea"/>
              </a:rPr>
              <a:t>监控中心</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华为大数据方案</a:t>
            </a:r>
            <a:endParaRPr lang="zh-CN" altLang="en-US" dirty="0" smtClean="0"/>
          </a:p>
        </p:txBody>
      </p:sp>
      <p:sp>
        <p:nvSpPr>
          <p:cNvPr id="11" name="Text Placeholder 10"/>
          <p:cNvSpPr>
            <a:spLocks noGrp="1"/>
          </p:cNvSpPr>
          <p:nvPr>
            <p:ph type="body" sz="quarter" idx="10"/>
          </p:nvPr>
        </p:nvSpPr>
        <p:spPr/>
        <p:txBody>
          <a:bodyPr/>
          <a:lstStyle/>
          <a:p>
            <a:endParaRPr lang="en-US"/>
          </a:p>
        </p:txBody>
      </p:sp>
      <p:sp>
        <p:nvSpPr>
          <p:cNvPr id="40963" name="圆角矩形 72"/>
          <p:cNvSpPr>
            <a:spLocks noChangeArrowheads="1"/>
          </p:cNvSpPr>
          <p:nvPr/>
        </p:nvSpPr>
        <p:spPr bwMode="auto">
          <a:xfrm>
            <a:off x="2169915" y="3144692"/>
            <a:ext cx="4727386" cy="467296"/>
          </a:xfrm>
          <a:prstGeom prst="roundRect">
            <a:avLst>
              <a:gd name="adj" fmla="val 16667"/>
            </a:avLst>
          </a:prstGeom>
          <a:solidFill>
            <a:srgbClr val="00B0F0">
              <a:alpha val="36862"/>
            </a:srgbClr>
          </a:solidFill>
          <a:ln w="9525" algn="ctr">
            <a:noFill/>
            <a:miter lim="800000"/>
          </a:ln>
        </p:spPr>
        <p:txBody>
          <a:bodyPr lIns="79141" tIns="39571" rIns="79141" bIns="39571" anchor="ctr"/>
          <a:lstStyle/>
          <a:p>
            <a:pPr algn="ctr" defTabSz="800100">
              <a:buClr>
                <a:srgbClr val="CC9900"/>
              </a:buClr>
            </a:pPr>
            <a:endParaRPr lang="zh-CN" altLang="en-US">
              <a:solidFill>
                <a:srgbClr val="000000"/>
              </a:solidFill>
              <a:latin typeface="+mn-ea"/>
              <a:ea typeface="+mn-ea"/>
            </a:endParaRPr>
          </a:p>
        </p:txBody>
      </p:sp>
      <p:sp>
        <p:nvSpPr>
          <p:cNvPr id="40964" name="圆角矩形 73"/>
          <p:cNvSpPr>
            <a:spLocks noChangeArrowheads="1"/>
          </p:cNvSpPr>
          <p:nvPr/>
        </p:nvSpPr>
        <p:spPr bwMode="auto">
          <a:xfrm>
            <a:off x="2169914" y="3681028"/>
            <a:ext cx="4747715" cy="892924"/>
          </a:xfrm>
          <a:prstGeom prst="roundRect">
            <a:avLst>
              <a:gd name="adj" fmla="val 16667"/>
            </a:avLst>
          </a:prstGeom>
          <a:solidFill>
            <a:srgbClr val="00B0F0">
              <a:alpha val="36862"/>
            </a:srgbClr>
          </a:solidFill>
          <a:ln w="9525" algn="ctr">
            <a:noFill/>
            <a:miter lim="800000"/>
          </a:ln>
        </p:spPr>
        <p:txBody>
          <a:bodyPr lIns="79141" tIns="39571" rIns="79141" bIns="39571" anchor="ctr"/>
          <a:lstStyle/>
          <a:p>
            <a:pPr algn="ctr"/>
            <a:r>
              <a:rPr lang="zh-CN" altLang="en-US" sz="1100" dirty="0">
                <a:solidFill>
                  <a:srgbClr val="000000"/>
                </a:solidFill>
                <a:latin typeface="+mn-ea"/>
                <a:ea typeface="+mn-ea"/>
              </a:rPr>
              <a:t>                海量数据存储，批处理，迭代处理、实时流处理</a:t>
            </a:r>
          </a:p>
        </p:txBody>
      </p:sp>
      <p:sp>
        <p:nvSpPr>
          <p:cNvPr id="40965" name="圆角矩形 75"/>
          <p:cNvSpPr>
            <a:spLocks noChangeArrowheads="1"/>
          </p:cNvSpPr>
          <p:nvPr/>
        </p:nvSpPr>
        <p:spPr bwMode="auto">
          <a:xfrm>
            <a:off x="7153078" y="3160568"/>
            <a:ext cx="935156" cy="1428922"/>
          </a:xfrm>
          <a:prstGeom prst="roundRect">
            <a:avLst>
              <a:gd name="adj" fmla="val 9199"/>
            </a:avLst>
          </a:prstGeom>
          <a:solidFill>
            <a:srgbClr val="00B0F0">
              <a:alpha val="36862"/>
            </a:srgbClr>
          </a:solidFill>
          <a:ln w="9525" algn="ctr">
            <a:noFill/>
            <a:miter lim="800000"/>
          </a:ln>
        </p:spPr>
        <p:txBody>
          <a:bodyPr lIns="79141" tIns="39571" rIns="79141" bIns="39571" anchor="ctr"/>
          <a:lstStyle/>
          <a:p>
            <a:pPr algn="ctr">
              <a:buClr>
                <a:srgbClr val="CC9900"/>
              </a:buClr>
            </a:pPr>
            <a:r>
              <a:rPr lang="en-US" altLang="zh-CN" sz="1200" b="1">
                <a:solidFill>
                  <a:srgbClr val="000000"/>
                </a:solidFill>
                <a:latin typeface="+mn-ea"/>
                <a:ea typeface="+mn-ea"/>
              </a:rPr>
              <a:t>Manager</a:t>
            </a:r>
          </a:p>
          <a:p>
            <a:pPr algn="ctr">
              <a:buClr>
                <a:srgbClr val="CC9900"/>
              </a:buClr>
            </a:pPr>
            <a:r>
              <a:rPr lang="zh-CN" altLang="en-US" sz="1200">
                <a:solidFill>
                  <a:srgbClr val="000000"/>
                </a:solidFill>
                <a:latin typeface="+mn-ea"/>
                <a:ea typeface="+mn-ea"/>
              </a:rPr>
              <a:t>统一管理</a:t>
            </a:r>
          </a:p>
        </p:txBody>
      </p:sp>
      <p:sp>
        <p:nvSpPr>
          <p:cNvPr id="7" name="TextBox 6"/>
          <p:cNvSpPr txBox="1"/>
          <p:nvPr/>
        </p:nvSpPr>
        <p:spPr>
          <a:xfrm>
            <a:off x="5781574" y="4782206"/>
            <a:ext cx="1824308" cy="448273"/>
          </a:xfrm>
          <a:prstGeom prst="rect">
            <a:avLst/>
          </a:prstGeom>
          <a:solidFill>
            <a:srgbClr val="FFCC99">
              <a:alpha val="74000"/>
            </a:srgbClr>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79141" tIns="39571" rIns="79141" bIns="39571" anchor="ctr"/>
          <a:lstStyle/>
          <a:p>
            <a:pPr algn="ctr" defTabSz="800735" fontAlgn="auto">
              <a:spcBef>
                <a:spcPts val="0"/>
              </a:spcBef>
              <a:spcAft>
                <a:spcPts val="0"/>
              </a:spcAft>
              <a:buClr>
                <a:srgbClr val="CC9900"/>
              </a:buClr>
              <a:defRPr/>
            </a:pPr>
            <a:r>
              <a:rPr lang="en-US" altLang="zh-CN" sz="1100" kern="0" dirty="0">
                <a:solidFill>
                  <a:srgbClr val="000000"/>
                </a:solidFill>
                <a:latin typeface="+mn-ea"/>
              </a:rPr>
              <a:t>RH2288</a:t>
            </a:r>
          </a:p>
          <a:p>
            <a:pPr algn="ctr" defTabSz="800735" fontAlgn="auto">
              <a:spcBef>
                <a:spcPts val="0"/>
              </a:spcBef>
              <a:spcAft>
                <a:spcPts val="0"/>
              </a:spcAft>
              <a:buClr>
                <a:srgbClr val="CC9900"/>
              </a:buClr>
              <a:defRPr/>
            </a:pPr>
            <a:r>
              <a:rPr lang="zh-CN" altLang="en-US" sz="1100" kern="0" dirty="0">
                <a:solidFill>
                  <a:srgbClr val="000000"/>
                </a:solidFill>
                <a:latin typeface="+mn-ea"/>
              </a:rPr>
              <a:t>通用</a:t>
            </a:r>
            <a:r>
              <a:rPr lang="en-US" altLang="zh-CN" sz="1100" kern="0" dirty="0">
                <a:solidFill>
                  <a:srgbClr val="000000"/>
                </a:solidFill>
                <a:latin typeface="+mn-ea"/>
              </a:rPr>
              <a:t>X86</a:t>
            </a:r>
            <a:r>
              <a:rPr lang="zh-CN" altLang="en-US" sz="1100" kern="0" dirty="0">
                <a:solidFill>
                  <a:srgbClr val="000000"/>
                </a:solidFill>
                <a:latin typeface="+mn-ea"/>
              </a:rPr>
              <a:t>服务器</a:t>
            </a:r>
          </a:p>
        </p:txBody>
      </p:sp>
      <p:sp>
        <p:nvSpPr>
          <p:cNvPr id="8" name="TextBox 7"/>
          <p:cNvSpPr txBox="1"/>
          <p:nvPr/>
        </p:nvSpPr>
        <p:spPr>
          <a:xfrm>
            <a:off x="2221869" y="4782206"/>
            <a:ext cx="1761471" cy="472640"/>
          </a:xfrm>
          <a:prstGeom prst="rect">
            <a:avLst/>
          </a:prstGeom>
          <a:solidFill>
            <a:srgbClr val="FFCC99">
              <a:alpha val="74000"/>
            </a:srgbClr>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79141" tIns="39571" rIns="79141" bIns="39571" anchor="ctr"/>
          <a:lstStyle/>
          <a:p>
            <a:pPr algn="ctr" defTabSz="800735" fontAlgn="auto">
              <a:spcBef>
                <a:spcPts val="0"/>
              </a:spcBef>
              <a:spcAft>
                <a:spcPts val="0"/>
              </a:spcAft>
              <a:buClr>
                <a:srgbClr val="CC9900"/>
              </a:buClr>
              <a:defRPr/>
            </a:pPr>
            <a:r>
              <a:rPr lang="en-US" altLang="zh-CN" sz="1100" kern="0" dirty="0" err="1">
                <a:solidFill>
                  <a:srgbClr val="000000"/>
                </a:solidFill>
                <a:latin typeface="+mn-ea"/>
              </a:rPr>
              <a:t>OceanStor</a:t>
            </a:r>
            <a:r>
              <a:rPr lang="en-US" altLang="zh-CN" sz="1100" kern="0" dirty="0">
                <a:solidFill>
                  <a:srgbClr val="000000"/>
                </a:solidFill>
                <a:latin typeface="+mn-ea"/>
              </a:rPr>
              <a:t> 9000</a:t>
            </a:r>
          </a:p>
          <a:p>
            <a:pPr algn="ctr" defTabSz="800735" fontAlgn="auto">
              <a:spcBef>
                <a:spcPts val="0"/>
              </a:spcBef>
              <a:spcAft>
                <a:spcPts val="0"/>
              </a:spcAft>
              <a:buClr>
                <a:srgbClr val="CC9900"/>
              </a:buClr>
              <a:defRPr/>
            </a:pPr>
            <a:r>
              <a:rPr lang="zh-CN" altLang="en-US" sz="1100" kern="0" dirty="0">
                <a:solidFill>
                  <a:srgbClr val="000000"/>
                </a:solidFill>
                <a:latin typeface="+mn-ea"/>
              </a:rPr>
              <a:t>大数据存储</a:t>
            </a:r>
          </a:p>
        </p:txBody>
      </p:sp>
      <p:sp>
        <p:nvSpPr>
          <p:cNvPr id="9" name="Rectangle 114"/>
          <p:cNvSpPr>
            <a:spLocks noChangeArrowheads="1"/>
          </p:cNvSpPr>
          <p:nvPr/>
        </p:nvSpPr>
        <p:spPr bwMode="auto">
          <a:xfrm>
            <a:off x="728297" y="2852936"/>
            <a:ext cx="7408099" cy="1800200"/>
          </a:xfrm>
          <a:prstGeom prst="rect">
            <a:avLst/>
          </a:prstGeom>
          <a:noFill/>
          <a:ln>
            <a:solidFill>
              <a:schemeClr val="tx1">
                <a:alpha val="36000"/>
              </a:schemeClr>
            </a:solidFill>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79141" tIns="39571" rIns="79141" bIns="39571"/>
          <a:lstStyle/>
          <a:p>
            <a:pPr algn="ctr" defTabSz="800735" fontAlgn="auto">
              <a:spcBef>
                <a:spcPts val="0"/>
              </a:spcBef>
              <a:spcAft>
                <a:spcPts val="0"/>
              </a:spcAft>
              <a:defRPr/>
            </a:pPr>
            <a:endParaRPr lang="en-US" altLang="zh-CN" kern="0" dirty="0" err="1">
              <a:solidFill>
                <a:srgbClr val="000000"/>
              </a:solidFill>
              <a:latin typeface="+mn-ea"/>
            </a:endParaRPr>
          </a:p>
        </p:txBody>
      </p:sp>
      <p:sp>
        <p:nvSpPr>
          <p:cNvPr id="40975" name="Text Box 6"/>
          <p:cNvSpPr txBox="1">
            <a:spLocks noChangeArrowheads="1"/>
          </p:cNvSpPr>
          <p:nvPr/>
        </p:nvSpPr>
        <p:spPr bwMode="gray">
          <a:xfrm>
            <a:off x="2125465" y="3289154"/>
            <a:ext cx="1260428" cy="276969"/>
          </a:xfrm>
          <a:prstGeom prst="rect">
            <a:avLst/>
          </a:prstGeom>
          <a:noFill/>
          <a:ln w="9525" algn="ctr">
            <a:noFill/>
            <a:miter lim="800000"/>
          </a:ln>
        </p:spPr>
        <p:txBody>
          <a:bodyPr wrap="square" lIns="91409" tIns="45705" rIns="91409" bIns="45705">
            <a:spAutoFit/>
          </a:bodyPr>
          <a:lstStyle/>
          <a:p>
            <a:pPr algn="ctr" eaLnBrk="0" hangingPunct="0"/>
            <a:r>
              <a:rPr lang="zh-CN" altLang="en-US" sz="1200" b="1">
                <a:solidFill>
                  <a:srgbClr val="000000"/>
                </a:solidFill>
                <a:latin typeface="+mn-ea"/>
                <a:ea typeface="+mn-ea"/>
              </a:rPr>
              <a:t>数据洞察平台</a:t>
            </a:r>
            <a:endParaRPr lang="en-US" altLang="zh-CN" sz="1200" b="1">
              <a:solidFill>
                <a:srgbClr val="000000"/>
              </a:solidFill>
              <a:latin typeface="+mn-ea"/>
              <a:ea typeface="+mn-ea"/>
            </a:endParaRPr>
          </a:p>
        </p:txBody>
      </p:sp>
      <p:sp>
        <p:nvSpPr>
          <p:cNvPr id="40976" name="Text Box 6"/>
          <p:cNvSpPr txBox="1">
            <a:spLocks noChangeArrowheads="1"/>
          </p:cNvSpPr>
          <p:nvPr/>
        </p:nvSpPr>
        <p:spPr bwMode="gray">
          <a:xfrm>
            <a:off x="2152452" y="3975401"/>
            <a:ext cx="1113430" cy="276969"/>
          </a:xfrm>
          <a:prstGeom prst="rect">
            <a:avLst/>
          </a:prstGeom>
          <a:noFill/>
          <a:ln w="9525" algn="ctr">
            <a:noFill/>
            <a:miter lim="800000"/>
          </a:ln>
        </p:spPr>
        <p:txBody>
          <a:bodyPr wrap="square" lIns="91409" tIns="45705" rIns="91409" bIns="45705">
            <a:spAutoFit/>
          </a:bodyPr>
          <a:lstStyle/>
          <a:p>
            <a:pPr algn="ctr" eaLnBrk="0" hangingPunct="0"/>
            <a:r>
              <a:rPr lang="zh-CN" altLang="en-US" sz="1200" b="1" dirty="0">
                <a:solidFill>
                  <a:srgbClr val="000000"/>
                </a:solidFill>
                <a:latin typeface="+mn-ea"/>
                <a:ea typeface="+mn-ea"/>
              </a:rPr>
              <a:t>数据处理平台</a:t>
            </a:r>
            <a:endParaRPr lang="en-US" altLang="zh-CN" sz="1200" b="1" dirty="0">
              <a:solidFill>
                <a:srgbClr val="000000"/>
              </a:solidFill>
              <a:latin typeface="+mn-ea"/>
              <a:ea typeface="+mn-ea"/>
            </a:endParaRPr>
          </a:p>
        </p:txBody>
      </p:sp>
      <p:sp>
        <p:nvSpPr>
          <p:cNvPr id="40977" name="Text Box 6"/>
          <p:cNvSpPr txBox="1">
            <a:spLocks noChangeArrowheads="1"/>
          </p:cNvSpPr>
          <p:nvPr/>
        </p:nvSpPr>
        <p:spPr bwMode="gray">
          <a:xfrm>
            <a:off x="699889" y="4886970"/>
            <a:ext cx="1299523" cy="276969"/>
          </a:xfrm>
          <a:prstGeom prst="rect">
            <a:avLst/>
          </a:prstGeom>
          <a:noFill/>
          <a:ln w="9525" algn="ctr">
            <a:noFill/>
            <a:miter lim="800000"/>
          </a:ln>
        </p:spPr>
        <p:txBody>
          <a:bodyPr wrap="square" lIns="91409" tIns="45705" rIns="91409" bIns="45705">
            <a:spAutoFit/>
          </a:bodyPr>
          <a:lstStyle/>
          <a:p>
            <a:pPr algn="ctr" eaLnBrk="0" hangingPunct="0"/>
            <a:r>
              <a:rPr lang="zh-CN" altLang="en-US" sz="1200">
                <a:solidFill>
                  <a:srgbClr val="000000"/>
                </a:solidFill>
                <a:latin typeface="+mn-ea"/>
                <a:ea typeface="+mn-ea"/>
              </a:rPr>
              <a:t>大数据基础设施</a:t>
            </a:r>
            <a:endParaRPr lang="en-US" altLang="zh-CN" sz="1200">
              <a:solidFill>
                <a:srgbClr val="000000"/>
              </a:solidFill>
              <a:latin typeface="+mn-ea"/>
              <a:ea typeface="+mn-ea"/>
            </a:endParaRPr>
          </a:p>
        </p:txBody>
      </p:sp>
      <p:sp>
        <p:nvSpPr>
          <p:cNvPr id="13" name="Rectangle 114"/>
          <p:cNvSpPr>
            <a:spLocks noChangeArrowheads="1"/>
          </p:cNvSpPr>
          <p:nvPr/>
        </p:nvSpPr>
        <p:spPr bwMode="auto">
          <a:xfrm>
            <a:off x="711460" y="4733371"/>
            <a:ext cx="7424936" cy="567837"/>
          </a:xfrm>
          <a:prstGeom prst="rect">
            <a:avLst/>
          </a:prstGeom>
          <a:noFill/>
          <a:ln>
            <a:solidFill>
              <a:schemeClr val="tx1">
                <a:alpha val="36000"/>
              </a:schemeClr>
            </a:solidFill>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79141" tIns="39571" rIns="79141" bIns="39571"/>
          <a:lstStyle/>
          <a:p>
            <a:pPr algn="ctr" defTabSz="800735" fontAlgn="auto">
              <a:spcBef>
                <a:spcPts val="0"/>
              </a:spcBef>
              <a:spcAft>
                <a:spcPts val="0"/>
              </a:spcAft>
              <a:defRPr/>
            </a:pPr>
            <a:endParaRPr lang="en-US" altLang="zh-CN" kern="0" dirty="0" err="1">
              <a:solidFill>
                <a:srgbClr val="000000"/>
              </a:solidFill>
              <a:latin typeface="+mn-ea"/>
            </a:endParaRPr>
          </a:p>
        </p:txBody>
      </p:sp>
      <p:sp>
        <p:nvSpPr>
          <p:cNvPr id="40981" name="Text Box 6"/>
          <p:cNvSpPr txBox="1">
            <a:spLocks noChangeArrowheads="1"/>
          </p:cNvSpPr>
          <p:nvPr/>
        </p:nvSpPr>
        <p:spPr bwMode="gray">
          <a:xfrm>
            <a:off x="3522465" y="2869226"/>
            <a:ext cx="1875004" cy="307746"/>
          </a:xfrm>
          <a:prstGeom prst="rect">
            <a:avLst/>
          </a:prstGeom>
          <a:noFill/>
          <a:ln w="9525" algn="ctr">
            <a:noFill/>
            <a:miter lim="800000"/>
          </a:ln>
        </p:spPr>
        <p:txBody>
          <a:bodyPr wrap="square" lIns="91409" tIns="45705" rIns="91409" bIns="45705">
            <a:spAutoFit/>
          </a:bodyPr>
          <a:lstStyle/>
          <a:p>
            <a:pPr algn="ctr" eaLnBrk="0" hangingPunct="0"/>
            <a:r>
              <a:rPr lang="en-US" altLang="zh-CN" sz="1400" b="1" dirty="0">
                <a:solidFill>
                  <a:srgbClr val="000000"/>
                </a:solidFill>
                <a:latin typeface="+mn-ea"/>
                <a:ea typeface="+mn-ea"/>
              </a:rPr>
              <a:t>FusionInsight HD</a:t>
            </a:r>
          </a:p>
        </p:txBody>
      </p:sp>
      <p:sp>
        <p:nvSpPr>
          <p:cNvPr id="15" name="Freeform 432"/>
          <p:cNvSpPr>
            <a:spLocks noEditPoints="1"/>
          </p:cNvSpPr>
          <p:nvPr/>
        </p:nvSpPr>
        <p:spPr bwMode="auto">
          <a:xfrm>
            <a:off x="4101903" y="5045720"/>
            <a:ext cx="627086" cy="195672"/>
          </a:xfrm>
          <a:custGeom>
            <a:avLst/>
            <a:gdLst>
              <a:gd name="T0" fmla="*/ 0 w 662"/>
              <a:gd name="T1" fmla="*/ 16 h 195"/>
              <a:gd name="T2" fmla="*/ 19 w 662"/>
              <a:gd name="T3" fmla="*/ 195 h 195"/>
              <a:gd name="T4" fmla="*/ 662 w 662"/>
              <a:gd name="T5" fmla="*/ 178 h 195"/>
              <a:gd name="T6" fmla="*/ 643 w 662"/>
              <a:gd name="T7" fmla="*/ 0 h 195"/>
              <a:gd name="T8" fmla="*/ 579 w 662"/>
              <a:gd name="T9" fmla="*/ 17 h 195"/>
              <a:gd name="T10" fmla="*/ 506 w 662"/>
              <a:gd name="T11" fmla="*/ 63 h 195"/>
              <a:gd name="T12" fmla="*/ 501 w 662"/>
              <a:gd name="T13" fmla="*/ 76 h 195"/>
              <a:gd name="T14" fmla="*/ 602 w 662"/>
              <a:gd name="T15" fmla="*/ 117 h 195"/>
              <a:gd name="T16" fmla="*/ 501 w 662"/>
              <a:gd name="T17" fmla="*/ 118 h 195"/>
              <a:gd name="T18" fmla="*/ 421 w 662"/>
              <a:gd name="T19" fmla="*/ 16 h 195"/>
              <a:gd name="T20" fmla="*/ 446 w 662"/>
              <a:gd name="T21" fmla="*/ 61 h 195"/>
              <a:gd name="T22" fmla="*/ 346 w 662"/>
              <a:gd name="T23" fmla="*/ 78 h 195"/>
              <a:gd name="T24" fmla="*/ 425 w 662"/>
              <a:gd name="T25" fmla="*/ 76 h 195"/>
              <a:gd name="T26" fmla="*/ 351 w 662"/>
              <a:gd name="T27" fmla="*/ 120 h 195"/>
              <a:gd name="T28" fmla="*/ 193 w 662"/>
              <a:gd name="T29" fmla="*/ 17 h 195"/>
              <a:gd name="T30" fmla="*/ 293 w 662"/>
              <a:gd name="T31" fmla="*/ 59 h 195"/>
              <a:gd name="T32" fmla="*/ 192 w 662"/>
              <a:gd name="T33" fmla="*/ 59 h 195"/>
              <a:gd name="T34" fmla="*/ 266 w 662"/>
              <a:gd name="T35" fmla="*/ 74 h 195"/>
              <a:gd name="T36" fmla="*/ 289 w 662"/>
              <a:gd name="T37" fmla="*/ 120 h 195"/>
              <a:gd name="T38" fmla="*/ 37 w 662"/>
              <a:gd name="T39" fmla="*/ 21 h 195"/>
              <a:gd name="T40" fmla="*/ 118 w 662"/>
              <a:gd name="T41" fmla="*/ 21 h 195"/>
              <a:gd name="T42" fmla="*/ 38 w 662"/>
              <a:gd name="T43" fmla="*/ 61 h 195"/>
              <a:gd name="T44" fmla="*/ 42 w 662"/>
              <a:gd name="T45" fmla="*/ 74 h 195"/>
              <a:gd name="T46" fmla="*/ 138 w 662"/>
              <a:gd name="T47" fmla="*/ 118 h 195"/>
              <a:gd name="T48" fmla="*/ 37 w 662"/>
              <a:gd name="T49" fmla="*/ 78 h 195"/>
              <a:gd name="T50" fmla="*/ 37 w 662"/>
              <a:gd name="T51" fmla="*/ 136 h 195"/>
              <a:gd name="T52" fmla="*/ 118 w 662"/>
              <a:gd name="T53" fmla="*/ 136 h 195"/>
              <a:gd name="T54" fmla="*/ 161 w 662"/>
              <a:gd name="T55" fmla="*/ 171 h 195"/>
              <a:gd name="T56" fmla="*/ 130 w 662"/>
              <a:gd name="T57" fmla="*/ 137 h 195"/>
              <a:gd name="T58" fmla="*/ 161 w 662"/>
              <a:gd name="T59" fmla="*/ 115 h 195"/>
              <a:gd name="T60" fmla="*/ 130 w 662"/>
              <a:gd name="T61" fmla="*/ 80 h 195"/>
              <a:gd name="T62" fmla="*/ 161 w 662"/>
              <a:gd name="T63" fmla="*/ 57 h 195"/>
              <a:gd name="T64" fmla="*/ 130 w 662"/>
              <a:gd name="T65" fmla="*/ 22 h 195"/>
              <a:gd name="T66" fmla="*/ 197 w 662"/>
              <a:gd name="T67" fmla="*/ 178 h 195"/>
              <a:gd name="T68" fmla="*/ 193 w 662"/>
              <a:gd name="T69" fmla="*/ 133 h 195"/>
              <a:gd name="T70" fmla="*/ 293 w 662"/>
              <a:gd name="T71" fmla="*/ 175 h 195"/>
              <a:gd name="T72" fmla="*/ 313 w 662"/>
              <a:gd name="T73" fmla="*/ 173 h 195"/>
              <a:gd name="T74" fmla="*/ 313 w 662"/>
              <a:gd name="T75" fmla="*/ 136 h 195"/>
              <a:gd name="T76" fmla="*/ 313 w 662"/>
              <a:gd name="T77" fmla="*/ 116 h 195"/>
              <a:gd name="T78" fmla="*/ 313 w 662"/>
              <a:gd name="T79" fmla="*/ 78 h 195"/>
              <a:gd name="T80" fmla="*/ 313 w 662"/>
              <a:gd name="T81" fmla="*/ 58 h 195"/>
              <a:gd name="T82" fmla="*/ 313 w 662"/>
              <a:gd name="T83" fmla="*/ 21 h 195"/>
              <a:gd name="T84" fmla="*/ 348 w 662"/>
              <a:gd name="T85" fmla="*/ 177 h 195"/>
              <a:gd name="T86" fmla="*/ 421 w 662"/>
              <a:gd name="T87" fmla="*/ 132 h 195"/>
              <a:gd name="T88" fmla="*/ 446 w 662"/>
              <a:gd name="T89" fmla="*/ 177 h 195"/>
              <a:gd name="T90" fmla="*/ 459 w 662"/>
              <a:gd name="T91" fmla="*/ 173 h 195"/>
              <a:gd name="T92" fmla="*/ 470 w 662"/>
              <a:gd name="T93" fmla="*/ 137 h 195"/>
              <a:gd name="T94" fmla="*/ 459 w 662"/>
              <a:gd name="T95" fmla="*/ 116 h 195"/>
              <a:gd name="T96" fmla="*/ 470 w 662"/>
              <a:gd name="T97" fmla="*/ 80 h 195"/>
              <a:gd name="T98" fmla="*/ 459 w 662"/>
              <a:gd name="T99" fmla="*/ 58 h 195"/>
              <a:gd name="T100" fmla="*/ 470 w 662"/>
              <a:gd name="T101" fmla="*/ 22 h 195"/>
              <a:gd name="T102" fmla="*/ 501 w 662"/>
              <a:gd name="T103" fmla="*/ 175 h 195"/>
              <a:gd name="T104" fmla="*/ 579 w 662"/>
              <a:gd name="T105" fmla="*/ 133 h 195"/>
              <a:gd name="T106" fmla="*/ 597 w 662"/>
              <a:gd name="T107" fmla="*/ 178 h 195"/>
              <a:gd name="T108" fmla="*/ 594 w 662"/>
              <a:gd name="T109" fmla="*/ 137 h 195"/>
              <a:gd name="T110" fmla="*/ 625 w 662"/>
              <a:gd name="T111" fmla="*/ 171 h 195"/>
              <a:gd name="T112" fmla="*/ 594 w 662"/>
              <a:gd name="T113" fmla="*/ 80 h 195"/>
              <a:gd name="T114" fmla="*/ 625 w 662"/>
              <a:gd name="T115" fmla="*/ 115 h 195"/>
              <a:gd name="T116" fmla="*/ 594 w 662"/>
              <a:gd name="T117" fmla="*/ 22 h 195"/>
              <a:gd name="T118" fmla="*/ 625 w 662"/>
              <a:gd name="T119" fmla="*/ 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2" h="195">
                <a:moveTo>
                  <a:pt x="643" y="0"/>
                </a:moveTo>
                <a:lnTo>
                  <a:pt x="19" y="0"/>
                </a:lnTo>
                <a:lnTo>
                  <a:pt x="19" y="0"/>
                </a:lnTo>
                <a:lnTo>
                  <a:pt x="11" y="1"/>
                </a:lnTo>
                <a:lnTo>
                  <a:pt x="6" y="5"/>
                </a:lnTo>
                <a:lnTo>
                  <a:pt x="1" y="9"/>
                </a:lnTo>
                <a:lnTo>
                  <a:pt x="0" y="13"/>
                </a:lnTo>
                <a:lnTo>
                  <a:pt x="0" y="16"/>
                </a:lnTo>
                <a:lnTo>
                  <a:pt x="0" y="178"/>
                </a:lnTo>
                <a:lnTo>
                  <a:pt x="0" y="178"/>
                </a:lnTo>
                <a:lnTo>
                  <a:pt x="0" y="181"/>
                </a:lnTo>
                <a:lnTo>
                  <a:pt x="1" y="185"/>
                </a:lnTo>
                <a:lnTo>
                  <a:pt x="6" y="190"/>
                </a:lnTo>
                <a:lnTo>
                  <a:pt x="11" y="194"/>
                </a:lnTo>
                <a:lnTo>
                  <a:pt x="15" y="195"/>
                </a:lnTo>
                <a:lnTo>
                  <a:pt x="19" y="195"/>
                </a:lnTo>
                <a:lnTo>
                  <a:pt x="643" y="195"/>
                </a:lnTo>
                <a:lnTo>
                  <a:pt x="643" y="195"/>
                </a:lnTo>
                <a:lnTo>
                  <a:pt x="647" y="195"/>
                </a:lnTo>
                <a:lnTo>
                  <a:pt x="651" y="194"/>
                </a:lnTo>
                <a:lnTo>
                  <a:pt x="656" y="190"/>
                </a:lnTo>
                <a:lnTo>
                  <a:pt x="661" y="185"/>
                </a:lnTo>
                <a:lnTo>
                  <a:pt x="662" y="181"/>
                </a:lnTo>
                <a:lnTo>
                  <a:pt x="662" y="178"/>
                </a:lnTo>
                <a:lnTo>
                  <a:pt x="662" y="16"/>
                </a:lnTo>
                <a:lnTo>
                  <a:pt x="662" y="16"/>
                </a:lnTo>
                <a:lnTo>
                  <a:pt x="662" y="13"/>
                </a:lnTo>
                <a:lnTo>
                  <a:pt x="661" y="10"/>
                </a:lnTo>
                <a:lnTo>
                  <a:pt x="656" y="5"/>
                </a:lnTo>
                <a:lnTo>
                  <a:pt x="651" y="1"/>
                </a:lnTo>
                <a:lnTo>
                  <a:pt x="643" y="0"/>
                </a:lnTo>
                <a:lnTo>
                  <a:pt x="643" y="0"/>
                </a:lnTo>
                <a:close/>
                <a:moveTo>
                  <a:pt x="501" y="21"/>
                </a:moveTo>
                <a:lnTo>
                  <a:pt x="501" y="21"/>
                </a:lnTo>
                <a:lnTo>
                  <a:pt x="501" y="18"/>
                </a:lnTo>
                <a:lnTo>
                  <a:pt x="502" y="17"/>
                </a:lnTo>
                <a:lnTo>
                  <a:pt x="506" y="16"/>
                </a:lnTo>
                <a:lnTo>
                  <a:pt x="576" y="16"/>
                </a:lnTo>
                <a:lnTo>
                  <a:pt x="576" y="16"/>
                </a:lnTo>
                <a:lnTo>
                  <a:pt x="579" y="17"/>
                </a:lnTo>
                <a:lnTo>
                  <a:pt x="580" y="18"/>
                </a:lnTo>
                <a:lnTo>
                  <a:pt x="582" y="21"/>
                </a:lnTo>
                <a:lnTo>
                  <a:pt x="602" y="59"/>
                </a:lnTo>
                <a:lnTo>
                  <a:pt x="602" y="59"/>
                </a:lnTo>
                <a:lnTo>
                  <a:pt x="602" y="60"/>
                </a:lnTo>
                <a:lnTo>
                  <a:pt x="601" y="61"/>
                </a:lnTo>
                <a:lnTo>
                  <a:pt x="597" y="63"/>
                </a:lnTo>
                <a:lnTo>
                  <a:pt x="506" y="63"/>
                </a:lnTo>
                <a:lnTo>
                  <a:pt x="506" y="63"/>
                </a:lnTo>
                <a:lnTo>
                  <a:pt x="502" y="61"/>
                </a:lnTo>
                <a:lnTo>
                  <a:pt x="501" y="60"/>
                </a:lnTo>
                <a:lnTo>
                  <a:pt x="501" y="59"/>
                </a:lnTo>
                <a:lnTo>
                  <a:pt x="501" y="21"/>
                </a:lnTo>
                <a:close/>
                <a:moveTo>
                  <a:pt x="501" y="78"/>
                </a:moveTo>
                <a:lnTo>
                  <a:pt x="501" y="78"/>
                </a:lnTo>
                <a:lnTo>
                  <a:pt x="501" y="76"/>
                </a:lnTo>
                <a:lnTo>
                  <a:pt x="502" y="75"/>
                </a:lnTo>
                <a:lnTo>
                  <a:pt x="506" y="74"/>
                </a:lnTo>
                <a:lnTo>
                  <a:pt x="576" y="74"/>
                </a:lnTo>
                <a:lnTo>
                  <a:pt x="576" y="74"/>
                </a:lnTo>
                <a:lnTo>
                  <a:pt x="579" y="75"/>
                </a:lnTo>
                <a:lnTo>
                  <a:pt x="580" y="76"/>
                </a:lnTo>
                <a:lnTo>
                  <a:pt x="582" y="78"/>
                </a:lnTo>
                <a:lnTo>
                  <a:pt x="602" y="117"/>
                </a:lnTo>
                <a:lnTo>
                  <a:pt x="602" y="117"/>
                </a:lnTo>
                <a:lnTo>
                  <a:pt x="602" y="118"/>
                </a:lnTo>
                <a:lnTo>
                  <a:pt x="601" y="119"/>
                </a:lnTo>
                <a:lnTo>
                  <a:pt x="597" y="120"/>
                </a:lnTo>
                <a:lnTo>
                  <a:pt x="506" y="120"/>
                </a:lnTo>
                <a:lnTo>
                  <a:pt x="506" y="120"/>
                </a:lnTo>
                <a:lnTo>
                  <a:pt x="502" y="119"/>
                </a:lnTo>
                <a:lnTo>
                  <a:pt x="501" y="118"/>
                </a:lnTo>
                <a:lnTo>
                  <a:pt x="501" y="117"/>
                </a:lnTo>
                <a:lnTo>
                  <a:pt x="501" y="78"/>
                </a:lnTo>
                <a:close/>
                <a:moveTo>
                  <a:pt x="346" y="21"/>
                </a:moveTo>
                <a:lnTo>
                  <a:pt x="346" y="21"/>
                </a:lnTo>
                <a:lnTo>
                  <a:pt x="347" y="18"/>
                </a:lnTo>
                <a:lnTo>
                  <a:pt x="348" y="17"/>
                </a:lnTo>
                <a:lnTo>
                  <a:pt x="351" y="16"/>
                </a:lnTo>
                <a:lnTo>
                  <a:pt x="421" y="16"/>
                </a:lnTo>
                <a:lnTo>
                  <a:pt x="421" y="16"/>
                </a:lnTo>
                <a:lnTo>
                  <a:pt x="424" y="17"/>
                </a:lnTo>
                <a:lnTo>
                  <a:pt x="425" y="18"/>
                </a:lnTo>
                <a:lnTo>
                  <a:pt x="427" y="21"/>
                </a:lnTo>
                <a:lnTo>
                  <a:pt x="447" y="59"/>
                </a:lnTo>
                <a:lnTo>
                  <a:pt x="447" y="59"/>
                </a:lnTo>
                <a:lnTo>
                  <a:pt x="447" y="60"/>
                </a:lnTo>
                <a:lnTo>
                  <a:pt x="446" y="61"/>
                </a:lnTo>
                <a:lnTo>
                  <a:pt x="442" y="63"/>
                </a:lnTo>
                <a:lnTo>
                  <a:pt x="351" y="63"/>
                </a:lnTo>
                <a:lnTo>
                  <a:pt x="351" y="63"/>
                </a:lnTo>
                <a:lnTo>
                  <a:pt x="348" y="61"/>
                </a:lnTo>
                <a:lnTo>
                  <a:pt x="347" y="60"/>
                </a:lnTo>
                <a:lnTo>
                  <a:pt x="346" y="59"/>
                </a:lnTo>
                <a:lnTo>
                  <a:pt x="346" y="21"/>
                </a:lnTo>
                <a:close/>
                <a:moveTo>
                  <a:pt x="346" y="78"/>
                </a:moveTo>
                <a:lnTo>
                  <a:pt x="346" y="78"/>
                </a:lnTo>
                <a:lnTo>
                  <a:pt x="347" y="76"/>
                </a:lnTo>
                <a:lnTo>
                  <a:pt x="348" y="75"/>
                </a:lnTo>
                <a:lnTo>
                  <a:pt x="351" y="74"/>
                </a:lnTo>
                <a:lnTo>
                  <a:pt x="421" y="74"/>
                </a:lnTo>
                <a:lnTo>
                  <a:pt x="421" y="74"/>
                </a:lnTo>
                <a:lnTo>
                  <a:pt x="424" y="75"/>
                </a:lnTo>
                <a:lnTo>
                  <a:pt x="425" y="76"/>
                </a:lnTo>
                <a:lnTo>
                  <a:pt x="427" y="78"/>
                </a:lnTo>
                <a:lnTo>
                  <a:pt x="447" y="117"/>
                </a:lnTo>
                <a:lnTo>
                  <a:pt x="447" y="117"/>
                </a:lnTo>
                <a:lnTo>
                  <a:pt x="447" y="118"/>
                </a:lnTo>
                <a:lnTo>
                  <a:pt x="446" y="119"/>
                </a:lnTo>
                <a:lnTo>
                  <a:pt x="442" y="120"/>
                </a:lnTo>
                <a:lnTo>
                  <a:pt x="351" y="120"/>
                </a:lnTo>
                <a:lnTo>
                  <a:pt x="351" y="120"/>
                </a:lnTo>
                <a:lnTo>
                  <a:pt x="348" y="119"/>
                </a:lnTo>
                <a:lnTo>
                  <a:pt x="347" y="118"/>
                </a:lnTo>
                <a:lnTo>
                  <a:pt x="346" y="117"/>
                </a:lnTo>
                <a:lnTo>
                  <a:pt x="346" y="78"/>
                </a:lnTo>
                <a:close/>
                <a:moveTo>
                  <a:pt x="192" y="21"/>
                </a:moveTo>
                <a:lnTo>
                  <a:pt x="192" y="21"/>
                </a:lnTo>
                <a:lnTo>
                  <a:pt x="192" y="18"/>
                </a:lnTo>
                <a:lnTo>
                  <a:pt x="193" y="17"/>
                </a:lnTo>
                <a:lnTo>
                  <a:pt x="197" y="16"/>
                </a:lnTo>
                <a:lnTo>
                  <a:pt x="266" y="16"/>
                </a:lnTo>
                <a:lnTo>
                  <a:pt x="266" y="16"/>
                </a:lnTo>
                <a:lnTo>
                  <a:pt x="269" y="17"/>
                </a:lnTo>
                <a:lnTo>
                  <a:pt x="272" y="18"/>
                </a:lnTo>
                <a:lnTo>
                  <a:pt x="272" y="21"/>
                </a:lnTo>
                <a:lnTo>
                  <a:pt x="293" y="59"/>
                </a:lnTo>
                <a:lnTo>
                  <a:pt x="293" y="59"/>
                </a:lnTo>
                <a:lnTo>
                  <a:pt x="292" y="60"/>
                </a:lnTo>
                <a:lnTo>
                  <a:pt x="291" y="61"/>
                </a:lnTo>
                <a:lnTo>
                  <a:pt x="289" y="63"/>
                </a:lnTo>
                <a:lnTo>
                  <a:pt x="197" y="63"/>
                </a:lnTo>
                <a:lnTo>
                  <a:pt x="197" y="63"/>
                </a:lnTo>
                <a:lnTo>
                  <a:pt x="193" y="61"/>
                </a:lnTo>
                <a:lnTo>
                  <a:pt x="192" y="60"/>
                </a:lnTo>
                <a:lnTo>
                  <a:pt x="192" y="59"/>
                </a:lnTo>
                <a:lnTo>
                  <a:pt x="192" y="21"/>
                </a:lnTo>
                <a:close/>
                <a:moveTo>
                  <a:pt x="192" y="78"/>
                </a:moveTo>
                <a:lnTo>
                  <a:pt x="192" y="78"/>
                </a:lnTo>
                <a:lnTo>
                  <a:pt x="192" y="76"/>
                </a:lnTo>
                <a:lnTo>
                  <a:pt x="193" y="75"/>
                </a:lnTo>
                <a:lnTo>
                  <a:pt x="197" y="74"/>
                </a:lnTo>
                <a:lnTo>
                  <a:pt x="266" y="74"/>
                </a:lnTo>
                <a:lnTo>
                  <a:pt x="266" y="74"/>
                </a:lnTo>
                <a:lnTo>
                  <a:pt x="269" y="75"/>
                </a:lnTo>
                <a:lnTo>
                  <a:pt x="272" y="76"/>
                </a:lnTo>
                <a:lnTo>
                  <a:pt x="272" y="78"/>
                </a:lnTo>
                <a:lnTo>
                  <a:pt x="293" y="117"/>
                </a:lnTo>
                <a:lnTo>
                  <a:pt x="293" y="117"/>
                </a:lnTo>
                <a:lnTo>
                  <a:pt x="292" y="118"/>
                </a:lnTo>
                <a:lnTo>
                  <a:pt x="291" y="119"/>
                </a:lnTo>
                <a:lnTo>
                  <a:pt x="289" y="120"/>
                </a:lnTo>
                <a:lnTo>
                  <a:pt x="197" y="120"/>
                </a:lnTo>
                <a:lnTo>
                  <a:pt x="197" y="120"/>
                </a:lnTo>
                <a:lnTo>
                  <a:pt x="193" y="119"/>
                </a:lnTo>
                <a:lnTo>
                  <a:pt x="192" y="118"/>
                </a:lnTo>
                <a:lnTo>
                  <a:pt x="192" y="117"/>
                </a:lnTo>
                <a:lnTo>
                  <a:pt x="192" y="78"/>
                </a:lnTo>
                <a:close/>
                <a:moveTo>
                  <a:pt x="37" y="21"/>
                </a:moveTo>
                <a:lnTo>
                  <a:pt x="37" y="21"/>
                </a:lnTo>
                <a:lnTo>
                  <a:pt x="37" y="18"/>
                </a:lnTo>
                <a:lnTo>
                  <a:pt x="38" y="17"/>
                </a:lnTo>
                <a:lnTo>
                  <a:pt x="42" y="16"/>
                </a:lnTo>
                <a:lnTo>
                  <a:pt x="112" y="16"/>
                </a:lnTo>
                <a:lnTo>
                  <a:pt x="112" y="16"/>
                </a:lnTo>
                <a:lnTo>
                  <a:pt x="115" y="17"/>
                </a:lnTo>
                <a:lnTo>
                  <a:pt x="117" y="18"/>
                </a:lnTo>
                <a:lnTo>
                  <a:pt x="118" y="21"/>
                </a:lnTo>
                <a:lnTo>
                  <a:pt x="138" y="59"/>
                </a:lnTo>
                <a:lnTo>
                  <a:pt x="138" y="59"/>
                </a:lnTo>
                <a:lnTo>
                  <a:pt x="138" y="60"/>
                </a:lnTo>
                <a:lnTo>
                  <a:pt x="137" y="61"/>
                </a:lnTo>
                <a:lnTo>
                  <a:pt x="133" y="63"/>
                </a:lnTo>
                <a:lnTo>
                  <a:pt x="42" y="63"/>
                </a:lnTo>
                <a:lnTo>
                  <a:pt x="42" y="63"/>
                </a:lnTo>
                <a:lnTo>
                  <a:pt x="38" y="61"/>
                </a:lnTo>
                <a:lnTo>
                  <a:pt x="37" y="60"/>
                </a:lnTo>
                <a:lnTo>
                  <a:pt x="37" y="59"/>
                </a:lnTo>
                <a:lnTo>
                  <a:pt x="37" y="21"/>
                </a:lnTo>
                <a:close/>
                <a:moveTo>
                  <a:pt x="37" y="78"/>
                </a:moveTo>
                <a:lnTo>
                  <a:pt x="37" y="78"/>
                </a:lnTo>
                <a:lnTo>
                  <a:pt x="37" y="76"/>
                </a:lnTo>
                <a:lnTo>
                  <a:pt x="38" y="75"/>
                </a:lnTo>
                <a:lnTo>
                  <a:pt x="42" y="74"/>
                </a:lnTo>
                <a:lnTo>
                  <a:pt x="112" y="74"/>
                </a:lnTo>
                <a:lnTo>
                  <a:pt x="112" y="74"/>
                </a:lnTo>
                <a:lnTo>
                  <a:pt x="115" y="75"/>
                </a:lnTo>
                <a:lnTo>
                  <a:pt x="117" y="76"/>
                </a:lnTo>
                <a:lnTo>
                  <a:pt x="118" y="78"/>
                </a:lnTo>
                <a:lnTo>
                  <a:pt x="138" y="117"/>
                </a:lnTo>
                <a:lnTo>
                  <a:pt x="138" y="117"/>
                </a:lnTo>
                <a:lnTo>
                  <a:pt x="138" y="118"/>
                </a:lnTo>
                <a:lnTo>
                  <a:pt x="137" y="119"/>
                </a:lnTo>
                <a:lnTo>
                  <a:pt x="133" y="120"/>
                </a:lnTo>
                <a:lnTo>
                  <a:pt x="42" y="120"/>
                </a:lnTo>
                <a:lnTo>
                  <a:pt x="42" y="120"/>
                </a:lnTo>
                <a:lnTo>
                  <a:pt x="38" y="119"/>
                </a:lnTo>
                <a:lnTo>
                  <a:pt x="37" y="118"/>
                </a:lnTo>
                <a:lnTo>
                  <a:pt x="37" y="117"/>
                </a:lnTo>
                <a:lnTo>
                  <a:pt x="37" y="78"/>
                </a:lnTo>
                <a:close/>
                <a:moveTo>
                  <a:pt x="133" y="178"/>
                </a:moveTo>
                <a:lnTo>
                  <a:pt x="42" y="178"/>
                </a:lnTo>
                <a:lnTo>
                  <a:pt x="42" y="178"/>
                </a:lnTo>
                <a:lnTo>
                  <a:pt x="38" y="177"/>
                </a:lnTo>
                <a:lnTo>
                  <a:pt x="37" y="176"/>
                </a:lnTo>
                <a:lnTo>
                  <a:pt x="37" y="175"/>
                </a:lnTo>
                <a:lnTo>
                  <a:pt x="37" y="136"/>
                </a:lnTo>
                <a:lnTo>
                  <a:pt x="37" y="136"/>
                </a:lnTo>
                <a:lnTo>
                  <a:pt x="37" y="134"/>
                </a:lnTo>
                <a:lnTo>
                  <a:pt x="38" y="133"/>
                </a:lnTo>
                <a:lnTo>
                  <a:pt x="42" y="132"/>
                </a:lnTo>
                <a:lnTo>
                  <a:pt x="112" y="132"/>
                </a:lnTo>
                <a:lnTo>
                  <a:pt x="112" y="132"/>
                </a:lnTo>
                <a:lnTo>
                  <a:pt x="115" y="133"/>
                </a:lnTo>
                <a:lnTo>
                  <a:pt x="117" y="134"/>
                </a:lnTo>
                <a:lnTo>
                  <a:pt x="118" y="136"/>
                </a:lnTo>
                <a:lnTo>
                  <a:pt x="138" y="175"/>
                </a:lnTo>
                <a:lnTo>
                  <a:pt x="138" y="175"/>
                </a:lnTo>
                <a:lnTo>
                  <a:pt x="138" y="176"/>
                </a:lnTo>
                <a:lnTo>
                  <a:pt x="137" y="177"/>
                </a:lnTo>
                <a:lnTo>
                  <a:pt x="133" y="178"/>
                </a:lnTo>
                <a:lnTo>
                  <a:pt x="133" y="178"/>
                </a:lnTo>
                <a:close/>
                <a:moveTo>
                  <a:pt x="161" y="171"/>
                </a:moveTo>
                <a:lnTo>
                  <a:pt x="161" y="171"/>
                </a:lnTo>
                <a:lnTo>
                  <a:pt x="160" y="172"/>
                </a:lnTo>
                <a:lnTo>
                  <a:pt x="160" y="173"/>
                </a:lnTo>
                <a:lnTo>
                  <a:pt x="149" y="173"/>
                </a:lnTo>
                <a:lnTo>
                  <a:pt x="149" y="173"/>
                </a:lnTo>
                <a:lnTo>
                  <a:pt x="148" y="172"/>
                </a:lnTo>
                <a:lnTo>
                  <a:pt x="130" y="137"/>
                </a:lnTo>
                <a:lnTo>
                  <a:pt x="130" y="137"/>
                </a:lnTo>
                <a:lnTo>
                  <a:pt x="130" y="137"/>
                </a:lnTo>
                <a:lnTo>
                  <a:pt x="130" y="136"/>
                </a:lnTo>
                <a:lnTo>
                  <a:pt x="160" y="136"/>
                </a:lnTo>
                <a:lnTo>
                  <a:pt x="160" y="136"/>
                </a:lnTo>
                <a:lnTo>
                  <a:pt x="160" y="137"/>
                </a:lnTo>
                <a:lnTo>
                  <a:pt x="161" y="138"/>
                </a:lnTo>
                <a:lnTo>
                  <a:pt x="161" y="171"/>
                </a:lnTo>
                <a:close/>
                <a:moveTo>
                  <a:pt x="161" y="115"/>
                </a:moveTo>
                <a:lnTo>
                  <a:pt x="161" y="115"/>
                </a:lnTo>
                <a:lnTo>
                  <a:pt x="160" y="115"/>
                </a:lnTo>
                <a:lnTo>
                  <a:pt x="160" y="116"/>
                </a:lnTo>
                <a:lnTo>
                  <a:pt x="149" y="116"/>
                </a:lnTo>
                <a:lnTo>
                  <a:pt x="149" y="116"/>
                </a:lnTo>
                <a:lnTo>
                  <a:pt x="148" y="115"/>
                </a:lnTo>
                <a:lnTo>
                  <a:pt x="130" y="80"/>
                </a:lnTo>
                <a:lnTo>
                  <a:pt x="130" y="80"/>
                </a:lnTo>
                <a:lnTo>
                  <a:pt x="130" y="80"/>
                </a:lnTo>
                <a:lnTo>
                  <a:pt x="130" y="78"/>
                </a:lnTo>
                <a:lnTo>
                  <a:pt x="160" y="78"/>
                </a:lnTo>
                <a:lnTo>
                  <a:pt x="160" y="78"/>
                </a:lnTo>
                <a:lnTo>
                  <a:pt x="160" y="80"/>
                </a:lnTo>
                <a:lnTo>
                  <a:pt x="161" y="81"/>
                </a:lnTo>
                <a:lnTo>
                  <a:pt x="161" y="115"/>
                </a:lnTo>
                <a:close/>
                <a:moveTo>
                  <a:pt x="161" y="57"/>
                </a:moveTo>
                <a:lnTo>
                  <a:pt x="161" y="57"/>
                </a:lnTo>
                <a:lnTo>
                  <a:pt x="160" y="57"/>
                </a:lnTo>
                <a:lnTo>
                  <a:pt x="160" y="58"/>
                </a:lnTo>
                <a:lnTo>
                  <a:pt x="149" y="58"/>
                </a:lnTo>
                <a:lnTo>
                  <a:pt x="149" y="58"/>
                </a:lnTo>
                <a:lnTo>
                  <a:pt x="148" y="57"/>
                </a:lnTo>
                <a:lnTo>
                  <a:pt x="130" y="22"/>
                </a:lnTo>
                <a:lnTo>
                  <a:pt x="130" y="22"/>
                </a:lnTo>
                <a:lnTo>
                  <a:pt x="130" y="22"/>
                </a:lnTo>
                <a:lnTo>
                  <a:pt x="130" y="21"/>
                </a:lnTo>
                <a:lnTo>
                  <a:pt x="160" y="21"/>
                </a:lnTo>
                <a:lnTo>
                  <a:pt x="160" y="21"/>
                </a:lnTo>
                <a:lnTo>
                  <a:pt x="160" y="22"/>
                </a:lnTo>
                <a:lnTo>
                  <a:pt x="161" y="23"/>
                </a:lnTo>
                <a:lnTo>
                  <a:pt x="161" y="57"/>
                </a:lnTo>
                <a:close/>
                <a:moveTo>
                  <a:pt x="289" y="178"/>
                </a:moveTo>
                <a:lnTo>
                  <a:pt x="197" y="178"/>
                </a:lnTo>
                <a:lnTo>
                  <a:pt x="197" y="178"/>
                </a:lnTo>
                <a:lnTo>
                  <a:pt x="193" y="177"/>
                </a:lnTo>
                <a:lnTo>
                  <a:pt x="192" y="176"/>
                </a:lnTo>
                <a:lnTo>
                  <a:pt x="192" y="175"/>
                </a:lnTo>
                <a:lnTo>
                  <a:pt x="192" y="136"/>
                </a:lnTo>
                <a:lnTo>
                  <a:pt x="192" y="136"/>
                </a:lnTo>
                <a:lnTo>
                  <a:pt x="192" y="134"/>
                </a:lnTo>
                <a:lnTo>
                  <a:pt x="193" y="133"/>
                </a:lnTo>
                <a:lnTo>
                  <a:pt x="197" y="132"/>
                </a:lnTo>
                <a:lnTo>
                  <a:pt x="266" y="132"/>
                </a:lnTo>
                <a:lnTo>
                  <a:pt x="266" y="132"/>
                </a:lnTo>
                <a:lnTo>
                  <a:pt x="269" y="133"/>
                </a:lnTo>
                <a:lnTo>
                  <a:pt x="272" y="134"/>
                </a:lnTo>
                <a:lnTo>
                  <a:pt x="272" y="136"/>
                </a:lnTo>
                <a:lnTo>
                  <a:pt x="293" y="175"/>
                </a:lnTo>
                <a:lnTo>
                  <a:pt x="293" y="175"/>
                </a:lnTo>
                <a:lnTo>
                  <a:pt x="292" y="176"/>
                </a:lnTo>
                <a:lnTo>
                  <a:pt x="291" y="177"/>
                </a:lnTo>
                <a:lnTo>
                  <a:pt x="289" y="178"/>
                </a:lnTo>
                <a:lnTo>
                  <a:pt x="289" y="178"/>
                </a:lnTo>
                <a:close/>
                <a:moveTo>
                  <a:pt x="315" y="171"/>
                </a:moveTo>
                <a:lnTo>
                  <a:pt x="315" y="171"/>
                </a:lnTo>
                <a:lnTo>
                  <a:pt x="315" y="172"/>
                </a:lnTo>
                <a:lnTo>
                  <a:pt x="313" y="173"/>
                </a:lnTo>
                <a:lnTo>
                  <a:pt x="304" y="173"/>
                </a:lnTo>
                <a:lnTo>
                  <a:pt x="304" y="173"/>
                </a:lnTo>
                <a:lnTo>
                  <a:pt x="302" y="172"/>
                </a:lnTo>
                <a:lnTo>
                  <a:pt x="284" y="137"/>
                </a:lnTo>
                <a:lnTo>
                  <a:pt x="284" y="137"/>
                </a:lnTo>
                <a:lnTo>
                  <a:pt x="284" y="137"/>
                </a:lnTo>
                <a:lnTo>
                  <a:pt x="285" y="136"/>
                </a:lnTo>
                <a:lnTo>
                  <a:pt x="313" y="136"/>
                </a:lnTo>
                <a:lnTo>
                  <a:pt x="313" y="136"/>
                </a:lnTo>
                <a:lnTo>
                  <a:pt x="315" y="137"/>
                </a:lnTo>
                <a:lnTo>
                  <a:pt x="315" y="138"/>
                </a:lnTo>
                <a:lnTo>
                  <a:pt x="315" y="171"/>
                </a:lnTo>
                <a:close/>
                <a:moveTo>
                  <a:pt x="315" y="115"/>
                </a:moveTo>
                <a:lnTo>
                  <a:pt x="315" y="115"/>
                </a:lnTo>
                <a:lnTo>
                  <a:pt x="315" y="115"/>
                </a:lnTo>
                <a:lnTo>
                  <a:pt x="313" y="116"/>
                </a:lnTo>
                <a:lnTo>
                  <a:pt x="304" y="116"/>
                </a:lnTo>
                <a:lnTo>
                  <a:pt x="304" y="116"/>
                </a:lnTo>
                <a:lnTo>
                  <a:pt x="302" y="115"/>
                </a:lnTo>
                <a:lnTo>
                  <a:pt x="284" y="80"/>
                </a:lnTo>
                <a:lnTo>
                  <a:pt x="284" y="80"/>
                </a:lnTo>
                <a:lnTo>
                  <a:pt x="284" y="80"/>
                </a:lnTo>
                <a:lnTo>
                  <a:pt x="285" y="78"/>
                </a:lnTo>
                <a:lnTo>
                  <a:pt x="313" y="78"/>
                </a:lnTo>
                <a:lnTo>
                  <a:pt x="313" y="78"/>
                </a:lnTo>
                <a:lnTo>
                  <a:pt x="315" y="80"/>
                </a:lnTo>
                <a:lnTo>
                  <a:pt x="315" y="81"/>
                </a:lnTo>
                <a:lnTo>
                  <a:pt x="315" y="115"/>
                </a:lnTo>
                <a:close/>
                <a:moveTo>
                  <a:pt x="315" y="57"/>
                </a:moveTo>
                <a:lnTo>
                  <a:pt x="315" y="57"/>
                </a:lnTo>
                <a:lnTo>
                  <a:pt x="315" y="57"/>
                </a:lnTo>
                <a:lnTo>
                  <a:pt x="313" y="58"/>
                </a:lnTo>
                <a:lnTo>
                  <a:pt x="304" y="58"/>
                </a:lnTo>
                <a:lnTo>
                  <a:pt x="304" y="58"/>
                </a:lnTo>
                <a:lnTo>
                  <a:pt x="302" y="57"/>
                </a:lnTo>
                <a:lnTo>
                  <a:pt x="284" y="22"/>
                </a:lnTo>
                <a:lnTo>
                  <a:pt x="284" y="22"/>
                </a:lnTo>
                <a:lnTo>
                  <a:pt x="284" y="22"/>
                </a:lnTo>
                <a:lnTo>
                  <a:pt x="285" y="21"/>
                </a:lnTo>
                <a:lnTo>
                  <a:pt x="313" y="21"/>
                </a:lnTo>
                <a:lnTo>
                  <a:pt x="313" y="21"/>
                </a:lnTo>
                <a:lnTo>
                  <a:pt x="315" y="22"/>
                </a:lnTo>
                <a:lnTo>
                  <a:pt x="315" y="23"/>
                </a:lnTo>
                <a:lnTo>
                  <a:pt x="315" y="57"/>
                </a:lnTo>
                <a:close/>
                <a:moveTo>
                  <a:pt x="442" y="178"/>
                </a:moveTo>
                <a:lnTo>
                  <a:pt x="351" y="178"/>
                </a:lnTo>
                <a:lnTo>
                  <a:pt x="351" y="178"/>
                </a:lnTo>
                <a:lnTo>
                  <a:pt x="348" y="177"/>
                </a:lnTo>
                <a:lnTo>
                  <a:pt x="347" y="176"/>
                </a:lnTo>
                <a:lnTo>
                  <a:pt x="346" y="175"/>
                </a:lnTo>
                <a:lnTo>
                  <a:pt x="346" y="136"/>
                </a:lnTo>
                <a:lnTo>
                  <a:pt x="346" y="136"/>
                </a:lnTo>
                <a:lnTo>
                  <a:pt x="347" y="134"/>
                </a:lnTo>
                <a:lnTo>
                  <a:pt x="348" y="133"/>
                </a:lnTo>
                <a:lnTo>
                  <a:pt x="351" y="132"/>
                </a:lnTo>
                <a:lnTo>
                  <a:pt x="421" y="132"/>
                </a:lnTo>
                <a:lnTo>
                  <a:pt x="421" y="132"/>
                </a:lnTo>
                <a:lnTo>
                  <a:pt x="424" y="133"/>
                </a:lnTo>
                <a:lnTo>
                  <a:pt x="425" y="134"/>
                </a:lnTo>
                <a:lnTo>
                  <a:pt x="427" y="136"/>
                </a:lnTo>
                <a:lnTo>
                  <a:pt x="447" y="175"/>
                </a:lnTo>
                <a:lnTo>
                  <a:pt x="447" y="175"/>
                </a:lnTo>
                <a:lnTo>
                  <a:pt x="447" y="176"/>
                </a:lnTo>
                <a:lnTo>
                  <a:pt x="446" y="177"/>
                </a:lnTo>
                <a:lnTo>
                  <a:pt x="442" y="178"/>
                </a:lnTo>
                <a:lnTo>
                  <a:pt x="442" y="178"/>
                </a:lnTo>
                <a:close/>
                <a:moveTo>
                  <a:pt x="470" y="171"/>
                </a:moveTo>
                <a:lnTo>
                  <a:pt x="470" y="171"/>
                </a:lnTo>
                <a:lnTo>
                  <a:pt x="470" y="172"/>
                </a:lnTo>
                <a:lnTo>
                  <a:pt x="468" y="173"/>
                </a:lnTo>
                <a:lnTo>
                  <a:pt x="459" y="173"/>
                </a:lnTo>
                <a:lnTo>
                  <a:pt x="459" y="173"/>
                </a:lnTo>
                <a:lnTo>
                  <a:pt x="457" y="172"/>
                </a:lnTo>
                <a:lnTo>
                  <a:pt x="439" y="137"/>
                </a:lnTo>
                <a:lnTo>
                  <a:pt x="439" y="137"/>
                </a:lnTo>
                <a:lnTo>
                  <a:pt x="439" y="137"/>
                </a:lnTo>
                <a:lnTo>
                  <a:pt x="440" y="136"/>
                </a:lnTo>
                <a:lnTo>
                  <a:pt x="468" y="136"/>
                </a:lnTo>
                <a:lnTo>
                  <a:pt x="468" y="136"/>
                </a:lnTo>
                <a:lnTo>
                  <a:pt x="470" y="137"/>
                </a:lnTo>
                <a:lnTo>
                  <a:pt x="470" y="138"/>
                </a:lnTo>
                <a:lnTo>
                  <a:pt x="470" y="171"/>
                </a:lnTo>
                <a:close/>
                <a:moveTo>
                  <a:pt x="470" y="115"/>
                </a:moveTo>
                <a:lnTo>
                  <a:pt x="470" y="115"/>
                </a:lnTo>
                <a:lnTo>
                  <a:pt x="470" y="115"/>
                </a:lnTo>
                <a:lnTo>
                  <a:pt x="468" y="116"/>
                </a:lnTo>
                <a:lnTo>
                  <a:pt x="459" y="116"/>
                </a:lnTo>
                <a:lnTo>
                  <a:pt x="459" y="116"/>
                </a:lnTo>
                <a:lnTo>
                  <a:pt x="457" y="115"/>
                </a:lnTo>
                <a:lnTo>
                  <a:pt x="439" y="80"/>
                </a:lnTo>
                <a:lnTo>
                  <a:pt x="439" y="80"/>
                </a:lnTo>
                <a:lnTo>
                  <a:pt x="439" y="80"/>
                </a:lnTo>
                <a:lnTo>
                  <a:pt x="440" y="78"/>
                </a:lnTo>
                <a:lnTo>
                  <a:pt x="468" y="78"/>
                </a:lnTo>
                <a:lnTo>
                  <a:pt x="468" y="78"/>
                </a:lnTo>
                <a:lnTo>
                  <a:pt x="470" y="80"/>
                </a:lnTo>
                <a:lnTo>
                  <a:pt x="470" y="81"/>
                </a:lnTo>
                <a:lnTo>
                  <a:pt x="470" y="115"/>
                </a:lnTo>
                <a:close/>
                <a:moveTo>
                  <a:pt x="470" y="57"/>
                </a:moveTo>
                <a:lnTo>
                  <a:pt x="470" y="57"/>
                </a:lnTo>
                <a:lnTo>
                  <a:pt x="470" y="57"/>
                </a:lnTo>
                <a:lnTo>
                  <a:pt x="468" y="58"/>
                </a:lnTo>
                <a:lnTo>
                  <a:pt x="459" y="58"/>
                </a:lnTo>
                <a:lnTo>
                  <a:pt x="459" y="58"/>
                </a:lnTo>
                <a:lnTo>
                  <a:pt x="457" y="57"/>
                </a:lnTo>
                <a:lnTo>
                  <a:pt x="439" y="22"/>
                </a:lnTo>
                <a:lnTo>
                  <a:pt x="439" y="22"/>
                </a:lnTo>
                <a:lnTo>
                  <a:pt x="439" y="22"/>
                </a:lnTo>
                <a:lnTo>
                  <a:pt x="440" y="21"/>
                </a:lnTo>
                <a:lnTo>
                  <a:pt x="468" y="21"/>
                </a:lnTo>
                <a:lnTo>
                  <a:pt x="468" y="21"/>
                </a:lnTo>
                <a:lnTo>
                  <a:pt x="470" y="22"/>
                </a:lnTo>
                <a:lnTo>
                  <a:pt x="470" y="23"/>
                </a:lnTo>
                <a:lnTo>
                  <a:pt x="470" y="57"/>
                </a:lnTo>
                <a:close/>
                <a:moveTo>
                  <a:pt x="597" y="178"/>
                </a:moveTo>
                <a:lnTo>
                  <a:pt x="506" y="178"/>
                </a:lnTo>
                <a:lnTo>
                  <a:pt x="506" y="178"/>
                </a:lnTo>
                <a:lnTo>
                  <a:pt x="502" y="177"/>
                </a:lnTo>
                <a:lnTo>
                  <a:pt x="501" y="176"/>
                </a:lnTo>
                <a:lnTo>
                  <a:pt x="501" y="175"/>
                </a:lnTo>
                <a:lnTo>
                  <a:pt x="501" y="136"/>
                </a:lnTo>
                <a:lnTo>
                  <a:pt x="501" y="136"/>
                </a:lnTo>
                <a:lnTo>
                  <a:pt x="501" y="134"/>
                </a:lnTo>
                <a:lnTo>
                  <a:pt x="502" y="133"/>
                </a:lnTo>
                <a:lnTo>
                  <a:pt x="506" y="132"/>
                </a:lnTo>
                <a:lnTo>
                  <a:pt x="576" y="132"/>
                </a:lnTo>
                <a:lnTo>
                  <a:pt x="576" y="132"/>
                </a:lnTo>
                <a:lnTo>
                  <a:pt x="579" y="133"/>
                </a:lnTo>
                <a:lnTo>
                  <a:pt x="580" y="134"/>
                </a:lnTo>
                <a:lnTo>
                  <a:pt x="582" y="136"/>
                </a:lnTo>
                <a:lnTo>
                  <a:pt x="602" y="175"/>
                </a:lnTo>
                <a:lnTo>
                  <a:pt x="602" y="175"/>
                </a:lnTo>
                <a:lnTo>
                  <a:pt x="602" y="176"/>
                </a:lnTo>
                <a:lnTo>
                  <a:pt x="601" y="177"/>
                </a:lnTo>
                <a:lnTo>
                  <a:pt x="597" y="178"/>
                </a:lnTo>
                <a:lnTo>
                  <a:pt x="597" y="178"/>
                </a:lnTo>
                <a:close/>
                <a:moveTo>
                  <a:pt x="625" y="171"/>
                </a:moveTo>
                <a:lnTo>
                  <a:pt x="625" y="171"/>
                </a:lnTo>
                <a:lnTo>
                  <a:pt x="623" y="172"/>
                </a:lnTo>
                <a:lnTo>
                  <a:pt x="623" y="173"/>
                </a:lnTo>
                <a:lnTo>
                  <a:pt x="613" y="173"/>
                </a:lnTo>
                <a:lnTo>
                  <a:pt x="613" y="173"/>
                </a:lnTo>
                <a:lnTo>
                  <a:pt x="612" y="172"/>
                </a:lnTo>
                <a:lnTo>
                  <a:pt x="594" y="137"/>
                </a:lnTo>
                <a:lnTo>
                  <a:pt x="594" y="137"/>
                </a:lnTo>
                <a:lnTo>
                  <a:pt x="594" y="137"/>
                </a:lnTo>
                <a:lnTo>
                  <a:pt x="594" y="136"/>
                </a:lnTo>
                <a:lnTo>
                  <a:pt x="623" y="136"/>
                </a:lnTo>
                <a:lnTo>
                  <a:pt x="623" y="136"/>
                </a:lnTo>
                <a:lnTo>
                  <a:pt x="623" y="137"/>
                </a:lnTo>
                <a:lnTo>
                  <a:pt x="625" y="138"/>
                </a:lnTo>
                <a:lnTo>
                  <a:pt x="625" y="171"/>
                </a:lnTo>
                <a:close/>
                <a:moveTo>
                  <a:pt x="625" y="115"/>
                </a:moveTo>
                <a:lnTo>
                  <a:pt x="625" y="115"/>
                </a:lnTo>
                <a:lnTo>
                  <a:pt x="623" y="115"/>
                </a:lnTo>
                <a:lnTo>
                  <a:pt x="623" y="116"/>
                </a:lnTo>
                <a:lnTo>
                  <a:pt x="613" y="116"/>
                </a:lnTo>
                <a:lnTo>
                  <a:pt x="613" y="116"/>
                </a:lnTo>
                <a:lnTo>
                  <a:pt x="612" y="115"/>
                </a:lnTo>
                <a:lnTo>
                  <a:pt x="594" y="80"/>
                </a:lnTo>
                <a:lnTo>
                  <a:pt x="594" y="80"/>
                </a:lnTo>
                <a:lnTo>
                  <a:pt x="594" y="80"/>
                </a:lnTo>
                <a:lnTo>
                  <a:pt x="594" y="78"/>
                </a:lnTo>
                <a:lnTo>
                  <a:pt x="623" y="78"/>
                </a:lnTo>
                <a:lnTo>
                  <a:pt x="623" y="78"/>
                </a:lnTo>
                <a:lnTo>
                  <a:pt x="623" y="80"/>
                </a:lnTo>
                <a:lnTo>
                  <a:pt x="625" y="81"/>
                </a:lnTo>
                <a:lnTo>
                  <a:pt x="625" y="115"/>
                </a:lnTo>
                <a:close/>
                <a:moveTo>
                  <a:pt x="625" y="57"/>
                </a:moveTo>
                <a:lnTo>
                  <a:pt x="625" y="57"/>
                </a:lnTo>
                <a:lnTo>
                  <a:pt x="623" y="57"/>
                </a:lnTo>
                <a:lnTo>
                  <a:pt x="623" y="58"/>
                </a:lnTo>
                <a:lnTo>
                  <a:pt x="613" y="58"/>
                </a:lnTo>
                <a:lnTo>
                  <a:pt x="613" y="58"/>
                </a:lnTo>
                <a:lnTo>
                  <a:pt x="612" y="57"/>
                </a:lnTo>
                <a:lnTo>
                  <a:pt x="594" y="22"/>
                </a:lnTo>
                <a:lnTo>
                  <a:pt x="594" y="22"/>
                </a:lnTo>
                <a:lnTo>
                  <a:pt x="594" y="22"/>
                </a:lnTo>
                <a:lnTo>
                  <a:pt x="594" y="21"/>
                </a:lnTo>
                <a:lnTo>
                  <a:pt x="623" y="21"/>
                </a:lnTo>
                <a:lnTo>
                  <a:pt x="623" y="21"/>
                </a:lnTo>
                <a:lnTo>
                  <a:pt x="623" y="22"/>
                </a:lnTo>
                <a:lnTo>
                  <a:pt x="625" y="23"/>
                </a:lnTo>
                <a:lnTo>
                  <a:pt x="625" y="57"/>
                </a:lnTo>
                <a:close/>
              </a:path>
            </a:pathLst>
          </a:custGeom>
          <a:solidFill>
            <a:schemeClr val="bg2">
              <a:lumMod val="75000"/>
            </a:schemeClr>
          </a:solidFill>
          <a:ln>
            <a:noFill/>
          </a:ln>
        </p:spPr>
        <p:txBody>
          <a:bodyPr lIns="91409" tIns="45705" rIns="91409" bIns="45705"/>
          <a:lstStyle/>
          <a:p>
            <a:pPr>
              <a:defRPr/>
            </a:pPr>
            <a:endParaRPr lang="zh-CN" altLang="en-US" dirty="0">
              <a:solidFill>
                <a:srgbClr val="000000"/>
              </a:solidFill>
              <a:latin typeface="+mn-ea"/>
              <a:ea typeface="+mn-ea"/>
              <a:cs typeface="Arial" panose="020B0604020202020204" pitchFamily="34" charset="0"/>
            </a:endParaRPr>
          </a:p>
        </p:txBody>
      </p:sp>
      <p:sp>
        <p:nvSpPr>
          <p:cNvPr id="16" name="Freeform 432"/>
          <p:cNvSpPr>
            <a:spLocks noEditPoints="1"/>
          </p:cNvSpPr>
          <p:nvPr/>
        </p:nvSpPr>
        <p:spPr bwMode="auto">
          <a:xfrm>
            <a:off x="4976614" y="5045720"/>
            <a:ext cx="627087" cy="195672"/>
          </a:xfrm>
          <a:custGeom>
            <a:avLst/>
            <a:gdLst>
              <a:gd name="T0" fmla="*/ 0 w 662"/>
              <a:gd name="T1" fmla="*/ 16 h 195"/>
              <a:gd name="T2" fmla="*/ 19 w 662"/>
              <a:gd name="T3" fmla="*/ 195 h 195"/>
              <a:gd name="T4" fmla="*/ 662 w 662"/>
              <a:gd name="T5" fmla="*/ 178 h 195"/>
              <a:gd name="T6" fmla="*/ 643 w 662"/>
              <a:gd name="T7" fmla="*/ 0 h 195"/>
              <a:gd name="T8" fmla="*/ 579 w 662"/>
              <a:gd name="T9" fmla="*/ 17 h 195"/>
              <a:gd name="T10" fmla="*/ 506 w 662"/>
              <a:gd name="T11" fmla="*/ 63 h 195"/>
              <a:gd name="T12" fmla="*/ 501 w 662"/>
              <a:gd name="T13" fmla="*/ 76 h 195"/>
              <a:gd name="T14" fmla="*/ 602 w 662"/>
              <a:gd name="T15" fmla="*/ 117 h 195"/>
              <a:gd name="T16" fmla="*/ 501 w 662"/>
              <a:gd name="T17" fmla="*/ 118 h 195"/>
              <a:gd name="T18" fmla="*/ 421 w 662"/>
              <a:gd name="T19" fmla="*/ 16 h 195"/>
              <a:gd name="T20" fmla="*/ 446 w 662"/>
              <a:gd name="T21" fmla="*/ 61 h 195"/>
              <a:gd name="T22" fmla="*/ 346 w 662"/>
              <a:gd name="T23" fmla="*/ 78 h 195"/>
              <a:gd name="T24" fmla="*/ 425 w 662"/>
              <a:gd name="T25" fmla="*/ 76 h 195"/>
              <a:gd name="T26" fmla="*/ 351 w 662"/>
              <a:gd name="T27" fmla="*/ 120 h 195"/>
              <a:gd name="T28" fmla="*/ 193 w 662"/>
              <a:gd name="T29" fmla="*/ 17 h 195"/>
              <a:gd name="T30" fmla="*/ 293 w 662"/>
              <a:gd name="T31" fmla="*/ 59 h 195"/>
              <a:gd name="T32" fmla="*/ 192 w 662"/>
              <a:gd name="T33" fmla="*/ 59 h 195"/>
              <a:gd name="T34" fmla="*/ 266 w 662"/>
              <a:gd name="T35" fmla="*/ 74 h 195"/>
              <a:gd name="T36" fmla="*/ 289 w 662"/>
              <a:gd name="T37" fmla="*/ 120 h 195"/>
              <a:gd name="T38" fmla="*/ 37 w 662"/>
              <a:gd name="T39" fmla="*/ 21 h 195"/>
              <a:gd name="T40" fmla="*/ 118 w 662"/>
              <a:gd name="T41" fmla="*/ 21 h 195"/>
              <a:gd name="T42" fmla="*/ 38 w 662"/>
              <a:gd name="T43" fmla="*/ 61 h 195"/>
              <a:gd name="T44" fmla="*/ 42 w 662"/>
              <a:gd name="T45" fmla="*/ 74 h 195"/>
              <a:gd name="T46" fmla="*/ 138 w 662"/>
              <a:gd name="T47" fmla="*/ 118 h 195"/>
              <a:gd name="T48" fmla="*/ 37 w 662"/>
              <a:gd name="T49" fmla="*/ 78 h 195"/>
              <a:gd name="T50" fmla="*/ 37 w 662"/>
              <a:gd name="T51" fmla="*/ 136 h 195"/>
              <a:gd name="T52" fmla="*/ 118 w 662"/>
              <a:gd name="T53" fmla="*/ 136 h 195"/>
              <a:gd name="T54" fmla="*/ 161 w 662"/>
              <a:gd name="T55" fmla="*/ 171 h 195"/>
              <a:gd name="T56" fmla="*/ 130 w 662"/>
              <a:gd name="T57" fmla="*/ 137 h 195"/>
              <a:gd name="T58" fmla="*/ 161 w 662"/>
              <a:gd name="T59" fmla="*/ 115 h 195"/>
              <a:gd name="T60" fmla="*/ 130 w 662"/>
              <a:gd name="T61" fmla="*/ 80 h 195"/>
              <a:gd name="T62" fmla="*/ 161 w 662"/>
              <a:gd name="T63" fmla="*/ 57 h 195"/>
              <a:gd name="T64" fmla="*/ 130 w 662"/>
              <a:gd name="T65" fmla="*/ 22 h 195"/>
              <a:gd name="T66" fmla="*/ 197 w 662"/>
              <a:gd name="T67" fmla="*/ 178 h 195"/>
              <a:gd name="T68" fmla="*/ 193 w 662"/>
              <a:gd name="T69" fmla="*/ 133 h 195"/>
              <a:gd name="T70" fmla="*/ 293 w 662"/>
              <a:gd name="T71" fmla="*/ 175 h 195"/>
              <a:gd name="T72" fmla="*/ 313 w 662"/>
              <a:gd name="T73" fmla="*/ 173 h 195"/>
              <a:gd name="T74" fmla="*/ 313 w 662"/>
              <a:gd name="T75" fmla="*/ 136 h 195"/>
              <a:gd name="T76" fmla="*/ 313 w 662"/>
              <a:gd name="T77" fmla="*/ 116 h 195"/>
              <a:gd name="T78" fmla="*/ 313 w 662"/>
              <a:gd name="T79" fmla="*/ 78 h 195"/>
              <a:gd name="T80" fmla="*/ 313 w 662"/>
              <a:gd name="T81" fmla="*/ 58 h 195"/>
              <a:gd name="T82" fmla="*/ 313 w 662"/>
              <a:gd name="T83" fmla="*/ 21 h 195"/>
              <a:gd name="T84" fmla="*/ 348 w 662"/>
              <a:gd name="T85" fmla="*/ 177 h 195"/>
              <a:gd name="T86" fmla="*/ 421 w 662"/>
              <a:gd name="T87" fmla="*/ 132 h 195"/>
              <a:gd name="T88" fmla="*/ 446 w 662"/>
              <a:gd name="T89" fmla="*/ 177 h 195"/>
              <a:gd name="T90" fmla="*/ 459 w 662"/>
              <a:gd name="T91" fmla="*/ 173 h 195"/>
              <a:gd name="T92" fmla="*/ 470 w 662"/>
              <a:gd name="T93" fmla="*/ 137 h 195"/>
              <a:gd name="T94" fmla="*/ 459 w 662"/>
              <a:gd name="T95" fmla="*/ 116 h 195"/>
              <a:gd name="T96" fmla="*/ 470 w 662"/>
              <a:gd name="T97" fmla="*/ 80 h 195"/>
              <a:gd name="T98" fmla="*/ 459 w 662"/>
              <a:gd name="T99" fmla="*/ 58 h 195"/>
              <a:gd name="T100" fmla="*/ 470 w 662"/>
              <a:gd name="T101" fmla="*/ 22 h 195"/>
              <a:gd name="T102" fmla="*/ 501 w 662"/>
              <a:gd name="T103" fmla="*/ 175 h 195"/>
              <a:gd name="T104" fmla="*/ 579 w 662"/>
              <a:gd name="T105" fmla="*/ 133 h 195"/>
              <a:gd name="T106" fmla="*/ 597 w 662"/>
              <a:gd name="T107" fmla="*/ 178 h 195"/>
              <a:gd name="T108" fmla="*/ 594 w 662"/>
              <a:gd name="T109" fmla="*/ 137 h 195"/>
              <a:gd name="T110" fmla="*/ 625 w 662"/>
              <a:gd name="T111" fmla="*/ 171 h 195"/>
              <a:gd name="T112" fmla="*/ 594 w 662"/>
              <a:gd name="T113" fmla="*/ 80 h 195"/>
              <a:gd name="T114" fmla="*/ 625 w 662"/>
              <a:gd name="T115" fmla="*/ 115 h 195"/>
              <a:gd name="T116" fmla="*/ 594 w 662"/>
              <a:gd name="T117" fmla="*/ 22 h 195"/>
              <a:gd name="T118" fmla="*/ 625 w 662"/>
              <a:gd name="T119" fmla="*/ 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2" h="195">
                <a:moveTo>
                  <a:pt x="643" y="0"/>
                </a:moveTo>
                <a:lnTo>
                  <a:pt x="19" y="0"/>
                </a:lnTo>
                <a:lnTo>
                  <a:pt x="19" y="0"/>
                </a:lnTo>
                <a:lnTo>
                  <a:pt x="11" y="1"/>
                </a:lnTo>
                <a:lnTo>
                  <a:pt x="6" y="5"/>
                </a:lnTo>
                <a:lnTo>
                  <a:pt x="1" y="9"/>
                </a:lnTo>
                <a:lnTo>
                  <a:pt x="0" y="13"/>
                </a:lnTo>
                <a:lnTo>
                  <a:pt x="0" y="16"/>
                </a:lnTo>
                <a:lnTo>
                  <a:pt x="0" y="178"/>
                </a:lnTo>
                <a:lnTo>
                  <a:pt x="0" y="178"/>
                </a:lnTo>
                <a:lnTo>
                  <a:pt x="0" y="181"/>
                </a:lnTo>
                <a:lnTo>
                  <a:pt x="1" y="185"/>
                </a:lnTo>
                <a:lnTo>
                  <a:pt x="6" y="190"/>
                </a:lnTo>
                <a:lnTo>
                  <a:pt x="11" y="194"/>
                </a:lnTo>
                <a:lnTo>
                  <a:pt x="15" y="195"/>
                </a:lnTo>
                <a:lnTo>
                  <a:pt x="19" y="195"/>
                </a:lnTo>
                <a:lnTo>
                  <a:pt x="643" y="195"/>
                </a:lnTo>
                <a:lnTo>
                  <a:pt x="643" y="195"/>
                </a:lnTo>
                <a:lnTo>
                  <a:pt x="647" y="195"/>
                </a:lnTo>
                <a:lnTo>
                  <a:pt x="651" y="194"/>
                </a:lnTo>
                <a:lnTo>
                  <a:pt x="656" y="190"/>
                </a:lnTo>
                <a:lnTo>
                  <a:pt x="661" y="185"/>
                </a:lnTo>
                <a:lnTo>
                  <a:pt x="662" y="181"/>
                </a:lnTo>
                <a:lnTo>
                  <a:pt x="662" y="178"/>
                </a:lnTo>
                <a:lnTo>
                  <a:pt x="662" y="16"/>
                </a:lnTo>
                <a:lnTo>
                  <a:pt x="662" y="16"/>
                </a:lnTo>
                <a:lnTo>
                  <a:pt x="662" y="13"/>
                </a:lnTo>
                <a:lnTo>
                  <a:pt x="661" y="10"/>
                </a:lnTo>
                <a:lnTo>
                  <a:pt x="656" y="5"/>
                </a:lnTo>
                <a:lnTo>
                  <a:pt x="651" y="1"/>
                </a:lnTo>
                <a:lnTo>
                  <a:pt x="643" y="0"/>
                </a:lnTo>
                <a:lnTo>
                  <a:pt x="643" y="0"/>
                </a:lnTo>
                <a:close/>
                <a:moveTo>
                  <a:pt x="501" y="21"/>
                </a:moveTo>
                <a:lnTo>
                  <a:pt x="501" y="21"/>
                </a:lnTo>
                <a:lnTo>
                  <a:pt x="501" y="18"/>
                </a:lnTo>
                <a:lnTo>
                  <a:pt x="502" y="17"/>
                </a:lnTo>
                <a:lnTo>
                  <a:pt x="506" y="16"/>
                </a:lnTo>
                <a:lnTo>
                  <a:pt x="576" y="16"/>
                </a:lnTo>
                <a:lnTo>
                  <a:pt x="576" y="16"/>
                </a:lnTo>
                <a:lnTo>
                  <a:pt x="579" y="17"/>
                </a:lnTo>
                <a:lnTo>
                  <a:pt x="580" y="18"/>
                </a:lnTo>
                <a:lnTo>
                  <a:pt x="582" y="21"/>
                </a:lnTo>
                <a:lnTo>
                  <a:pt x="602" y="59"/>
                </a:lnTo>
                <a:lnTo>
                  <a:pt x="602" y="59"/>
                </a:lnTo>
                <a:lnTo>
                  <a:pt x="602" y="60"/>
                </a:lnTo>
                <a:lnTo>
                  <a:pt x="601" y="61"/>
                </a:lnTo>
                <a:lnTo>
                  <a:pt x="597" y="63"/>
                </a:lnTo>
                <a:lnTo>
                  <a:pt x="506" y="63"/>
                </a:lnTo>
                <a:lnTo>
                  <a:pt x="506" y="63"/>
                </a:lnTo>
                <a:lnTo>
                  <a:pt x="502" y="61"/>
                </a:lnTo>
                <a:lnTo>
                  <a:pt x="501" y="60"/>
                </a:lnTo>
                <a:lnTo>
                  <a:pt x="501" y="59"/>
                </a:lnTo>
                <a:lnTo>
                  <a:pt x="501" y="21"/>
                </a:lnTo>
                <a:close/>
                <a:moveTo>
                  <a:pt x="501" y="78"/>
                </a:moveTo>
                <a:lnTo>
                  <a:pt x="501" y="78"/>
                </a:lnTo>
                <a:lnTo>
                  <a:pt x="501" y="76"/>
                </a:lnTo>
                <a:lnTo>
                  <a:pt x="502" y="75"/>
                </a:lnTo>
                <a:lnTo>
                  <a:pt x="506" y="74"/>
                </a:lnTo>
                <a:lnTo>
                  <a:pt x="576" y="74"/>
                </a:lnTo>
                <a:lnTo>
                  <a:pt x="576" y="74"/>
                </a:lnTo>
                <a:lnTo>
                  <a:pt x="579" y="75"/>
                </a:lnTo>
                <a:lnTo>
                  <a:pt x="580" y="76"/>
                </a:lnTo>
                <a:lnTo>
                  <a:pt x="582" y="78"/>
                </a:lnTo>
                <a:lnTo>
                  <a:pt x="602" y="117"/>
                </a:lnTo>
                <a:lnTo>
                  <a:pt x="602" y="117"/>
                </a:lnTo>
                <a:lnTo>
                  <a:pt x="602" y="118"/>
                </a:lnTo>
                <a:lnTo>
                  <a:pt x="601" y="119"/>
                </a:lnTo>
                <a:lnTo>
                  <a:pt x="597" y="120"/>
                </a:lnTo>
                <a:lnTo>
                  <a:pt x="506" y="120"/>
                </a:lnTo>
                <a:lnTo>
                  <a:pt x="506" y="120"/>
                </a:lnTo>
                <a:lnTo>
                  <a:pt x="502" y="119"/>
                </a:lnTo>
                <a:lnTo>
                  <a:pt x="501" y="118"/>
                </a:lnTo>
                <a:lnTo>
                  <a:pt x="501" y="117"/>
                </a:lnTo>
                <a:lnTo>
                  <a:pt x="501" y="78"/>
                </a:lnTo>
                <a:close/>
                <a:moveTo>
                  <a:pt x="346" y="21"/>
                </a:moveTo>
                <a:lnTo>
                  <a:pt x="346" y="21"/>
                </a:lnTo>
                <a:lnTo>
                  <a:pt x="347" y="18"/>
                </a:lnTo>
                <a:lnTo>
                  <a:pt x="348" y="17"/>
                </a:lnTo>
                <a:lnTo>
                  <a:pt x="351" y="16"/>
                </a:lnTo>
                <a:lnTo>
                  <a:pt x="421" y="16"/>
                </a:lnTo>
                <a:lnTo>
                  <a:pt x="421" y="16"/>
                </a:lnTo>
                <a:lnTo>
                  <a:pt x="424" y="17"/>
                </a:lnTo>
                <a:lnTo>
                  <a:pt x="425" y="18"/>
                </a:lnTo>
                <a:lnTo>
                  <a:pt x="427" y="21"/>
                </a:lnTo>
                <a:lnTo>
                  <a:pt x="447" y="59"/>
                </a:lnTo>
                <a:lnTo>
                  <a:pt x="447" y="59"/>
                </a:lnTo>
                <a:lnTo>
                  <a:pt x="447" y="60"/>
                </a:lnTo>
                <a:lnTo>
                  <a:pt x="446" y="61"/>
                </a:lnTo>
                <a:lnTo>
                  <a:pt x="442" y="63"/>
                </a:lnTo>
                <a:lnTo>
                  <a:pt x="351" y="63"/>
                </a:lnTo>
                <a:lnTo>
                  <a:pt x="351" y="63"/>
                </a:lnTo>
                <a:lnTo>
                  <a:pt x="348" y="61"/>
                </a:lnTo>
                <a:lnTo>
                  <a:pt x="347" y="60"/>
                </a:lnTo>
                <a:lnTo>
                  <a:pt x="346" y="59"/>
                </a:lnTo>
                <a:lnTo>
                  <a:pt x="346" y="21"/>
                </a:lnTo>
                <a:close/>
                <a:moveTo>
                  <a:pt x="346" y="78"/>
                </a:moveTo>
                <a:lnTo>
                  <a:pt x="346" y="78"/>
                </a:lnTo>
                <a:lnTo>
                  <a:pt x="347" y="76"/>
                </a:lnTo>
                <a:lnTo>
                  <a:pt x="348" y="75"/>
                </a:lnTo>
                <a:lnTo>
                  <a:pt x="351" y="74"/>
                </a:lnTo>
                <a:lnTo>
                  <a:pt x="421" y="74"/>
                </a:lnTo>
                <a:lnTo>
                  <a:pt x="421" y="74"/>
                </a:lnTo>
                <a:lnTo>
                  <a:pt x="424" y="75"/>
                </a:lnTo>
                <a:lnTo>
                  <a:pt x="425" y="76"/>
                </a:lnTo>
                <a:lnTo>
                  <a:pt x="427" y="78"/>
                </a:lnTo>
                <a:lnTo>
                  <a:pt x="447" y="117"/>
                </a:lnTo>
                <a:lnTo>
                  <a:pt x="447" y="117"/>
                </a:lnTo>
                <a:lnTo>
                  <a:pt x="447" y="118"/>
                </a:lnTo>
                <a:lnTo>
                  <a:pt x="446" y="119"/>
                </a:lnTo>
                <a:lnTo>
                  <a:pt x="442" y="120"/>
                </a:lnTo>
                <a:lnTo>
                  <a:pt x="351" y="120"/>
                </a:lnTo>
                <a:lnTo>
                  <a:pt x="351" y="120"/>
                </a:lnTo>
                <a:lnTo>
                  <a:pt x="348" y="119"/>
                </a:lnTo>
                <a:lnTo>
                  <a:pt x="347" y="118"/>
                </a:lnTo>
                <a:lnTo>
                  <a:pt x="346" y="117"/>
                </a:lnTo>
                <a:lnTo>
                  <a:pt x="346" y="78"/>
                </a:lnTo>
                <a:close/>
                <a:moveTo>
                  <a:pt x="192" y="21"/>
                </a:moveTo>
                <a:lnTo>
                  <a:pt x="192" y="21"/>
                </a:lnTo>
                <a:lnTo>
                  <a:pt x="192" y="18"/>
                </a:lnTo>
                <a:lnTo>
                  <a:pt x="193" y="17"/>
                </a:lnTo>
                <a:lnTo>
                  <a:pt x="197" y="16"/>
                </a:lnTo>
                <a:lnTo>
                  <a:pt x="266" y="16"/>
                </a:lnTo>
                <a:lnTo>
                  <a:pt x="266" y="16"/>
                </a:lnTo>
                <a:lnTo>
                  <a:pt x="269" y="17"/>
                </a:lnTo>
                <a:lnTo>
                  <a:pt x="272" y="18"/>
                </a:lnTo>
                <a:lnTo>
                  <a:pt x="272" y="21"/>
                </a:lnTo>
                <a:lnTo>
                  <a:pt x="293" y="59"/>
                </a:lnTo>
                <a:lnTo>
                  <a:pt x="293" y="59"/>
                </a:lnTo>
                <a:lnTo>
                  <a:pt x="292" y="60"/>
                </a:lnTo>
                <a:lnTo>
                  <a:pt x="291" y="61"/>
                </a:lnTo>
                <a:lnTo>
                  <a:pt x="289" y="63"/>
                </a:lnTo>
                <a:lnTo>
                  <a:pt x="197" y="63"/>
                </a:lnTo>
                <a:lnTo>
                  <a:pt x="197" y="63"/>
                </a:lnTo>
                <a:lnTo>
                  <a:pt x="193" y="61"/>
                </a:lnTo>
                <a:lnTo>
                  <a:pt x="192" y="60"/>
                </a:lnTo>
                <a:lnTo>
                  <a:pt x="192" y="59"/>
                </a:lnTo>
                <a:lnTo>
                  <a:pt x="192" y="21"/>
                </a:lnTo>
                <a:close/>
                <a:moveTo>
                  <a:pt x="192" y="78"/>
                </a:moveTo>
                <a:lnTo>
                  <a:pt x="192" y="78"/>
                </a:lnTo>
                <a:lnTo>
                  <a:pt x="192" y="76"/>
                </a:lnTo>
                <a:lnTo>
                  <a:pt x="193" y="75"/>
                </a:lnTo>
                <a:lnTo>
                  <a:pt x="197" y="74"/>
                </a:lnTo>
                <a:lnTo>
                  <a:pt x="266" y="74"/>
                </a:lnTo>
                <a:lnTo>
                  <a:pt x="266" y="74"/>
                </a:lnTo>
                <a:lnTo>
                  <a:pt x="269" y="75"/>
                </a:lnTo>
                <a:lnTo>
                  <a:pt x="272" y="76"/>
                </a:lnTo>
                <a:lnTo>
                  <a:pt x="272" y="78"/>
                </a:lnTo>
                <a:lnTo>
                  <a:pt x="293" y="117"/>
                </a:lnTo>
                <a:lnTo>
                  <a:pt x="293" y="117"/>
                </a:lnTo>
                <a:lnTo>
                  <a:pt x="292" y="118"/>
                </a:lnTo>
                <a:lnTo>
                  <a:pt x="291" y="119"/>
                </a:lnTo>
                <a:lnTo>
                  <a:pt x="289" y="120"/>
                </a:lnTo>
                <a:lnTo>
                  <a:pt x="197" y="120"/>
                </a:lnTo>
                <a:lnTo>
                  <a:pt x="197" y="120"/>
                </a:lnTo>
                <a:lnTo>
                  <a:pt x="193" y="119"/>
                </a:lnTo>
                <a:lnTo>
                  <a:pt x="192" y="118"/>
                </a:lnTo>
                <a:lnTo>
                  <a:pt x="192" y="117"/>
                </a:lnTo>
                <a:lnTo>
                  <a:pt x="192" y="78"/>
                </a:lnTo>
                <a:close/>
                <a:moveTo>
                  <a:pt x="37" y="21"/>
                </a:moveTo>
                <a:lnTo>
                  <a:pt x="37" y="21"/>
                </a:lnTo>
                <a:lnTo>
                  <a:pt x="37" y="18"/>
                </a:lnTo>
                <a:lnTo>
                  <a:pt x="38" y="17"/>
                </a:lnTo>
                <a:lnTo>
                  <a:pt x="42" y="16"/>
                </a:lnTo>
                <a:lnTo>
                  <a:pt x="112" y="16"/>
                </a:lnTo>
                <a:lnTo>
                  <a:pt x="112" y="16"/>
                </a:lnTo>
                <a:lnTo>
                  <a:pt x="115" y="17"/>
                </a:lnTo>
                <a:lnTo>
                  <a:pt x="117" y="18"/>
                </a:lnTo>
                <a:lnTo>
                  <a:pt x="118" y="21"/>
                </a:lnTo>
                <a:lnTo>
                  <a:pt x="138" y="59"/>
                </a:lnTo>
                <a:lnTo>
                  <a:pt x="138" y="59"/>
                </a:lnTo>
                <a:lnTo>
                  <a:pt x="138" y="60"/>
                </a:lnTo>
                <a:lnTo>
                  <a:pt x="137" y="61"/>
                </a:lnTo>
                <a:lnTo>
                  <a:pt x="133" y="63"/>
                </a:lnTo>
                <a:lnTo>
                  <a:pt x="42" y="63"/>
                </a:lnTo>
                <a:lnTo>
                  <a:pt x="42" y="63"/>
                </a:lnTo>
                <a:lnTo>
                  <a:pt x="38" y="61"/>
                </a:lnTo>
                <a:lnTo>
                  <a:pt x="37" y="60"/>
                </a:lnTo>
                <a:lnTo>
                  <a:pt x="37" y="59"/>
                </a:lnTo>
                <a:lnTo>
                  <a:pt x="37" y="21"/>
                </a:lnTo>
                <a:close/>
                <a:moveTo>
                  <a:pt x="37" y="78"/>
                </a:moveTo>
                <a:lnTo>
                  <a:pt x="37" y="78"/>
                </a:lnTo>
                <a:lnTo>
                  <a:pt x="37" y="76"/>
                </a:lnTo>
                <a:lnTo>
                  <a:pt x="38" y="75"/>
                </a:lnTo>
                <a:lnTo>
                  <a:pt x="42" y="74"/>
                </a:lnTo>
                <a:lnTo>
                  <a:pt x="112" y="74"/>
                </a:lnTo>
                <a:lnTo>
                  <a:pt x="112" y="74"/>
                </a:lnTo>
                <a:lnTo>
                  <a:pt x="115" y="75"/>
                </a:lnTo>
                <a:lnTo>
                  <a:pt x="117" y="76"/>
                </a:lnTo>
                <a:lnTo>
                  <a:pt x="118" y="78"/>
                </a:lnTo>
                <a:lnTo>
                  <a:pt x="138" y="117"/>
                </a:lnTo>
                <a:lnTo>
                  <a:pt x="138" y="117"/>
                </a:lnTo>
                <a:lnTo>
                  <a:pt x="138" y="118"/>
                </a:lnTo>
                <a:lnTo>
                  <a:pt x="137" y="119"/>
                </a:lnTo>
                <a:lnTo>
                  <a:pt x="133" y="120"/>
                </a:lnTo>
                <a:lnTo>
                  <a:pt x="42" y="120"/>
                </a:lnTo>
                <a:lnTo>
                  <a:pt x="42" y="120"/>
                </a:lnTo>
                <a:lnTo>
                  <a:pt x="38" y="119"/>
                </a:lnTo>
                <a:lnTo>
                  <a:pt x="37" y="118"/>
                </a:lnTo>
                <a:lnTo>
                  <a:pt x="37" y="117"/>
                </a:lnTo>
                <a:lnTo>
                  <a:pt x="37" y="78"/>
                </a:lnTo>
                <a:close/>
                <a:moveTo>
                  <a:pt x="133" y="178"/>
                </a:moveTo>
                <a:lnTo>
                  <a:pt x="42" y="178"/>
                </a:lnTo>
                <a:lnTo>
                  <a:pt x="42" y="178"/>
                </a:lnTo>
                <a:lnTo>
                  <a:pt x="38" y="177"/>
                </a:lnTo>
                <a:lnTo>
                  <a:pt x="37" y="176"/>
                </a:lnTo>
                <a:lnTo>
                  <a:pt x="37" y="175"/>
                </a:lnTo>
                <a:lnTo>
                  <a:pt x="37" y="136"/>
                </a:lnTo>
                <a:lnTo>
                  <a:pt x="37" y="136"/>
                </a:lnTo>
                <a:lnTo>
                  <a:pt x="37" y="134"/>
                </a:lnTo>
                <a:lnTo>
                  <a:pt x="38" y="133"/>
                </a:lnTo>
                <a:lnTo>
                  <a:pt x="42" y="132"/>
                </a:lnTo>
                <a:lnTo>
                  <a:pt x="112" y="132"/>
                </a:lnTo>
                <a:lnTo>
                  <a:pt x="112" y="132"/>
                </a:lnTo>
                <a:lnTo>
                  <a:pt x="115" y="133"/>
                </a:lnTo>
                <a:lnTo>
                  <a:pt x="117" y="134"/>
                </a:lnTo>
                <a:lnTo>
                  <a:pt x="118" y="136"/>
                </a:lnTo>
                <a:lnTo>
                  <a:pt x="138" y="175"/>
                </a:lnTo>
                <a:lnTo>
                  <a:pt x="138" y="175"/>
                </a:lnTo>
                <a:lnTo>
                  <a:pt x="138" y="176"/>
                </a:lnTo>
                <a:lnTo>
                  <a:pt x="137" y="177"/>
                </a:lnTo>
                <a:lnTo>
                  <a:pt x="133" y="178"/>
                </a:lnTo>
                <a:lnTo>
                  <a:pt x="133" y="178"/>
                </a:lnTo>
                <a:close/>
                <a:moveTo>
                  <a:pt x="161" y="171"/>
                </a:moveTo>
                <a:lnTo>
                  <a:pt x="161" y="171"/>
                </a:lnTo>
                <a:lnTo>
                  <a:pt x="160" y="172"/>
                </a:lnTo>
                <a:lnTo>
                  <a:pt x="160" y="173"/>
                </a:lnTo>
                <a:lnTo>
                  <a:pt x="149" y="173"/>
                </a:lnTo>
                <a:lnTo>
                  <a:pt x="149" y="173"/>
                </a:lnTo>
                <a:lnTo>
                  <a:pt x="148" y="172"/>
                </a:lnTo>
                <a:lnTo>
                  <a:pt x="130" y="137"/>
                </a:lnTo>
                <a:lnTo>
                  <a:pt x="130" y="137"/>
                </a:lnTo>
                <a:lnTo>
                  <a:pt x="130" y="137"/>
                </a:lnTo>
                <a:lnTo>
                  <a:pt x="130" y="136"/>
                </a:lnTo>
                <a:lnTo>
                  <a:pt x="160" y="136"/>
                </a:lnTo>
                <a:lnTo>
                  <a:pt x="160" y="136"/>
                </a:lnTo>
                <a:lnTo>
                  <a:pt x="160" y="137"/>
                </a:lnTo>
                <a:lnTo>
                  <a:pt x="161" y="138"/>
                </a:lnTo>
                <a:lnTo>
                  <a:pt x="161" y="171"/>
                </a:lnTo>
                <a:close/>
                <a:moveTo>
                  <a:pt x="161" y="115"/>
                </a:moveTo>
                <a:lnTo>
                  <a:pt x="161" y="115"/>
                </a:lnTo>
                <a:lnTo>
                  <a:pt x="160" y="115"/>
                </a:lnTo>
                <a:lnTo>
                  <a:pt x="160" y="116"/>
                </a:lnTo>
                <a:lnTo>
                  <a:pt x="149" y="116"/>
                </a:lnTo>
                <a:lnTo>
                  <a:pt x="149" y="116"/>
                </a:lnTo>
                <a:lnTo>
                  <a:pt x="148" y="115"/>
                </a:lnTo>
                <a:lnTo>
                  <a:pt x="130" y="80"/>
                </a:lnTo>
                <a:lnTo>
                  <a:pt x="130" y="80"/>
                </a:lnTo>
                <a:lnTo>
                  <a:pt x="130" y="80"/>
                </a:lnTo>
                <a:lnTo>
                  <a:pt x="130" y="78"/>
                </a:lnTo>
                <a:lnTo>
                  <a:pt x="160" y="78"/>
                </a:lnTo>
                <a:lnTo>
                  <a:pt x="160" y="78"/>
                </a:lnTo>
                <a:lnTo>
                  <a:pt x="160" y="80"/>
                </a:lnTo>
                <a:lnTo>
                  <a:pt x="161" y="81"/>
                </a:lnTo>
                <a:lnTo>
                  <a:pt x="161" y="115"/>
                </a:lnTo>
                <a:close/>
                <a:moveTo>
                  <a:pt x="161" y="57"/>
                </a:moveTo>
                <a:lnTo>
                  <a:pt x="161" y="57"/>
                </a:lnTo>
                <a:lnTo>
                  <a:pt x="160" y="57"/>
                </a:lnTo>
                <a:lnTo>
                  <a:pt x="160" y="58"/>
                </a:lnTo>
                <a:lnTo>
                  <a:pt x="149" y="58"/>
                </a:lnTo>
                <a:lnTo>
                  <a:pt x="149" y="58"/>
                </a:lnTo>
                <a:lnTo>
                  <a:pt x="148" y="57"/>
                </a:lnTo>
                <a:lnTo>
                  <a:pt x="130" y="22"/>
                </a:lnTo>
                <a:lnTo>
                  <a:pt x="130" y="22"/>
                </a:lnTo>
                <a:lnTo>
                  <a:pt x="130" y="22"/>
                </a:lnTo>
                <a:lnTo>
                  <a:pt x="130" y="21"/>
                </a:lnTo>
                <a:lnTo>
                  <a:pt x="160" y="21"/>
                </a:lnTo>
                <a:lnTo>
                  <a:pt x="160" y="21"/>
                </a:lnTo>
                <a:lnTo>
                  <a:pt x="160" y="22"/>
                </a:lnTo>
                <a:lnTo>
                  <a:pt x="161" y="23"/>
                </a:lnTo>
                <a:lnTo>
                  <a:pt x="161" y="57"/>
                </a:lnTo>
                <a:close/>
                <a:moveTo>
                  <a:pt x="289" y="178"/>
                </a:moveTo>
                <a:lnTo>
                  <a:pt x="197" y="178"/>
                </a:lnTo>
                <a:lnTo>
                  <a:pt x="197" y="178"/>
                </a:lnTo>
                <a:lnTo>
                  <a:pt x="193" y="177"/>
                </a:lnTo>
                <a:lnTo>
                  <a:pt x="192" y="176"/>
                </a:lnTo>
                <a:lnTo>
                  <a:pt x="192" y="175"/>
                </a:lnTo>
                <a:lnTo>
                  <a:pt x="192" y="136"/>
                </a:lnTo>
                <a:lnTo>
                  <a:pt x="192" y="136"/>
                </a:lnTo>
                <a:lnTo>
                  <a:pt x="192" y="134"/>
                </a:lnTo>
                <a:lnTo>
                  <a:pt x="193" y="133"/>
                </a:lnTo>
                <a:lnTo>
                  <a:pt x="197" y="132"/>
                </a:lnTo>
                <a:lnTo>
                  <a:pt x="266" y="132"/>
                </a:lnTo>
                <a:lnTo>
                  <a:pt x="266" y="132"/>
                </a:lnTo>
                <a:lnTo>
                  <a:pt x="269" y="133"/>
                </a:lnTo>
                <a:lnTo>
                  <a:pt x="272" y="134"/>
                </a:lnTo>
                <a:lnTo>
                  <a:pt x="272" y="136"/>
                </a:lnTo>
                <a:lnTo>
                  <a:pt x="293" y="175"/>
                </a:lnTo>
                <a:lnTo>
                  <a:pt x="293" y="175"/>
                </a:lnTo>
                <a:lnTo>
                  <a:pt x="292" y="176"/>
                </a:lnTo>
                <a:lnTo>
                  <a:pt x="291" y="177"/>
                </a:lnTo>
                <a:lnTo>
                  <a:pt x="289" y="178"/>
                </a:lnTo>
                <a:lnTo>
                  <a:pt x="289" y="178"/>
                </a:lnTo>
                <a:close/>
                <a:moveTo>
                  <a:pt x="315" y="171"/>
                </a:moveTo>
                <a:lnTo>
                  <a:pt x="315" y="171"/>
                </a:lnTo>
                <a:lnTo>
                  <a:pt x="315" y="172"/>
                </a:lnTo>
                <a:lnTo>
                  <a:pt x="313" y="173"/>
                </a:lnTo>
                <a:lnTo>
                  <a:pt x="304" y="173"/>
                </a:lnTo>
                <a:lnTo>
                  <a:pt x="304" y="173"/>
                </a:lnTo>
                <a:lnTo>
                  <a:pt x="302" y="172"/>
                </a:lnTo>
                <a:lnTo>
                  <a:pt x="284" y="137"/>
                </a:lnTo>
                <a:lnTo>
                  <a:pt x="284" y="137"/>
                </a:lnTo>
                <a:lnTo>
                  <a:pt x="284" y="137"/>
                </a:lnTo>
                <a:lnTo>
                  <a:pt x="285" y="136"/>
                </a:lnTo>
                <a:lnTo>
                  <a:pt x="313" y="136"/>
                </a:lnTo>
                <a:lnTo>
                  <a:pt x="313" y="136"/>
                </a:lnTo>
                <a:lnTo>
                  <a:pt x="315" y="137"/>
                </a:lnTo>
                <a:lnTo>
                  <a:pt x="315" y="138"/>
                </a:lnTo>
                <a:lnTo>
                  <a:pt x="315" y="171"/>
                </a:lnTo>
                <a:close/>
                <a:moveTo>
                  <a:pt x="315" y="115"/>
                </a:moveTo>
                <a:lnTo>
                  <a:pt x="315" y="115"/>
                </a:lnTo>
                <a:lnTo>
                  <a:pt x="315" y="115"/>
                </a:lnTo>
                <a:lnTo>
                  <a:pt x="313" y="116"/>
                </a:lnTo>
                <a:lnTo>
                  <a:pt x="304" y="116"/>
                </a:lnTo>
                <a:lnTo>
                  <a:pt x="304" y="116"/>
                </a:lnTo>
                <a:lnTo>
                  <a:pt x="302" y="115"/>
                </a:lnTo>
                <a:lnTo>
                  <a:pt x="284" y="80"/>
                </a:lnTo>
                <a:lnTo>
                  <a:pt x="284" y="80"/>
                </a:lnTo>
                <a:lnTo>
                  <a:pt x="284" y="80"/>
                </a:lnTo>
                <a:lnTo>
                  <a:pt x="285" y="78"/>
                </a:lnTo>
                <a:lnTo>
                  <a:pt x="313" y="78"/>
                </a:lnTo>
                <a:lnTo>
                  <a:pt x="313" y="78"/>
                </a:lnTo>
                <a:lnTo>
                  <a:pt x="315" y="80"/>
                </a:lnTo>
                <a:lnTo>
                  <a:pt x="315" y="81"/>
                </a:lnTo>
                <a:lnTo>
                  <a:pt x="315" y="115"/>
                </a:lnTo>
                <a:close/>
                <a:moveTo>
                  <a:pt x="315" y="57"/>
                </a:moveTo>
                <a:lnTo>
                  <a:pt x="315" y="57"/>
                </a:lnTo>
                <a:lnTo>
                  <a:pt x="315" y="57"/>
                </a:lnTo>
                <a:lnTo>
                  <a:pt x="313" y="58"/>
                </a:lnTo>
                <a:lnTo>
                  <a:pt x="304" y="58"/>
                </a:lnTo>
                <a:lnTo>
                  <a:pt x="304" y="58"/>
                </a:lnTo>
                <a:lnTo>
                  <a:pt x="302" y="57"/>
                </a:lnTo>
                <a:lnTo>
                  <a:pt x="284" y="22"/>
                </a:lnTo>
                <a:lnTo>
                  <a:pt x="284" y="22"/>
                </a:lnTo>
                <a:lnTo>
                  <a:pt x="284" y="22"/>
                </a:lnTo>
                <a:lnTo>
                  <a:pt x="285" y="21"/>
                </a:lnTo>
                <a:lnTo>
                  <a:pt x="313" y="21"/>
                </a:lnTo>
                <a:lnTo>
                  <a:pt x="313" y="21"/>
                </a:lnTo>
                <a:lnTo>
                  <a:pt x="315" y="22"/>
                </a:lnTo>
                <a:lnTo>
                  <a:pt x="315" y="23"/>
                </a:lnTo>
                <a:lnTo>
                  <a:pt x="315" y="57"/>
                </a:lnTo>
                <a:close/>
                <a:moveTo>
                  <a:pt x="442" y="178"/>
                </a:moveTo>
                <a:lnTo>
                  <a:pt x="351" y="178"/>
                </a:lnTo>
                <a:lnTo>
                  <a:pt x="351" y="178"/>
                </a:lnTo>
                <a:lnTo>
                  <a:pt x="348" y="177"/>
                </a:lnTo>
                <a:lnTo>
                  <a:pt x="347" y="176"/>
                </a:lnTo>
                <a:lnTo>
                  <a:pt x="346" y="175"/>
                </a:lnTo>
                <a:lnTo>
                  <a:pt x="346" y="136"/>
                </a:lnTo>
                <a:lnTo>
                  <a:pt x="346" y="136"/>
                </a:lnTo>
                <a:lnTo>
                  <a:pt x="347" y="134"/>
                </a:lnTo>
                <a:lnTo>
                  <a:pt x="348" y="133"/>
                </a:lnTo>
                <a:lnTo>
                  <a:pt x="351" y="132"/>
                </a:lnTo>
                <a:lnTo>
                  <a:pt x="421" y="132"/>
                </a:lnTo>
                <a:lnTo>
                  <a:pt x="421" y="132"/>
                </a:lnTo>
                <a:lnTo>
                  <a:pt x="424" y="133"/>
                </a:lnTo>
                <a:lnTo>
                  <a:pt x="425" y="134"/>
                </a:lnTo>
                <a:lnTo>
                  <a:pt x="427" y="136"/>
                </a:lnTo>
                <a:lnTo>
                  <a:pt x="447" y="175"/>
                </a:lnTo>
                <a:lnTo>
                  <a:pt x="447" y="175"/>
                </a:lnTo>
                <a:lnTo>
                  <a:pt x="447" y="176"/>
                </a:lnTo>
                <a:lnTo>
                  <a:pt x="446" y="177"/>
                </a:lnTo>
                <a:lnTo>
                  <a:pt x="442" y="178"/>
                </a:lnTo>
                <a:lnTo>
                  <a:pt x="442" y="178"/>
                </a:lnTo>
                <a:close/>
                <a:moveTo>
                  <a:pt x="470" y="171"/>
                </a:moveTo>
                <a:lnTo>
                  <a:pt x="470" y="171"/>
                </a:lnTo>
                <a:lnTo>
                  <a:pt x="470" y="172"/>
                </a:lnTo>
                <a:lnTo>
                  <a:pt x="468" y="173"/>
                </a:lnTo>
                <a:lnTo>
                  <a:pt x="459" y="173"/>
                </a:lnTo>
                <a:lnTo>
                  <a:pt x="459" y="173"/>
                </a:lnTo>
                <a:lnTo>
                  <a:pt x="457" y="172"/>
                </a:lnTo>
                <a:lnTo>
                  <a:pt x="439" y="137"/>
                </a:lnTo>
                <a:lnTo>
                  <a:pt x="439" y="137"/>
                </a:lnTo>
                <a:lnTo>
                  <a:pt x="439" y="137"/>
                </a:lnTo>
                <a:lnTo>
                  <a:pt x="440" y="136"/>
                </a:lnTo>
                <a:lnTo>
                  <a:pt x="468" y="136"/>
                </a:lnTo>
                <a:lnTo>
                  <a:pt x="468" y="136"/>
                </a:lnTo>
                <a:lnTo>
                  <a:pt x="470" y="137"/>
                </a:lnTo>
                <a:lnTo>
                  <a:pt x="470" y="138"/>
                </a:lnTo>
                <a:lnTo>
                  <a:pt x="470" y="171"/>
                </a:lnTo>
                <a:close/>
                <a:moveTo>
                  <a:pt x="470" y="115"/>
                </a:moveTo>
                <a:lnTo>
                  <a:pt x="470" y="115"/>
                </a:lnTo>
                <a:lnTo>
                  <a:pt x="470" y="115"/>
                </a:lnTo>
                <a:lnTo>
                  <a:pt x="468" y="116"/>
                </a:lnTo>
                <a:lnTo>
                  <a:pt x="459" y="116"/>
                </a:lnTo>
                <a:lnTo>
                  <a:pt x="459" y="116"/>
                </a:lnTo>
                <a:lnTo>
                  <a:pt x="457" y="115"/>
                </a:lnTo>
                <a:lnTo>
                  <a:pt x="439" y="80"/>
                </a:lnTo>
                <a:lnTo>
                  <a:pt x="439" y="80"/>
                </a:lnTo>
                <a:lnTo>
                  <a:pt x="439" y="80"/>
                </a:lnTo>
                <a:lnTo>
                  <a:pt x="440" y="78"/>
                </a:lnTo>
                <a:lnTo>
                  <a:pt x="468" y="78"/>
                </a:lnTo>
                <a:lnTo>
                  <a:pt x="468" y="78"/>
                </a:lnTo>
                <a:lnTo>
                  <a:pt x="470" y="80"/>
                </a:lnTo>
                <a:lnTo>
                  <a:pt x="470" y="81"/>
                </a:lnTo>
                <a:lnTo>
                  <a:pt x="470" y="115"/>
                </a:lnTo>
                <a:close/>
                <a:moveTo>
                  <a:pt x="470" y="57"/>
                </a:moveTo>
                <a:lnTo>
                  <a:pt x="470" y="57"/>
                </a:lnTo>
                <a:lnTo>
                  <a:pt x="470" y="57"/>
                </a:lnTo>
                <a:lnTo>
                  <a:pt x="468" y="58"/>
                </a:lnTo>
                <a:lnTo>
                  <a:pt x="459" y="58"/>
                </a:lnTo>
                <a:lnTo>
                  <a:pt x="459" y="58"/>
                </a:lnTo>
                <a:lnTo>
                  <a:pt x="457" y="57"/>
                </a:lnTo>
                <a:lnTo>
                  <a:pt x="439" y="22"/>
                </a:lnTo>
                <a:lnTo>
                  <a:pt x="439" y="22"/>
                </a:lnTo>
                <a:lnTo>
                  <a:pt x="439" y="22"/>
                </a:lnTo>
                <a:lnTo>
                  <a:pt x="440" y="21"/>
                </a:lnTo>
                <a:lnTo>
                  <a:pt x="468" y="21"/>
                </a:lnTo>
                <a:lnTo>
                  <a:pt x="468" y="21"/>
                </a:lnTo>
                <a:lnTo>
                  <a:pt x="470" y="22"/>
                </a:lnTo>
                <a:lnTo>
                  <a:pt x="470" y="23"/>
                </a:lnTo>
                <a:lnTo>
                  <a:pt x="470" y="57"/>
                </a:lnTo>
                <a:close/>
                <a:moveTo>
                  <a:pt x="597" y="178"/>
                </a:moveTo>
                <a:lnTo>
                  <a:pt x="506" y="178"/>
                </a:lnTo>
                <a:lnTo>
                  <a:pt x="506" y="178"/>
                </a:lnTo>
                <a:lnTo>
                  <a:pt x="502" y="177"/>
                </a:lnTo>
                <a:lnTo>
                  <a:pt x="501" y="176"/>
                </a:lnTo>
                <a:lnTo>
                  <a:pt x="501" y="175"/>
                </a:lnTo>
                <a:lnTo>
                  <a:pt x="501" y="136"/>
                </a:lnTo>
                <a:lnTo>
                  <a:pt x="501" y="136"/>
                </a:lnTo>
                <a:lnTo>
                  <a:pt x="501" y="134"/>
                </a:lnTo>
                <a:lnTo>
                  <a:pt x="502" y="133"/>
                </a:lnTo>
                <a:lnTo>
                  <a:pt x="506" y="132"/>
                </a:lnTo>
                <a:lnTo>
                  <a:pt x="576" y="132"/>
                </a:lnTo>
                <a:lnTo>
                  <a:pt x="576" y="132"/>
                </a:lnTo>
                <a:lnTo>
                  <a:pt x="579" y="133"/>
                </a:lnTo>
                <a:lnTo>
                  <a:pt x="580" y="134"/>
                </a:lnTo>
                <a:lnTo>
                  <a:pt x="582" y="136"/>
                </a:lnTo>
                <a:lnTo>
                  <a:pt x="602" y="175"/>
                </a:lnTo>
                <a:lnTo>
                  <a:pt x="602" y="175"/>
                </a:lnTo>
                <a:lnTo>
                  <a:pt x="602" y="176"/>
                </a:lnTo>
                <a:lnTo>
                  <a:pt x="601" y="177"/>
                </a:lnTo>
                <a:lnTo>
                  <a:pt x="597" y="178"/>
                </a:lnTo>
                <a:lnTo>
                  <a:pt x="597" y="178"/>
                </a:lnTo>
                <a:close/>
                <a:moveTo>
                  <a:pt x="625" y="171"/>
                </a:moveTo>
                <a:lnTo>
                  <a:pt x="625" y="171"/>
                </a:lnTo>
                <a:lnTo>
                  <a:pt x="623" y="172"/>
                </a:lnTo>
                <a:lnTo>
                  <a:pt x="623" y="173"/>
                </a:lnTo>
                <a:lnTo>
                  <a:pt x="613" y="173"/>
                </a:lnTo>
                <a:lnTo>
                  <a:pt x="613" y="173"/>
                </a:lnTo>
                <a:lnTo>
                  <a:pt x="612" y="172"/>
                </a:lnTo>
                <a:lnTo>
                  <a:pt x="594" y="137"/>
                </a:lnTo>
                <a:lnTo>
                  <a:pt x="594" y="137"/>
                </a:lnTo>
                <a:lnTo>
                  <a:pt x="594" y="137"/>
                </a:lnTo>
                <a:lnTo>
                  <a:pt x="594" y="136"/>
                </a:lnTo>
                <a:lnTo>
                  <a:pt x="623" y="136"/>
                </a:lnTo>
                <a:lnTo>
                  <a:pt x="623" y="136"/>
                </a:lnTo>
                <a:lnTo>
                  <a:pt x="623" y="137"/>
                </a:lnTo>
                <a:lnTo>
                  <a:pt x="625" y="138"/>
                </a:lnTo>
                <a:lnTo>
                  <a:pt x="625" y="171"/>
                </a:lnTo>
                <a:close/>
                <a:moveTo>
                  <a:pt x="625" y="115"/>
                </a:moveTo>
                <a:lnTo>
                  <a:pt x="625" y="115"/>
                </a:lnTo>
                <a:lnTo>
                  <a:pt x="623" y="115"/>
                </a:lnTo>
                <a:lnTo>
                  <a:pt x="623" y="116"/>
                </a:lnTo>
                <a:lnTo>
                  <a:pt x="613" y="116"/>
                </a:lnTo>
                <a:lnTo>
                  <a:pt x="613" y="116"/>
                </a:lnTo>
                <a:lnTo>
                  <a:pt x="612" y="115"/>
                </a:lnTo>
                <a:lnTo>
                  <a:pt x="594" y="80"/>
                </a:lnTo>
                <a:lnTo>
                  <a:pt x="594" y="80"/>
                </a:lnTo>
                <a:lnTo>
                  <a:pt x="594" y="80"/>
                </a:lnTo>
                <a:lnTo>
                  <a:pt x="594" y="78"/>
                </a:lnTo>
                <a:lnTo>
                  <a:pt x="623" y="78"/>
                </a:lnTo>
                <a:lnTo>
                  <a:pt x="623" y="78"/>
                </a:lnTo>
                <a:lnTo>
                  <a:pt x="623" y="80"/>
                </a:lnTo>
                <a:lnTo>
                  <a:pt x="625" y="81"/>
                </a:lnTo>
                <a:lnTo>
                  <a:pt x="625" y="115"/>
                </a:lnTo>
                <a:close/>
                <a:moveTo>
                  <a:pt x="625" y="57"/>
                </a:moveTo>
                <a:lnTo>
                  <a:pt x="625" y="57"/>
                </a:lnTo>
                <a:lnTo>
                  <a:pt x="623" y="57"/>
                </a:lnTo>
                <a:lnTo>
                  <a:pt x="623" y="58"/>
                </a:lnTo>
                <a:lnTo>
                  <a:pt x="613" y="58"/>
                </a:lnTo>
                <a:lnTo>
                  <a:pt x="613" y="58"/>
                </a:lnTo>
                <a:lnTo>
                  <a:pt x="612" y="57"/>
                </a:lnTo>
                <a:lnTo>
                  <a:pt x="594" y="22"/>
                </a:lnTo>
                <a:lnTo>
                  <a:pt x="594" y="22"/>
                </a:lnTo>
                <a:lnTo>
                  <a:pt x="594" y="22"/>
                </a:lnTo>
                <a:lnTo>
                  <a:pt x="594" y="21"/>
                </a:lnTo>
                <a:lnTo>
                  <a:pt x="623" y="21"/>
                </a:lnTo>
                <a:lnTo>
                  <a:pt x="623" y="21"/>
                </a:lnTo>
                <a:lnTo>
                  <a:pt x="623" y="22"/>
                </a:lnTo>
                <a:lnTo>
                  <a:pt x="625" y="23"/>
                </a:lnTo>
                <a:lnTo>
                  <a:pt x="625" y="57"/>
                </a:lnTo>
                <a:close/>
              </a:path>
            </a:pathLst>
          </a:custGeom>
          <a:solidFill>
            <a:schemeClr val="bg2">
              <a:lumMod val="75000"/>
            </a:schemeClr>
          </a:solidFill>
          <a:ln>
            <a:noFill/>
          </a:ln>
        </p:spPr>
        <p:txBody>
          <a:bodyPr lIns="91409" tIns="45705" rIns="91409" bIns="45705"/>
          <a:lstStyle/>
          <a:p>
            <a:pPr>
              <a:defRPr/>
            </a:pPr>
            <a:endParaRPr lang="zh-CN" altLang="en-US" dirty="0">
              <a:solidFill>
                <a:srgbClr val="000000"/>
              </a:solidFill>
              <a:latin typeface="+mn-ea"/>
              <a:ea typeface="+mn-ea"/>
              <a:cs typeface="Arial" panose="020B0604020202020204" pitchFamily="34" charset="0"/>
            </a:endParaRPr>
          </a:p>
        </p:txBody>
      </p:sp>
      <p:sp>
        <p:nvSpPr>
          <p:cNvPr id="40984" name="圆角矩形 75"/>
          <p:cNvSpPr>
            <a:spLocks noChangeArrowheads="1"/>
          </p:cNvSpPr>
          <p:nvPr/>
        </p:nvSpPr>
        <p:spPr bwMode="auto">
          <a:xfrm>
            <a:off x="804665" y="3138342"/>
            <a:ext cx="935156" cy="1437933"/>
          </a:xfrm>
          <a:prstGeom prst="roundRect">
            <a:avLst>
              <a:gd name="adj" fmla="val 9199"/>
            </a:avLst>
          </a:prstGeom>
          <a:solidFill>
            <a:srgbClr val="00B0F0">
              <a:alpha val="36862"/>
            </a:srgbClr>
          </a:solidFill>
          <a:ln w="9525" algn="ctr">
            <a:noFill/>
            <a:miter lim="800000"/>
          </a:ln>
        </p:spPr>
        <p:txBody>
          <a:bodyPr lIns="79141" tIns="39571" rIns="79141" bIns="39571" anchor="ctr"/>
          <a:lstStyle/>
          <a:p>
            <a:pPr algn="ctr">
              <a:buClr>
                <a:srgbClr val="CC9900"/>
              </a:buClr>
            </a:pPr>
            <a:r>
              <a:rPr lang="zh-CN" altLang="en-US" sz="1200" b="1" dirty="0">
                <a:solidFill>
                  <a:srgbClr val="000000"/>
                </a:solidFill>
                <a:latin typeface="+mn-ea"/>
                <a:ea typeface="+mn-ea"/>
              </a:rPr>
              <a:t>数据集成平台</a:t>
            </a:r>
            <a:endParaRPr lang="en-US" altLang="zh-CN" sz="1200" b="1" dirty="0">
              <a:solidFill>
                <a:srgbClr val="000000"/>
              </a:solidFill>
              <a:latin typeface="+mn-ea"/>
              <a:ea typeface="+mn-ea"/>
            </a:endParaRPr>
          </a:p>
          <a:p>
            <a:pPr algn="ctr">
              <a:buClr>
                <a:srgbClr val="CC9900"/>
              </a:buClr>
            </a:pPr>
            <a:endParaRPr lang="en-US" altLang="zh-CN" sz="1600" dirty="0">
              <a:solidFill>
                <a:srgbClr val="000000"/>
              </a:solidFill>
              <a:latin typeface="+mn-ea"/>
              <a:ea typeface="+mn-ea"/>
            </a:endParaRPr>
          </a:p>
          <a:p>
            <a:pPr algn="ctr">
              <a:buClr>
                <a:srgbClr val="CC9900"/>
              </a:buClr>
            </a:pPr>
            <a:r>
              <a:rPr lang="zh-CN" altLang="en-US" sz="1100" dirty="0">
                <a:solidFill>
                  <a:srgbClr val="000000"/>
                </a:solidFill>
                <a:latin typeface="+mn-ea"/>
                <a:ea typeface="+mn-ea"/>
              </a:rPr>
              <a:t>收集</a:t>
            </a:r>
            <a:endParaRPr lang="en-US" altLang="zh-CN" sz="1100" dirty="0">
              <a:solidFill>
                <a:srgbClr val="000000"/>
              </a:solidFill>
              <a:latin typeface="+mn-ea"/>
              <a:ea typeface="+mn-ea"/>
            </a:endParaRPr>
          </a:p>
          <a:p>
            <a:pPr algn="ctr">
              <a:buClr>
                <a:srgbClr val="CC9900"/>
              </a:buClr>
            </a:pPr>
            <a:r>
              <a:rPr lang="zh-CN" altLang="en-US" sz="1100" dirty="0">
                <a:solidFill>
                  <a:srgbClr val="000000"/>
                </a:solidFill>
                <a:latin typeface="+mn-ea"/>
                <a:ea typeface="+mn-ea"/>
              </a:rPr>
              <a:t>清洗</a:t>
            </a:r>
            <a:endParaRPr lang="en-US" altLang="zh-CN" sz="1100" dirty="0">
              <a:solidFill>
                <a:srgbClr val="000000"/>
              </a:solidFill>
              <a:latin typeface="+mn-ea"/>
              <a:ea typeface="+mn-ea"/>
            </a:endParaRPr>
          </a:p>
          <a:p>
            <a:pPr algn="ctr">
              <a:buClr>
                <a:srgbClr val="CC9900"/>
              </a:buClr>
            </a:pPr>
            <a:r>
              <a:rPr lang="zh-CN" altLang="en-US" sz="1100" dirty="0">
                <a:solidFill>
                  <a:srgbClr val="000000"/>
                </a:solidFill>
                <a:latin typeface="+mn-ea"/>
                <a:ea typeface="+mn-ea"/>
              </a:rPr>
              <a:t>转换</a:t>
            </a:r>
          </a:p>
        </p:txBody>
      </p:sp>
      <p:sp>
        <p:nvSpPr>
          <p:cNvPr id="40985" name="右箭头 17"/>
          <p:cNvSpPr>
            <a:spLocks noChangeArrowheads="1"/>
          </p:cNvSpPr>
          <p:nvPr/>
        </p:nvSpPr>
        <p:spPr bwMode="auto">
          <a:xfrm>
            <a:off x="1847652" y="4109892"/>
            <a:ext cx="276793" cy="296083"/>
          </a:xfrm>
          <a:prstGeom prst="rightArrow">
            <a:avLst>
              <a:gd name="adj1" fmla="val 50000"/>
              <a:gd name="adj2" fmla="val 50000"/>
            </a:avLst>
          </a:prstGeom>
          <a:solidFill>
            <a:schemeClr val="accent1"/>
          </a:solidFill>
          <a:ln w="9525">
            <a:noFill/>
            <a:miter lim="800000"/>
          </a:ln>
        </p:spPr>
        <p:txBody>
          <a:bodyPr lIns="91422" tIns="45711" rIns="91422" bIns="45711"/>
          <a:lstStyle/>
          <a:p>
            <a:pPr>
              <a:buClr>
                <a:srgbClr val="CC9900"/>
              </a:buClr>
              <a:buFont typeface="Wingdings" panose="05000000000000000000" pitchFamily="2" charset="2"/>
              <a:buChar char="n"/>
            </a:pPr>
            <a:endParaRPr lang="zh-CN" altLang="en-US">
              <a:solidFill>
                <a:srgbClr val="000000"/>
              </a:solidFill>
              <a:latin typeface="+mn-ea"/>
              <a:ea typeface="+mn-ea"/>
            </a:endParaRPr>
          </a:p>
        </p:txBody>
      </p:sp>
      <p:pic>
        <p:nvPicPr>
          <p:cNvPr id="40986" name="Picture 2" descr="C:\Users\z00124665\Desktop\_hadoopelephant_rgb1副本.png"/>
          <p:cNvPicPr>
            <a:picLocks noChangeAspect="1" noChangeArrowheads="1"/>
          </p:cNvPicPr>
          <p:nvPr/>
        </p:nvPicPr>
        <p:blipFill>
          <a:blip r:embed="rId3" cstate="print"/>
          <a:srcRect/>
          <a:stretch>
            <a:fillRect/>
          </a:stretch>
        </p:blipFill>
        <p:spPr bwMode="auto">
          <a:xfrm>
            <a:off x="3917753" y="4217684"/>
            <a:ext cx="589554" cy="312761"/>
          </a:xfrm>
          <a:prstGeom prst="rect">
            <a:avLst/>
          </a:prstGeom>
          <a:noFill/>
          <a:ln w="9525">
            <a:noFill/>
            <a:miter lim="800000"/>
            <a:headEnd/>
            <a:tailEnd/>
          </a:ln>
        </p:spPr>
      </p:pic>
      <p:pic>
        <p:nvPicPr>
          <p:cNvPr id="40987" name="Picture 2" descr="http://spark.apache.org/images/spark-logo.png"/>
          <p:cNvPicPr>
            <a:picLocks noChangeAspect="1" noChangeArrowheads="1"/>
          </p:cNvPicPr>
          <p:nvPr/>
        </p:nvPicPr>
        <p:blipFill>
          <a:blip r:embed="rId4" cstate="print"/>
          <a:srcRect/>
          <a:stretch>
            <a:fillRect/>
          </a:stretch>
        </p:blipFill>
        <p:spPr bwMode="auto">
          <a:xfrm>
            <a:off x="4716264" y="4214509"/>
            <a:ext cx="425355" cy="300251"/>
          </a:xfrm>
          <a:prstGeom prst="rect">
            <a:avLst/>
          </a:prstGeom>
          <a:noFill/>
          <a:ln w="9525">
            <a:noFill/>
            <a:miter lim="800000"/>
            <a:headEnd/>
            <a:tailEnd/>
          </a:ln>
        </p:spPr>
      </p:pic>
      <p:sp>
        <p:nvSpPr>
          <p:cNvPr id="40988" name="Text Box 6"/>
          <p:cNvSpPr txBox="1">
            <a:spLocks noChangeArrowheads="1"/>
          </p:cNvSpPr>
          <p:nvPr/>
        </p:nvSpPr>
        <p:spPr bwMode="gray">
          <a:xfrm>
            <a:off x="3135114" y="3289154"/>
            <a:ext cx="3448193" cy="261580"/>
          </a:xfrm>
          <a:prstGeom prst="rect">
            <a:avLst/>
          </a:prstGeom>
          <a:noFill/>
          <a:ln w="9525" algn="ctr">
            <a:noFill/>
            <a:miter lim="800000"/>
          </a:ln>
        </p:spPr>
        <p:txBody>
          <a:bodyPr wrap="square" lIns="91409" tIns="45705" rIns="91409" bIns="45705">
            <a:spAutoFit/>
          </a:bodyPr>
          <a:lstStyle/>
          <a:p>
            <a:pPr algn="ctr" eaLnBrk="0" hangingPunct="0"/>
            <a:r>
              <a:rPr lang="zh-CN" altLang="en-US" sz="1100">
                <a:solidFill>
                  <a:srgbClr val="000000"/>
                </a:solidFill>
                <a:latin typeface="+mn-ea"/>
                <a:ea typeface="+mn-ea"/>
              </a:rPr>
              <a:t>特征</a:t>
            </a:r>
            <a:r>
              <a:rPr lang="en-US" altLang="zh-CN" sz="1100">
                <a:solidFill>
                  <a:srgbClr val="000000"/>
                </a:solidFill>
                <a:latin typeface="+mn-ea"/>
                <a:ea typeface="+mn-ea"/>
              </a:rPr>
              <a:t>/</a:t>
            </a:r>
            <a:r>
              <a:rPr lang="zh-CN" altLang="en-US" sz="1100">
                <a:solidFill>
                  <a:srgbClr val="000000"/>
                </a:solidFill>
                <a:latin typeface="+mn-ea"/>
                <a:ea typeface="+mn-ea"/>
              </a:rPr>
              <a:t>模型</a:t>
            </a:r>
            <a:r>
              <a:rPr lang="en-US" altLang="zh-CN" sz="1100">
                <a:solidFill>
                  <a:srgbClr val="000000"/>
                </a:solidFill>
                <a:latin typeface="+mn-ea"/>
                <a:ea typeface="+mn-ea"/>
              </a:rPr>
              <a:t>/</a:t>
            </a:r>
            <a:r>
              <a:rPr lang="zh-CN" altLang="en-US" sz="1100">
                <a:solidFill>
                  <a:srgbClr val="000000"/>
                </a:solidFill>
                <a:latin typeface="+mn-ea"/>
                <a:ea typeface="+mn-ea"/>
              </a:rPr>
              <a:t>挖掘</a:t>
            </a:r>
            <a:r>
              <a:rPr lang="en-US" altLang="zh-CN" sz="1100">
                <a:solidFill>
                  <a:srgbClr val="000000"/>
                </a:solidFill>
                <a:latin typeface="+mn-ea"/>
                <a:ea typeface="+mn-ea"/>
              </a:rPr>
              <a:t>/</a:t>
            </a:r>
            <a:r>
              <a:rPr lang="zh-CN" altLang="en-US" sz="1100">
                <a:solidFill>
                  <a:srgbClr val="000000"/>
                </a:solidFill>
                <a:latin typeface="+mn-ea"/>
                <a:ea typeface="+mn-ea"/>
              </a:rPr>
              <a:t>可视</a:t>
            </a:r>
            <a:r>
              <a:rPr lang="en-US" altLang="zh-CN" sz="1100">
                <a:solidFill>
                  <a:srgbClr val="000000"/>
                </a:solidFill>
                <a:latin typeface="+mn-ea"/>
                <a:ea typeface="+mn-ea"/>
              </a:rPr>
              <a:t>/</a:t>
            </a:r>
            <a:r>
              <a:rPr lang="zh-CN" altLang="en-US" sz="1100">
                <a:solidFill>
                  <a:srgbClr val="000000"/>
                </a:solidFill>
                <a:latin typeface="+mn-ea"/>
                <a:ea typeface="+mn-ea"/>
              </a:rPr>
              <a:t>服务</a:t>
            </a:r>
            <a:endParaRPr lang="en-US" altLang="zh-CN" sz="1100" b="1">
              <a:solidFill>
                <a:srgbClr val="000000"/>
              </a:solidFill>
              <a:latin typeface="+mn-ea"/>
              <a:ea typeface="+mn-ea"/>
            </a:endParaRPr>
          </a:p>
        </p:txBody>
      </p:sp>
      <p:sp>
        <p:nvSpPr>
          <p:cNvPr id="27" name="Rectangle 114"/>
          <p:cNvSpPr>
            <a:spLocks noChangeArrowheads="1"/>
          </p:cNvSpPr>
          <p:nvPr/>
        </p:nvSpPr>
        <p:spPr bwMode="auto">
          <a:xfrm>
            <a:off x="727136" y="2240868"/>
            <a:ext cx="7409260" cy="552115"/>
          </a:xfrm>
          <a:prstGeom prst="rect">
            <a:avLst/>
          </a:prstGeom>
          <a:noFill/>
          <a:ln>
            <a:solidFill>
              <a:schemeClr val="tx1">
                <a:alpha val="36000"/>
              </a:schemeClr>
            </a:solidFill>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79141" tIns="39571" rIns="79141" bIns="39571"/>
          <a:lstStyle/>
          <a:p>
            <a:pPr algn="ctr" defTabSz="800735" fontAlgn="auto">
              <a:spcBef>
                <a:spcPts val="0"/>
              </a:spcBef>
              <a:spcAft>
                <a:spcPts val="0"/>
              </a:spcAft>
              <a:defRPr/>
            </a:pPr>
            <a:endParaRPr lang="en-US" altLang="zh-CN" kern="0" dirty="0" err="1">
              <a:solidFill>
                <a:srgbClr val="000000"/>
              </a:solidFill>
              <a:latin typeface="+mn-ea"/>
            </a:endParaRPr>
          </a:p>
        </p:txBody>
      </p:sp>
      <p:sp>
        <p:nvSpPr>
          <p:cNvPr id="28" name="圆角矩形 73"/>
          <p:cNvSpPr/>
          <p:nvPr/>
        </p:nvSpPr>
        <p:spPr bwMode="auto">
          <a:xfrm>
            <a:off x="2155038" y="2283780"/>
            <a:ext cx="5772986" cy="444757"/>
          </a:xfrm>
          <a:prstGeom prst="roundRect">
            <a:avLst/>
          </a:prstGeom>
          <a:solidFill>
            <a:srgbClr val="FFCC99">
              <a:alpha val="74000"/>
            </a:srgbClr>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79141" tIns="39571" rIns="79141" bIns="39571" anchor="ctr"/>
          <a:lstStyle/>
          <a:p>
            <a:pPr algn="ctr" defTabSz="800735" fontAlgn="auto">
              <a:spcBef>
                <a:spcPts val="0"/>
              </a:spcBef>
              <a:spcAft>
                <a:spcPts val="0"/>
              </a:spcAft>
              <a:buClr>
                <a:srgbClr val="CC9900"/>
              </a:buClr>
              <a:defRPr/>
            </a:pPr>
            <a:r>
              <a:rPr lang="zh-CN" altLang="en-US" kern="0" dirty="0">
                <a:solidFill>
                  <a:srgbClr val="000000"/>
                </a:solidFill>
                <a:latin typeface="+mn-ea"/>
              </a:rPr>
              <a:t>业务相关的应用套件（业务逻辑</a:t>
            </a:r>
            <a:r>
              <a:rPr lang="en-US" altLang="zh-CN" kern="0" dirty="0">
                <a:solidFill>
                  <a:srgbClr val="000000"/>
                </a:solidFill>
                <a:latin typeface="+mn-ea"/>
              </a:rPr>
              <a:t>/</a:t>
            </a:r>
            <a:r>
              <a:rPr lang="zh-CN" altLang="en-US" kern="0" dirty="0">
                <a:solidFill>
                  <a:srgbClr val="000000"/>
                </a:solidFill>
                <a:latin typeface="+mn-ea"/>
              </a:rPr>
              <a:t>决策</a:t>
            </a:r>
            <a:r>
              <a:rPr lang="en-US" altLang="zh-CN" kern="0" dirty="0">
                <a:solidFill>
                  <a:srgbClr val="000000"/>
                </a:solidFill>
                <a:latin typeface="+mn-ea"/>
              </a:rPr>
              <a:t>/</a:t>
            </a:r>
            <a:r>
              <a:rPr lang="zh-CN" altLang="en-US" kern="0" dirty="0">
                <a:solidFill>
                  <a:srgbClr val="000000"/>
                </a:solidFill>
                <a:latin typeface="+mn-ea"/>
              </a:rPr>
              <a:t>安全</a:t>
            </a:r>
            <a:r>
              <a:rPr lang="en-US" altLang="zh-CN" kern="0" dirty="0">
                <a:solidFill>
                  <a:srgbClr val="000000"/>
                </a:solidFill>
                <a:latin typeface="+mn-ea"/>
              </a:rPr>
              <a:t>/</a:t>
            </a:r>
            <a:r>
              <a:rPr lang="zh-CN" altLang="en-US" kern="0" dirty="0">
                <a:solidFill>
                  <a:srgbClr val="000000"/>
                </a:solidFill>
                <a:latin typeface="+mn-ea"/>
              </a:rPr>
              <a:t>数据开放</a:t>
            </a:r>
            <a:r>
              <a:rPr lang="en-US" altLang="zh-CN" kern="0" dirty="0">
                <a:solidFill>
                  <a:srgbClr val="000000"/>
                </a:solidFill>
                <a:latin typeface="+mn-ea"/>
              </a:rPr>
              <a:t>/</a:t>
            </a:r>
            <a:r>
              <a:rPr lang="zh-CN" altLang="en-US" kern="0" dirty="0">
                <a:solidFill>
                  <a:srgbClr val="000000"/>
                </a:solidFill>
                <a:latin typeface="+mn-ea"/>
              </a:rPr>
              <a:t>可视</a:t>
            </a:r>
            <a:r>
              <a:rPr lang="en-US" altLang="zh-CN" kern="0" dirty="0">
                <a:solidFill>
                  <a:srgbClr val="000000"/>
                </a:solidFill>
                <a:latin typeface="+mn-ea"/>
              </a:rPr>
              <a:t>…</a:t>
            </a:r>
            <a:r>
              <a:rPr lang="zh-CN" altLang="en-US" kern="0" dirty="0">
                <a:solidFill>
                  <a:srgbClr val="000000"/>
                </a:solidFill>
                <a:latin typeface="+mn-ea"/>
              </a:rPr>
              <a:t>）</a:t>
            </a:r>
            <a:endParaRPr lang="en-US" altLang="zh-CN" kern="0" dirty="0">
              <a:solidFill>
                <a:srgbClr val="000000"/>
              </a:solidFill>
              <a:latin typeface="+mn-ea"/>
            </a:endParaRPr>
          </a:p>
        </p:txBody>
      </p:sp>
      <p:sp>
        <p:nvSpPr>
          <p:cNvPr id="40995" name="Text Box 6"/>
          <p:cNvSpPr txBox="1">
            <a:spLocks noChangeArrowheads="1"/>
          </p:cNvSpPr>
          <p:nvPr/>
        </p:nvSpPr>
        <p:spPr bwMode="gray">
          <a:xfrm>
            <a:off x="655440" y="2377623"/>
            <a:ext cx="967996" cy="276969"/>
          </a:xfrm>
          <a:prstGeom prst="rect">
            <a:avLst/>
          </a:prstGeom>
          <a:noFill/>
          <a:ln w="9525" algn="ctr">
            <a:noFill/>
            <a:miter lim="800000"/>
          </a:ln>
        </p:spPr>
        <p:txBody>
          <a:bodyPr wrap="square" lIns="91409" tIns="45705" rIns="91409" bIns="45705">
            <a:spAutoFit/>
          </a:bodyPr>
          <a:lstStyle/>
          <a:p>
            <a:pPr algn="ctr" eaLnBrk="0" hangingPunct="0"/>
            <a:r>
              <a:rPr lang="zh-CN" altLang="en-US" sz="1200" dirty="0">
                <a:solidFill>
                  <a:srgbClr val="000000"/>
                </a:solidFill>
                <a:latin typeface="+mn-ea"/>
                <a:ea typeface="+mn-ea"/>
              </a:rPr>
              <a:t>应用套件层</a:t>
            </a:r>
            <a:endParaRPr lang="en-US" altLang="zh-CN" sz="1200" dirty="0">
              <a:solidFill>
                <a:srgbClr val="000000"/>
              </a:solidFill>
              <a:latin typeface="+mn-ea"/>
              <a:ea typeface="+mn-ea"/>
            </a:endParaRPr>
          </a:p>
        </p:txBody>
      </p:sp>
      <p:sp>
        <p:nvSpPr>
          <p:cNvPr id="30" name="圆角矩形 61"/>
          <p:cNvSpPr/>
          <p:nvPr/>
        </p:nvSpPr>
        <p:spPr bwMode="auto">
          <a:xfrm>
            <a:off x="3740033" y="1461790"/>
            <a:ext cx="1680417" cy="691591"/>
          </a:xfrm>
          <a:prstGeom prst="roundRect">
            <a:avLst/>
          </a:prstGeom>
          <a:solidFill>
            <a:srgbClr val="FFCC99">
              <a:alpha val="74000"/>
            </a:srgbClr>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79141" tIns="39571" rIns="79141" bIns="39571" anchor="ctr"/>
          <a:lstStyle/>
          <a:p>
            <a:pPr algn="ctr" defTabSz="800735" fontAlgn="auto">
              <a:spcBef>
                <a:spcPts val="0"/>
              </a:spcBef>
              <a:spcAft>
                <a:spcPts val="0"/>
              </a:spcAft>
              <a:buClr>
                <a:srgbClr val="CC9900"/>
              </a:buClr>
              <a:buFont typeface="Wingdings" panose="05000000000000000000" pitchFamily="2" charset="2"/>
              <a:buChar char="n"/>
              <a:defRPr/>
            </a:pPr>
            <a:endParaRPr lang="zh-CN" altLang="en-US" kern="0" dirty="0">
              <a:solidFill>
                <a:srgbClr val="000000"/>
              </a:solidFill>
              <a:latin typeface="+mn-ea"/>
            </a:endParaRPr>
          </a:p>
        </p:txBody>
      </p:sp>
      <p:sp>
        <p:nvSpPr>
          <p:cNvPr id="31" name="圆角矩形 61"/>
          <p:cNvSpPr/>
          <p:nvPr/>
        </p:nvSpPr>
        <p:spPr bwMode="auto">
          <a:xfrm>
            <a:off x="1475579" y="1437097"/>
            <a:ext cx="1562276" cy="691591"/>
          </a:xfrm>
          <a:prstGeom prst="roundRect">
            <a:avLst/>
          </a:prstGeom>
          <a:solidFill>
            <a:srgbClr val="FFCC99">
              <a:alpha val="74000"/>
            </a:srgbClr>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79141" tIns="39571" rIns="79141" bIns="39571" anchor="ctr"/>
          <a:lstStyle/>
          <a:p>
            <a:pPr algn="ctr" defTabSz="800735" fontAlgn="auto">
              <a:spcBef>
                <a:spcPts val="0"/>
              </a:spcBef>
              <a:spcAft>
                <a:spcPts val="0"/>
              </a:spcAft>
              <a:buClr>
                <a:srgbClr val="CC9900"/>
              </a:buClr>
              <a:buFont typeface="Wingdings" panose="05000000000000000000" pitchFamily="2" charset="2"/>
              <a:buChar char="n"/>
              <a:defRPr/>
            </a:pPr>
            <a:endParaRPr lang="zh-CN" altLang="en-US" kern="0" dirty="0">
              <a:solidFill>
                <a:srgbClr val="000000"/>
              </a:solidFill>
              <a:latin typeface="+mn-ea"/>
            </a:endParaRPr>
          </a:p>
        </p:txBody>
      </p:sp>
      <p:sp>
        <p:nvSpPr>
          <p:cNvPr id="41002" name="TextBox 31"/>
          <p:cNvSpPr txBox="1">
            <a:spLocks noChangeArrowheads="1"/>
          </p:cNvSpPr>
          <p:nvPr/>
        </p:nvSpPr>
        <p:spPr bwMode="auto">
          <a:xfrm>
            <a:off x="1741290" y="1499395"/>
            <a:ext cx="1147834" cy="507801"/>
          </a:xfrm>
          <a:prstGeom prst="rect">
            <a:avLst/>
          </a:prstGeom>
          <a:noFill/>
          <a:ln w="9525">
            <a:noFill/>
            <a:miter lim="800000"/>
          </a:ln>
        </p:spPr>
        <p:txBody>
          <a:bodyPr wrap="square" lIns="91409" tIns="45705" rIns="91409" bIns="45705">
            <a:spAutoFit/>
          </a:bodyPr>
          <a:lstStyle/>
          <a:p>
            <a:r>
              <a:rPr lang="zh-CN" altLang="en-US" sz="1100" b="1" dirty="0">
                <a:solidFill>
                  <a:srgbClr val="000000"/>
                </a:solidFill>
                <a:latin typeface="+mn-ea"/>
                <a:ea typeface="+mn-ea"/>
              </a:rPr>
              <a:t>电信</a:t>
            </a:r>
            <a:endParaRPr lang="en-US" altLang="zh-CN" sz="1100" b="1" dirty="0">
              <a:solidFill>
                <a:srgbClr val="000000"/>
              </a:solidFill>
              <a:latin typeface="+mn-ea"/>
              <a:ea typeface="+mn-ea"/>
            </a:endParaRPr>
          </a:p>
          <a:p>
            <a:r>
              <a:rPr lang="zh-CN" altLang="en-US" sz="800" dirty="0">
                <a:solidFill>
                  <a:srgbClr val="000000"/>
                </a:solidFill>
                <a:latin typeface="+mn-ea"/>
                <a:ea typeface="+mn-ea"/>
              </a:rPr>
              <a:t>详单查询、经分分析、精准营销</a:t>
            </a:r>
          </a:p>
        </p:txBody>
      </p:sp>
      <p:sp>
        <p:nvSpPr>
          <p:cNvPr id="41003" name="TextBox 32"/>
          <p:cNvSpPr txBox="1">
            <a:spLocks noChangeArrowheads="1"/>
          </p:cNvSpPr>
          <p:nvPr/>
        </p:nvSpPr>
        <p:spPr bwMode="auto">
          <a:xfrm>
            <a:off x="3900289" y="1462882"/>
            <a:ext cx="1382404" cy="630912"/>
          </a:xfrm>
          <a:prstGeom prst="rect">
            <a:avLst/>
          </a:prstGeom>
          <a:noFill/>
          <a:ln w="9525">
            <a:noFill/>
            <a:miter lim="800000"/>
          </a:ln>
        </p:spPr>
        <p:txBody>
          <a:bodyPr wrap="square" lIns="91409" tIns="45705" rIns="91409" bIns="45705">
            <a:spAutoFit/>
          </a:bodyPr>
          <a:lstStyle/>
          <a:p>
            <a:r>
              <a:rPr lang="zh-CN" altLang="en-US" sz="1100" b="1" dirty="0">
                <a:solidFill>
                  <a:srgbClr val="000000"/>
                </a:solidFill>
                <a:latin typeface="+mn-ea"/>
                <a:ea typeface="+mn-ea"/>
              </a:rPr>
              <a:t>银行</a:t>
            </a:r>
            <a:endParaRPr lang="en-US" altLang="zh-CN" sz="1100" b="1" dirty="0">
              <a:solidFill>
                <a:srgbClr val="000000"/>
              </a:solidFill>
              <a:latin typeface="+mn-ea"/>
              <a:ea typeface="+mn-ea"/>
            </a:endParaRPr>
          </a:p>
          <a:p>
            <a:r>
              <a:rPr lang="zh-CN" altLang="en-US" sz="800" dirty="0">
                <a:solidFill>
                  <a:srgbClr val="000000"/>
                </a:solidFill>
                <a:latin typeface="+mn-ea"/>
                <a:ea typeface="+mn-ea"/>
              </a:rPr>
              <a:t>全生命周期分析、历史明细、精准营销、在线征信与风控等</a:t>
            </a:r>
          </a:p>
        </p:txBody>
      </p:sp>
      <p:grpSp>
        <p:nvGrpSpPr>
          <p:cNvPr id="2" name="组合 70"/>
          <p:cNvGrpSpPr/>
          <p:nvPr/>
        </p:nvGrpSpPr>
        <p:grpSpPr bwMode="auto">
          <a:xfrm>
            <a:off x="3414514" y="1531145"/>
            <a:ext cx="519184" cy="589591"/>
            <a:chOff x="3794364" y="1018752"/>
            <a:chExt cx="526738" cy="545127"/>
          </a:xfrm>
        </p:grpSpPr>
        <p:sp>
          <p:nvSpPr>
            <p:cNvPr id="41021" name="椭圆 45"/>
            <p:cNvSpPr>
              <a:spLocks noChangeArrowheads="1"/>
            </p:cNvSpPr>
            <p:nvPr/>
          </p:nvSpPr>
          <p:spPr bwMode="auto">
            <a:xfrm>
              <a:off x="3794364" y="1018752"/>
              <a:ext cx="526738" cy="545127"/>
            </a:xfrm>
            <a:prstGeom prst="ellipse">
              <a:avLst/>
            </a:prstGeom>
            <a:solidFill>
              <a:srgbClr val="FFC000"/>
            </a:solidFill>
            <a:ln w="9525">
              <a:noFill/>
              <a:round/>
            </a:ln>
          </p:spPr>
          <p:txBody>
            <a:bodyPr lIns="91427" tIns="45714" rIns="91427" bIns="45714"/>
            <a:lstStyle/>
            <a:p>
              <a:pPr>
                <a:buClr>
                  <a:srgbClr val="CC9900"/>
                </a:buClr>
                <a:buFont typeface="Wingdings" panose="05000000000000000000" pitchFamily="2" charset="2"/>
                <a:buChar char="n"/>
              </a:pPr>
              <a:endParaRPr lang="zh-CN" altLang="en-US">
                <a:solidFill>
                  <a:srgbClr val="000000"/>
                </a:solidFill>
                <a:latin typeface="+mn-ea"/>
                <a:ea typeface="+mn-ea"/>
              </a:endParaRPr>
            </a:p>
          </p:txBody>
        </p:sp>
        <p:grpSp>
          <p:nvGrpSpPr>
            <p:cNvPr id="3" name="组合 59"/>
            <p:cNvGrpSpPr/>
            <p:nvPr/>
          </p:nvGrpSpPr>
          <p:grpSpPr bwMode="auto">
            <a:xfrm>
              <a:off x="3888368" y="1110194"/>
              <a:ext cx="342824" cy="376774"/>
              <a:chOff x="2987825" y="1275606"/>
              <a:chExt cx="504055" cy="440203"/>
            </a:xfrm>
          </p:grpSpPr>
          <p:grpSp>
            <p:nvGrpSpPr>
              <p:cNvPr id="4" name="组合 50"/>
              <p:cNvGrpSpPr/>
              <p:nvPr/>
            </p:nvGrpSpPr>
            <p:grpSpPr>
              <a:xfrm>
                <a:off x="3131840" y="1275606"/>
                <a:ext cx="360040" cy="432048"/>
                <a:chOff x="11398250" y="-996950"/>
                <a:chExt cx="509588" cy="601663"/>
              </a:xfrm>
              <a:solidFill>
                <a:schemeClr val="bg1">
                  <a:lumMod val="95000"/>
                </a:schemeClr>
              </a:solidFill>
            </p:grpSpPr>
            <p:sp>
              <p:nvSpPr>
                <p:cNvPr id="39" name="Freeform 494"/>
                <p:cNvSpPr>
                  <a:spLocks noEditPoints="1"/>
                </p:cNvSpPr>
                <p:nvPr/>
              </p:nvSpPr>
              <p:spPr bwMode="auto">
                <a:xfrm>
                  <a:off x="11422063" y="-874712"/>
                  <a:ext cx="485775" cy="479425"/>
                </a:xfrm>
                <a:custGeom>
                  <a:avLst/>
                  <a:gdLst>
                    <a:gd name="T0" fmla="*/ 20 w 306"/>
                    <a:gd name="T1" fmla="*/ 154 h 302"/>
                    <a:gd name="T2" fmla="*/ 9 w 306"/>
                    <a:gd name="T3" fmla="*/ 158 h 302"/>
                    <a:gd name="T4" fmla="*/ 1 w 306"/>
                    <a:gd name="T5" fmla="*/ 166 h 302"/>
                    <a:gd name="T6" fmla="*/ 0 w 306"/>
                    <a:gd name="T7" fmla="*/ 275 h 302"/>
                    <a:gd name="T8" fmla="*/ 1 w 306"/>
                    <a:gd name="T9" fmla="*/ 282 h 302"/>
                    <a:gd name="T10" fmla="*/ 9 w 306"/>
                    <a:gd name="T11" fmla="*/ 291 h 302"/>
                    <a:gd name="T12" fmla="*/ 20 w 306"/>
                    <a:gd name="T13" fmla="*/ 295 h 302"/>
                    <a:gd name="T14" fmla="*/ 42 w 306"/>
                    <a:gd name="T15" fmla="*/ 294 h 302"/>
                    <a:gd name="T16" fmla="*/ 52 w 306"/>
                    <a:gd name="T17" fmla="*/ 289 h 302"/>
                    <a:gd name="T18" fmla="*/ 58 w 306"/>
                    <a:gd name="T19" fmla="*/ 279 h 302"/>
                    <a:gd name="T20" fmla="*/ 58 w 306"/>
                    <a:gd name="T21" fmla="*/ 174 h 302"/>
                    <a:gd name="T22" fmla="*/ 54 w 306"/>
                    <a:gd name="T23" fmla="*/ 163 h 302"/>
                    <a:gd name="T24" fmla="*/ 46 w 306"/>
                    <a:gd name="T25" fmla="*/ 155 h 302"/>
                    <a:gd name="T26" fmla="*/ 37 w 306"/>
                    <a:gd name="T27" fmla="*/ 154 h 302"/>
                    <a:gd name="T28" fmla="*/ 102 w 306"/>
                    <a:gd name="T29" fmla="*/ 118 h 302"/>
                    <a:gd name="T30" fmla="*/ 91 w 306"/>
                    <a:gd name="T31" fmla="*/ 122 h 302"/>
                    <a:gd name="T32" fmla="*/ 84 w 306"/>
                    <a:gd name="T33" fmla="*/ 131 h 302"/>
                    <a:gd name="T34" fmla="*/ 82 w 306"/>
                    <a:gd name="T35" fmla="*/ 281 h 302"/>
                    <a:gd name="T36" fmla="*/ 84 w 306"/>
                    <a:gd name="T37" fmla="*/ 289 h 302"/>
                    <a:gd name="T38" fmla="*/ 91 w 306"/>
                    <a:gd name="T39" fmla="*/ 298 h 302"/>
                    <a:gd name="T40" fmla="*/ 102 w 306"/>
                    <a:gd name="T41" fmla="*/ 302 h 302"/>
                    <a:gd name="T42" fmla="*/ 124 w 306"/>
                    <a:gd name="T43" fmla="*/ 301 h 302"/>
                    <a:gd name="T44" fmla="*/ 134 w 306"/>
                    <a:gd name="T45" fmla="*/ 295 h 302"/>
                    <a:gd name="T46" fmla="*/ 140 w 306"/>
                    <a:gd name="T47" fmla="*/ 286 h 302"/>
                    <a:gd name="T48" fmla="*/ 140 w 306"/>
                    <a:gd name="T49" fmla="*/ 138 h 302"/>
                    <a:gd name="T50" fmla="*/ 137 w 306"/>
                    <a:gd name="T51" fmla="*/ 128 h 302"/>
                    <a:gd name="T52" fmla="*/ 128 w 306"/>
                    <a:gd name="T53" fmla="*/ 120 h 302"/>
                    <a:gd name="T54" fmla="*/ 121 w 306"/>
                    <a:gd name="T55" fmla="*/ 118 h 302"/>
                    <a:gd name="T56" fmla="*/ 185 w 306"/>
                    <a:gd name="T57" fmla="*/ 84 h 302"/>
                    <a:gd name="T58" fmla="*/ 174 w 306"/>
                    <a:gd name="T59" fmla="*/ 87 h 302"/>
                    <a:gd name="T60" fmla="*/ 166 w 306"/>
                    <a:gd name="T61" fmla="*/ 96 h 302"/>
                    <a:gd name="T62" fmla="*/ 165 w 306"/>
                    <a:gd name="T63" fmla="*/ 278 h 302"/>
                    <a:gd name="T64" fmla="*/ 166 w 306"/>
                    <a:gd name="T65" fmla="*/ 287 h 302"/>
                    <a:gd name="T66" fmla="*/ 174 w 306"/>
                    <a:gd name="T67" fmla="*/ 295 h 302"/>
                    <a:gd name="T68" fmla="*/ 185 w 306"/>
                    <a:gd name="T69" fmla="*/ 298 h 302"/>
                    <a:gd name="T70" fmla="*/ 207 w 306"/>
                    <a:gd name="T71" fmla="*/ 298 h 302"/>
                    <a:gd name="T72" fmla="*/ 217 w 306"/>
                    <a:gd name="T73" fmla="*/ 293 h 302"/>
                    <a:gd name="T74" fmla="*/ 222 w 306"/>
                    <a:gd name="T75" fmla="*/ 282 h 302"/>
                    <a:gd name="T76" fmla="*/ 223 w 306"/>
                    <a:gd name="T77" fmla="*/ 103 h 302"/>
                    <a:gd name="T78" fmla="*/ 220 w 306"/>
                    <a:gd name="T79" fmla="*/ 93 h 302"/>
                    <a:gd name="T80" fmla="*/ 210 w 306"/>
                    <a:gd name="T81" fmla="*/ 85 h 302"/>
                    <a:gd name="T82" fmla="*/ 203 w 306"/>
                    <a:gd name="T83" fmla="*/ 84 h 302"/>
                    <a:gd name="T84" fmla="*/ 268 w 306"/>
                    <a:gd name="T85" fmla="*/ 0 h 302"/>
                    <a:gd name="T86" fmla="*/ 257 w 306"/>
                    <a:gd name="T87" fmla="*/ 3 h 302"/>
                    <a:gd name="T88" fmla="*/ 250 w 306"/>
                    <a:gd name="T89" fmla="*/ 12 h 302"/>
                    <a:gd name="T90" fmla="*/ 247 w 306"/>
                    <a:gd name="T91" fmla="*/ 281 h 302"/>
                    <a:gd name="T92" fmla="*/ 250 w 306"/>
                    <a:gd name="T93" fmla="*/ 289 h 302"/>
                    <a:gd name="T94" fmla="*/ 257 w 306"/>
                    <a:gd name="T95" fmla="*/ 297 h 302"/>
                    <a:gd name="T96" fmla="*/ 268 w 306"/>
                    <a:gd name="T97" fmla="*/ 301 h 302"/>
                    <a:gd name="T98" fmla="*/ 290 w 306"/>
                    <a:gd name="T99" fmla="*/ 301 h 302"/>
                    <a:gd name="T100" fmla="*/ 300 w 306"/>
                    <a:gd name="T101" fmla="*/ 295 h 302"/>
                    <a:gd name="T102" fmla="*/ 305 w 306"/>
                    <a:gd name="T103" fmla="*/ 285 h 302"/>
                    <a:gd name="T104" fmla="*/ 306 w 306"/>
                    <a:gd name="T105" fmla="*/ 20 h 302"/>
                    <a:gd name="T106" fmla="*/ 302 w 306"/>
                    <a:gd name="T107" fmla="*/ 8 h 302"/>
                    <a:gd name="T108" fmla="*/ 293 w 306"/>
                    <a:gd name="T109" fmla="*/ 1 h 302"/>
                    <a:gd name="T110" fmla="*/ 286 w 306"/>
                    <a:gd name="T111"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 h="302">
                      <a:moveTo>
                        <a:pt x="37" y="154"/>
                      </a:moveTo>
                      <a:lnTo>
                        <a:pt x="20" y="154"/>
                      </a:lnTo>
                      <a:lnTo>
                        <a:pt x="20" y="154"/>
                      </a:lnTo>
                      <a:lnTo>
                        <a:pt x="16" y="154"/>
                      </a:lnTo>
                      <a:lnTo>
                        <a:pt x="12" y="155"/>
                      </a:lnTo>
                      <a:lnTo>
                        <a:pt x="9" y="158"/>
                      </a:lnTo>
                      <a:lnTo>
                        <a:pt x="5" y="160"/>
                      </a:lnTo>
                      <a:lnTo>
                        <a:pt x="3" y="163"/>
                      </a:lnTo>
                      <a:lnTo>
                        <a:pt x="1" y="166"/>
                      </a:lnTo>
                      <a:lnTo>
                        <a:pt x="0" y="170"/>
                      </a:lnTo>
                      <a:lnTo>
                        <a:pt x="0" y="174"/>
                      </a:lnTo>
                      <a:lnTo>
                        <a:pt x="0" y="275"/>
                      </a:lnTo>
                      <a:lnTo>
                        <a:pt x="0" y="275"/>
                      </a:lnTo>
                      <a:lnTo>
                        <a:pt x="0" y="279"/>
                      </a:lnTo>
                      <a:lnTo>
                        <a:pt x="1" y="282"/>
                      </a:lnTo>
                      <a:lnTo>
                        <a:pt x="3" y="286"/>
                      </a:lnTo>
                      <a:lnTo>
                        <a:pt x="5" y="289"/>
                      </a:lnTo>
                      <a:lnTo>
                        <a:pt x="9" y="291"/>
                      </a:lnTo>
                      <a:lnTo>
                        <a:pt x="12" y="293"/>
                      </a:lnTo>
                      <a:lnTo>
                        <a:pt x="16" y="294"/>
                      </a:lnTo>
                      <a:lnTo>
                        <a:pt x="20" y="295"/>
                      </a:lnTo>
                      <a:lnTo>
                        <a:pt x="37" y="295"/>
                      </a:lnTo>
                      <a:lnTo>
                        <a:pt x="37" y="295"/>
                      </a:lnTo>
                      <a:lnTo>
                        <a:pt x="42" y="294"/>
                      </a:lnTo>
                      <a:lnTo>
                        <a:pt x="46" y="293"/>
                      </a:lnTo>
                      <a:lnTo>
                        <a:pt x="49" y="291"/>
                      </a:lnTo>
                      <a:lnTo>
                        <a:pt x="52" y="289"/>
                      </a:lnTo>
                      <a:lnTo>
                        <a:pt x="54" y="286"/>
                      </a:lnTo>
                      <a:lnTo>
                        <a:pt x="57" y="282"/>
                      </a:lnTo>
                      <a:lnTo>
                        <a:pt x="58" y="279"/>
                      </a:lnTo>
                      <a:lnTo>
                        <a:pt x="58" y="275"/>
                      </a:lnTo>
                      <a:lnTo>
                        <a:pt x="58" y="174"/>
                      </a:lnTo>
                      <a:lnTo>
                        <a:pt x="58" y="174"/>
                      </a:lnTo>
                      <a:lnTo>
                        <a:pt x="58" y="170"/>
                      </a:lnTo>
                      <a:lnTo>
                        <a:pt x="57" y="166"/>
                      </a:lnTo>
                      <a:lnTo>
                        <a:pt x="54" y="163"/>
                      </a:lnTo>
                      <a:lnTo>
                        <a:pt x="52" y="160"/>
                      </a:lnTo>
                      <a:lnTo>
                        <a:pt x="49" y="158"/>
                      </a:lnTo>
                      <a:lnTo>
                        <a:pt x="46" y="155"/>
                      </a:lnTo>
                      <a:lnTo>
                        <a:pt x="42" y="154"/>
                      </a:lnTo>
                      <a:lnTo>
                        <a:pt x="37" y="154"/>
                      </a:lnTo>
                      <a:lnTo>
                        <a:pt x="37" y="154"/>
                      </a:lnTo>
                      <a:close/>
                      <a:moveTo>
                        <a:pt x="121" y="118"/>
                      </a:moveTo>
                      <a:lnTo>
                        <a:pt x="102" y="118"/>
                      </a:lnTo>
                      <a:lnTo>
                        <a:pt x="102" y="118"/>
                      </a:lnTo>
                      <a:lnTo>
                        <a:pt x="98" y="119"/>
                      </a:lnTo>
                      <a:lnTo>
                        <a:pt x="95" y="120"/>
                      </a:lnTo>
                      <a:lnTo>
                        <a:pt x="91" y="122"/>
                      </a:lnTo>
                      <a:lnTo>
                        <a:pt x="89" y="125"/>
                      </a:lnTo>
                      <a:lnTo>
                        <a:pt x="85" y="128"/>
                      </a:lnTo>
                      <a:lnTo>
                        <a:pt x="84" y="131"/>
                      </a:lnTo>
                      <a:lnTo>
                        <a:pt x="83" y="134"/>
                      </a:lnTo>
                      <a:lnTo>
                        <a:pt x="82" y="138"/>
                      </a:lnTo>
                      <a:lnTo>
                        <a:pt x="82" y="281"/>
                      </a:lnTo>
                      <a:lnTo>
                        <a:pt x="82" y="281"/>
                      </a:lnTo>
                      <a:lnTo>
                        <a:pt x="83" y="286"/>
                      </a:lnTo>
                      <a:lnTo>
                        <a:pt x="84" y="289"/>
                      </a:lnTo>
                      <a:lnTo>
                        <a:pt x="85" y="293"/>
                      </a:lnTo>
                      <a:lnTo>
                        <a:pt x="89" y="295"/>
                      </a:lnTo>
                      <a:lnTo>
                        <a:pt x="91" y="298"/>
                      </a:lnTo>
                      <a:lnTo>
                        <a:pt x="95" y="299"/>
                      </a:lnTo>
                      <a:lnTo>
                        <a:pt x="98" y="301"/>
                      </a:lnTo>
                      <a:lnTo>
                        <a:pt x="102" y="302"/>
                      </a:lnTo>
                      <a:lnTo>
                        <a:pt x="121" y="302"/>
                      </a:lnTo>
                      <a:lnTo>
                        <a:pt x="121" y="302"/>
                      </a:lnTo>
                      <a:lnTo>
                        <a:pt x="124" y="301"/>
                      </a:lnTo>
                      <a:lnTo>
                        <a:pt x="128" y="299"/>
                      </a:lnTo>
                      <a:lnTo>
                        <a:pt x="131" y="298"/>
                      </a:lnTo>
                      <a:lnTo>
                        <a:pt x="134" y="295"/>
                      </a:lnTo>
                      <a:lnTo>
                        <a:pt x="137" y="293"/>
                      </a:lnTo>
                      <a:lnTo>
                        <a:pt x="139" y="289"/>
                      </a:lnTo>
                      <a:lnTo>
                        <a:pt x="140" y="286"/>
                      </a:lnTo>
                      <a:lnTo>
                        <a:pt x="140" y="281"/>
                      </a:lnTo>
                      <a:lnTo>
                        <a:pt x="140" y="138"/>
                      </a:lnTo>
                      <a:lnTo>
                        <a:pt x="140" y="138"/>
                      </a:lnTo>
                      <a:lnTo>
                        <a:pt x="140" y="134"/>
                      </a:lnTo>
                      <a:lnTo>
                        <a:pt x="139" y="131"/>
                      </a:lnTo>
                      <a:lnTo>
                        <a:pt x="137" y="128"/>
                      </a:lnTo>
                      <a:lnTo>
                        <a:pt x="134" y="125"/>
                      </a:lnTo>
                      <a:lnTo>
                        <a:pt x="131" y="122"/>
                      </a:lnTo>
                      <a:lnTo>
                        <a:pt x="128" y="120"/>
                      </a:lnTo>
                      <a:lnTo>
                        <a:pt x="124" y="119"/>
                      </a:lnTo>
                      <a:lnTo>
                        <a:pt x="121" y="118"/>
                      </a:lnTo>
                      <a:lnTo>
                        <a:pt x="121" y="118"/>
                      </a:lnTo>
                      <a:close/>
                      <a:moveTo>
                        <a:pt x="203" y="84"/>
                      </a:moveTo>
                      <a:lnTo>
                        <a:pt x="185" y="84"/>
                      </a:lnTo>
                      <a:lnTo>
                        <a:pt x="185" y="84"/>
                      </a:lnTo>
                      <a:lnTo>
                        <a:pt x="180" y="84"/>
                      </a:lnTo>
                      <a:lnTo>
                        <a:pt x="177" y="85"/>
                      </a:lnTo>
                      <a:lnTo>
                        <a:pt x="174" y="87"/>
                      </a:lnTo>
                      <a:lnTo>
                        <a:pt x="171" y="89"/>
                      </a:lnTo>
                      <a:lnTo>
                        <a:pt x="169" y="93"/>
                      </a:lnTo>
                      <a:lnTo>
                        <a:pt x="166" y="96"/>
                      </a:lnTo>
                      <a:lnTo>
                        <a:pt x="165" y="100"/>
                      </a:lnTo>
                      <a:lnTo>
                        <a:pt x="165" y="103"/>
                      </a:lnTo>
                      <a:lnTo>
                        <a:pt x="165" y="278"/>
                      </a:lnTo>
                      <a:lnTo>
                        <a:pt x="165" y="278"/>
                      </a:lnTo>
                      <a:lnTo>
                        <a:pt x="165" y="282"/>
                      </a:lnTo>
                      <a:lnTo>
                        <a:pt x="166" y="287"/>
                      </a:lnTo>
                      <a:lnTo>
                        <a:pt x="169" y="290"/>
                      </a:lnTo>
                      <a:lnTo>
                        <a:pt x="171" y="293"/>
                      </a:lnTo>
                      <a:lnTo>
                        <a:pt x="174" y="295"/>
                      </a:lnTo>
                      <a:lnTo>
                        <a:pt x="177" y="297"/>
                      </a:lnTo>
                      <a:lnTo>
                        <a:pt x="180" y="298"/>
                      </a:lnTo>
                      <a:lnTo>
                        <a:pt x="185" y="298"/>
                      </a:lnTo>
                      <a:lnTo>
                        <a:pt x="203" y="298"/>
                      </a:lnTo>
                      <a:lnTo>
                        <a:pt x="203" y="298"/>
                      </a:lnTo>
                      <a:lnTo>
                        <a:pt x="207" y="298"/>
                      </a:lnTo>
                      <a:lnTo>
                        <a:pt x="210" y="297"/>
                      </a:lnTo>
                      <a:lnTo>
                        <a:pt x="213" y="295"/>
                      </a:lnTo>
                      <a:lnTo>
                        <a:pt x="217" y="293"/>
                      </a:lnTo>
                      <a:lnTo>
                        <a:pt x="220" y="290"/>
                      </a:lnTo>
                      <a:lnTo>
                        <a:pt x="221" y="287"/>
                      </a:lnTo>
                      <a:lnTo>
                        <a:pt x="222" y="282"/>
                      </a:lnTo>
                      <a:lnTo>
                        <a:pt x="223" y="278"/>
                      </a:lnTo>
                      <a:lnTo>
                        <a:pt x="223" y="103"/>
                      </a:lnTo>
                      <a:lnTo>
                        <a:pt x="223" y="103"/>
                      </a:lnTo>
                      <a:lnTo>
                        <a:pt x="222" y="100"/>
                      </a:lnTo>
                      <a:lnTo>
                        <a:pt x="221" y="96"/>
                      </a:lnTo>
                      <a:lnTo>
                        <a:pt x="220" y="93"/>
                      </a:lnTo>
                      <a:lnTo>
                        <a:pt x="217" y="89"/>
                      </a:lnTo>
                      <a:lnTo>
                        <a:pt x="213" y="87"/>
                      </a:lnTo>
                      <a:lnTo>
                        <a:pt x="210" y="85"/>
                      </a:lnTo>
                      <a:lnTo>
                        <a:pt x="207" y="84"/>
                      </a:lnTo>
                      <a:lnTo>
                        <a:pt x="203" y="84"/>
                      </a:lnTo>
                      <a:lnTo>
                        <a:pt x="203" y="84"/>
                      </a:lnTo>
                      <a:close/>
                      <a:moveTo>
                        <a:pt x="286" y="0"/>
                      </a:moveTo>
                      <a:lnTo>
                        <a:pt x="268" y="0"/>
                      </a:lnTo>
                      <a:lnTo>
                        <a:pt x="268" y="0"/>
                      </a:lnTo>
                      <a:lnTo>
                        <a:pt x="263" y="0"/>
                      </a:lnTo>
                      <a:lnTo>
                        <a:pt x="260" y="1"/>
                      </a:lnTo>
                      <a:lnTo>
                        <a:pt x="257" y="3"/>
                      </a:lnTo>
                      <a:lnTo>
                        <a:pt x="254" y="5"/>
                      </a:lnTo>
                      <a:lnTo>
                        <a:pt x="252" y="8"/>
                      </a:lnTo>
                      <a:lnTo>
                        <a:pt x="250" y="12"/>
                      </a:lnTo>
                      <a:lnTo>
                        <a:pt x="249" y="16"/>
                      </a:lnTo>
                      <a:lnTo>
                        <a:pt x="247" y="20"/>
                      </a:lnTo>
                      <a:lnTo>
                        <a:pt x="247" y="281"/>
                      </a:lnTo>
                      <a:lnTo>
                        <a:pt x="247" y="281"/>
                      </a:lnTo>
                      <a:lnTo>
                        <a:pt x="249" y="285"/>
                      </a:lnTo>
                      <a:lnTo>
                        <a:pt x="250" y="289"/>
                      </a:lnTo>
                      <a:lnTo>
                        <a:pt x="252" y="292"/>
                      </a:lnTo>
                      <a:lnTo>
                        <a:pt x="254" y="295"/>
                      </a:lnTo>
                      <a:lnTo>
                        <a:pt x="257" y="297"/>
                      </a:lnTo>
                      <a:lnTo>
                        <a:pt x="260" y="299"/>
                      </a:lnTo>
                      <a:lnTo>
                        <a:pt x="263" y="301"/>
                      </a:lnTo>
                      <a:lnTo>
                        <a:pt x="268" y="301"/>
                      </a:lnTo>
                      <a:lnTo>
                        <a:pt x="286" y="301"/>
                      </a:lnTo>
                      <a:lnTo>
                        <a:pt x="286" y="301"/>
                      </a:lnTo>
                      <a:lnTo>
                        <a:pt x="290" y="301"/>
                      </a:lnTo>
                      <a:lnTo>
                        <a:pt x="293" y="299"/>
                      </a:lnTo>
                      <a:lnTo>
                        <a:pt x="297" y="297"/>
                      </a:lnTo>
                      <a:lnTo>
                        <a:pt x="300" y="295"/>
                      </a:lnTo>
                      <a:lnTo>
                        <a:pt x="302" y="292"/>
                      </a:lnTo>
                      <a:lnTo>
                        <a:pt x="304" y="289"/>
                      </a:lnTo>
                      <a:lnTo>
                        <a:pt x="305" y="285"/>
                      </a:lnTo>
                      <a:lnTo>
                        <a:pt x="306" y="281"/>
                      </a:lnTo>
                      <a:lnTo>
                        <a:pt x="306" y="20"/>
                      </a:lnTo>
                      <a:lnTo>
                        <a:pt x="306" y="20"/>
                      </a:lnTo>
                      <a:lnTo>
                        <a:pt x="305" y="16"/>
                      </a:lnTo>
                      <a:lnTo>
                        <a:pt x="304" y="12"/>
                      </a:lnTo>
                      <a:lnTo>
                        <a:pt x="302" y="8"/>
                      </a:lnTo>
                      <a:lnTo>
                        <a:pt x="300" y="5"/>
                      </a:lnTo>
                      <a:lnTo>
                        <a:pt x="297" y="3"/>
                      </a:lnTo>
                      <a:lnTo>
                        <a:pt x="293" y="1"/>
                      </a:lnTo>
                      <a:lnTo>
                        <a:pt x="290" y="0"/>
                      </a:lnTo>
                      <a:lnTo>
                        <a:pt x="286" y="0"/>
                      </a:lnTo>
                      <a:lnTo>
                        <a:pt x="286" y="0"/>
                      </a:lnTo>
                      <a:close/>
                    </a:path>
                  </a:pathLst>
                </a:custGeom>
                <a:grpFill/>
                <a:ln>
                  <a:noFill/>
                </a:ln>
              </p:spPr>
              <p:txBody>
                <a:bodyPr/>
                <a:lstStyle/>
                <a:p>
                  <a:pPr>
                    <a:defRPr/>
                  </a:pPr>
                  <a:endParaRPr lang="zh-CN" altLang="en-US" dirty="0">
                    <a:solidFill>
                      <a:srgbClr val="000000"/>
                    </a:solidFill>
                    <a:latin typeface="+mn-ea"/>
                    <a:ea typeface="+mn-ea"/>
                  </a:endParaRPr>
                </a:p>
              </p:txBody>
            </p:sp>
            <p:sp>
              <p:nvSpPr>
                <p:cNvPr id="40" name="Freeform 495"/>
                <p:cNvSpPr/>
                <p:nvPr/>
              </p:nvSpPr>
              <p:spPr bwMode="auto">
                <a:xfrm>
                  <a:off x="11398250" y="-996950"/>
                  <a:ext cx="460375" cy="309563"/>
                </a:xfrm>
                <a:custGeom>
                  <a:avLst/>
                  <a:gdLst>
                    <a:gd name="T0" fmla="*/ 246 w 290"/>
                    <a:gd name="T1" fmla="*/ 0 h 195"/>
                    <a:gd name="T2" fmla="*/ 170 w 290"/>
                    <a:gd name="T3" fmla="*/ 60 h 195"/>
                    <a:gd name="T4" fmla="*/ 200 w 290"/>
                    <a:gd name="T5" fmla="*/ 58 h 195"/>
                    <a:gd name="T6" fmla="*/ 200 w 290"/>
                    <a:gd name="T7" fmla="*/ 58 h 195"/>
                    <a:gd name="T8" fmla="*/ 192 w 290"/>
                    <a:gd name="T9" fmla="*/ 79 h 195"/>
                    <a:gd name="T10" fmla="*/ 187 w 290"/>
                    <a:gd name="T11" fmla="*/ 91 h 195"/>
                    <a:gd name="T12" fmla="*/ 181 w 290"/>
                    <a:gd name="T13" fmla="*/ 101 h 195"/>
                    <a:gd name="T14" fmla="*/ 181 w 290"/>
                    <a:gd name="T15" fmla="*/ 101 h 195"/>
                    <a:gd name="T16" fmla="*/ 176 w 290"/>
                    <a:gd name="T17" fmla="*/ 109 h 195"/>
                    <a:gd name="T18" fmla="*/ 170 w 290"/>
                    <a:gd name="T19" fmla="*/ 116 h 195"/>
                    <a:gd name="T20" fmla="*/ 156 w 290"/>
                    <a:gd name="T21" fmla="*/ 130 h 195"/>
                    <a:gd name="T22" fmla="*/ 140 w 290"/>
                    <a:gd name="T23" fmla="*/ 143 h 195"/>
                    <a:gd name="T24" fmla="*/ 123 w 290"/>
                    <a:gd name="T25" fmla="*/ 156 h 195"/>
                    <a:gd name="T26" fmla="*/ 104 w 290"/>
                    <a:gd name="T27" fmla="*/ 165 h 195"/>
                    <a:gd name="T28" fmla="*/ 83 w 290"/>
                    <a:gd name="T29" fmla="*/ 175 h 195"/>
                    <a:gd name="T30" fmla="*/ 63 w 290"/>
                    <a:gd name="T31" fmla="*/ 182 h 195"/>
                    <a:gd name="T32" fmla="*/ 44 w 290"/>
                    <a:gd name="T33" fmla="*/ 188 h 195"/>
                    <a:gd name="T34" fmla="*/ 44 w 290"/>
                    <a:gd name="T35" fmla="*/ 188 h 195"/>
                    <a:gd name="T36" fmla="*/ 17 w 290"/>
                    <a:gd name="T37" fmla="*/ 192 h 195"/>
                    <a:gd name="T38" fmla="*/ 17 w 290"/>
                    <a:gd name="T39" fmla="*/ 192 h 195"/>
                    <a:gd name="T40" fmla="*/ 0 w 290"/>
                    <a:gd name="T41" fmla="*/ 193 h 195"/>
                    <a:gd name="T42" fmla="*/ 0 w 290"/>
                    <a:gd name="T43" fmla="*/ 193 h 195"/>
                    <a:gd name="T44" fmla="*/ 8 w 290"/>
                    <a:gd name="T45" fmla="*/ 194 h 195"/>
                    <a:gd name="T46" fmla="*/ 16 w 290"/>
                    <a:gd name="T47" fmla="*/ 195 h 195"/>
                    <a:gd name="T48" fmla="*/ 35 w 290"/>
                    <a:gd name="T49" fmla="*/ 195 h 195"/>
                    <a:gd name="T50" fmla="*/ 52 w 290"/>
                    <a:gd name="T51" fmla="*/ 194 h 195"/>
                    <a:gd name="T52" fmla="*/ 65 w 290"/>
                    <a:gd name="T53" fmla="*/ 193 h 195"/>
                    <a:gd name="T54" fmla="*/ 65 w 290"/>
                    <a:gd name="T55" fmla="*/ 193 h 195"/>
                    <a:gd name="T56" fmla="*/ 92 w 290"/>
                    <a:gd name="T57" fmla="*/ 187 h 195"/>
                    <a:gd name="T58" fmla="*/ 117 w 290"/>
                    <a:gd name="T59" fmla="*/ 177 h 195"/>
                    <a:gd name="T60" fmla="*/ 143 w 290"/>
                    <a:gd name="T61" fmla="*/ 166 h 195"/>
                    <a:gd name="T62" fmla="*/ 166 w 290"/>
                    <a:gd name="T63" fmla="*/ 154 h 195"/>
                    <a:gd name="T64" fmla="*/ 189 w 290"/>
                    <a:gd name="T65" fmla="*/ 140 h 195"/>
                    <a:gd name="T66" fmla="*/ 209 w 290"/>
                    <a:gd name="T67" fmla="*/ 125 h 195"/>
                    <a:gd name="T68" fmla="*/ 219 w 290"/>
                    <a:gd name="T69" fmla="*/ 116 h 195"/>
                    <a:gd name="T70" fmla="*/ 226 w 290"/>
                    <a:gd name="T71" fmla="*/ 108 h 195"/>
                    <a:gd name="T72" fmla="*/ 235 w 290"/>
                    <a:gd name="T73" fmla="*/ 99 h 195"/>
                    <a:gd name="T74" fmla="*/ 241 w 290"/>
                    <a:gd name="T75" fmla="*/ 91 h 195"/>
                    <a:gd name="T76" fmla="*/ 241 w 290"/>
                    <a:gd name="T77" fmla="*/ 91 h 195"/>
                    <a:gd name="T78" fmla="*/ 248 w 290"/>
                    <a:gd name="T79" fmla="*/ 81 h 195"/>
                    <a:gd name="T80" fmla="*/ 253 w 290"/>
                    <a:gd name="T81" fmla="*/ 71 h 195"/>
                    <a:gd name="T82" fmla="*/ 257 w 290"/>
                    <a:gd name="T83" fmla="*/ 62 h 195"/>
                    <a:gd name="T84" fmla="*/ 260 w 290"/>
                    <a:gd name="T85" fmla="*/ 51 h 195"/>
                    <a:gd name="T86" fmla="*/ 290 w 290"/>
                    <a:gd name="T87" fmla="*/ 49 h 195"/>
                    <a:gd name="T88" fmla="*/ 246 w 290"/>
                    <a:gd name="T8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0" h="195">
                      <a:moveTo>
                        <a:pt x="246" y="0"/>
                      </a:moveTo>
                      <a:lnTo>
                        <a:pt x="170" y="60"/>
                      </a:lnTo>
                      <a:lnTo>
                        <a:pt x="200" y="58"/>
                      </a:lnTo>
                      <a:lnTo>
                        <a:pt x="200" y="58"/>
                      </a:lnTo>
                      <a:lnTo>
                        <a:pt x="192" y="79"/>
                      </a:lnTo>
                      <a:lnTo>
                        <a:pt x="187" y="91"/>
                      </a:lnTo>
                      <a:lnTo>
                        <a:pt x="181" y="101"/>
                      </a:lnTo>
                      <a:lnTo>
                        <a:pt x="181" y="101"/>
                      </a:lnTo>
                      <a:lnTo>
                        <a:pt x="176" y="109"/>
                      </a:lnTo>
                      <a:lnTo>
                        <a:pt x="170" y="116"/>
                      </a:lnTo>
                      <a:lnTo>
                        <a:pt x="156" y="130"/>
                      </a:lnTo>
                      <a:lnTo>
                        <a:pt x="140" y="143"/>
                      </a:lnTo>
                      <a:lnTo>
                        <a:pt x="123" y="156"/>
                      </a:lnTo>
                      <a:lnTo>
                        <a:pt x="104" y="165"/>
                      </a:lnTo>
                      <a:lnTo>
                        <a:pt x="83" y="175"/>
                      </a:lnTo>
                      <a:lnTo>
                        <a:pt x="63" y="182"/>
                      </a:lnTo>
                      <a:lnTo>
                        <a:pt x="44" y="188"/>
                      </a:lnTo>
                      <a:lnTo>
                        <a:pt x="44" y="188"/>
                      </a:lnTo>
                      <a:lnTo>
                        <a:pt x="17" y="192"/>
                      </a:lnTo>
                      <a:lnTo>
                        <a:pt x="17" y="192"/>
                      </a:lnTo>
                      <a:lnTo>
                        <a:pt x="0" y="193"/>
                      </a:lnTo>
                      <a:lnTo>
                        <a:pt x="0" y="193"/>
                      </a:lnTo>
                      <a:lnTo>
                        <a:pt x="8" y="194"/>
                      </a:lnTo>
                      <a:lnTo>
                        <a:pt x="16" y="195"/>
                      </a:lnTo>
                      <a:lnTo>
                        <a:pt x="35" y="195"/>
                      </a:lnTo>
                      <a:lnTo>
                        <a:pt x="52" y="194"/>
                      </a:lnTo>
                      <a:lnTo>
                        <a:pt x="65" y="193"/>
                      </a:lnTo>
                      <a:lnTo>
                        <a:pt x="65" y="193"/>
                      </a:lnTo>
                      <a:lnTo>
                        <a:pt x="92" y="187"/>
                      </a:lnTo>
                      <a:lnTo>
                        <a:pt x="117" y="177"/>
                      </a:lnTo>
                      <a:lnTo>
                        <a:pt x="143" y="166"/>
                      </a:lnTo>
                      <a:lnTo>
                        <a:pt x="166" y="154"/>
                      </a:lnTo>
                      <a:lnTo>
                        <a:pt x="189" y="140"/>
                      </a:lnTo>
                      <a:lnTo>
                        <a:pt x="209" y="125"/>
                      </a:lnTo>
                      <a:lnTo>
                        <a:pt x="219" y="116"/>
                      </a:lnTo>
                      <a:lnTo>
                        <a:pt x="226" y="108"/>
                      </a:lnTo>
                      <a:lnTo>
                        <a:pt x="235" y="99"/>
                      </a:lnTo>
                      <a:lnTo>
                        <a:pt x="241" y="91"/>
                      </a:lnTo>
                      <a:lnTo>
                        <a:pt x="241" y="91"/>
                      </a:lnTo>
                      <a:lnTo>
                        <a:pt x="248" y="81"/>
                      </a:lnTo>
                      <a:lnTo>
                        <a:pt x="253" y="71"/>
                      </a:lnTo>
                      <a:lnTo>
                        <a:pt x="257" y="62"/>
                      </a:lnTo>
                      <a:lnTo>
                        <a:pt x="260" y="51"/>
                      </a:lnTo>
                      <a:lnTo>
                        <a:pt x="290" y="49"/>
                      </a:lnTo>
                      <a:lnTo>
                        <a:pt x="246" y="0"/>
                      </a:lnTo>
                      <a:close/>
                    </a:path>
                  </a:pathLst>
                </a:custGeom>
                <a:grpFill/>
                <a:ln>
                  <a:noFill/>
                </a:ln>
              </p:spPr>
              <p:txBody>
                <a:bodyPr/>
                <a:lstStyle/>
                <a:p>
                  <a:pPr>
                    <a:defRPr/>
                  </a:pPr>
                  <a:endParaRPr lang="zh-CN" altLang="en-US" dirty="0">
                    <a:solidFill>
                      <a:srgbClr val="000000"/>
                    </a:solidFill>
                    <a:latin typeface="+mn-ea"/>
                    <a:ea typeface="+mn-ea"/>
                  </a:endParaRPr>
                </a:p>
              </p:txBody>
            </p:sp>
          </p:grpSp>
          <p:sp>
            <p:nvSpPr>
              <p:cNvPr id="38" name="Freeform 400"/>
              <p:cNvSpPr/>
              <p:nvPr/>
            </p:nvSpPr>
            <p:spPr bwMode="auto">
              <a:xfrm>
                <a:off x="2987242" y="1348157"/>
                <a:ext cx="216943" cy="367120"/>
              </a:xfrm>
              <a:custGeom>
                <a:avLst/>
                <a:gdLst>
                  <a:gd name="T0" fmla="*/ 137 w 248"/>
                  <a:gd name="T1" fmla="*/ 108 h 380"/>
                  <a:gd name="T2" fmla="*/ 136 w 248"/>
                  <a:gd name="T3" fmla="*/ 85 h 380"/>
                  <a:gd name="T4" fmla="*/ 132 w 248"/>
                  <a:gd name="T5" fmla="*/ 77 h 380"/>
                  <a:gd name="T6" fmla="*/ 119 w 248"/>
                  <a:gd name="T7" fmla="*/ 74 h 380"/>
                  <a:gd name="T8" fmla="*/ 111 w 248"/>
                  <a:gd name="T9" fmla="*/ 75 h 380"/>
                  <a:gd name="T10" fmla="*/ 103 w 248"/>
                  <a:gd name="T11" fmla="*/ 84 h 380"/>
                  <a:gd name="T12" fmla="*/ 101 w 248"/>
                  <a:gd name="T13" fmla="*/ 96 h 380"/>
                  <a:gd name="T14" fmla="*/ 106 w 248"/>
                  <a:gd name="T15" fmla="*/ 118 h 380"/>
                  <a:gd name="T16" fmla="*/ 117 w 248"/>
                  <a:gd name="T17" fmla="*/ 127 h 380"/>
                  <a:gd name="T18" fmla="*/ 164 w 248"/>
                  <a:gd name="T19" fmla="*/ 152 h 380"/>
                  <a:gd name="T20" fmla="*/ 215 w 248"/>
                  <a:gd name="T21" fmla="*/ 181 h 380"/>
                  <a:gd name="T22" fmla="*/ 236 w 248"/>
                  <a:gd name="T23" fmla="*/ 203 h 380"/>
                  <a:gd name="T24" fmla="*/ 246 w 248"/>
                  <a:gd name="T25" fmla="*/ 232 h 380"/>
                  <a:gd name="T26" fmla="*/ 248 w 248"/>
                  <a:gd name="T27" fmla="*/ 252 h 380"/>
                  <a:gd name="T28" fmla="*/ 245 w 248"/>
                  <a:gd name="T29" fmla="*/ 282 h 380"/>
                  <a:gd name="T30" fmla="*/ 234 w 248"/>
                  <a:gd name="T31" fmla="*/ 306 h 380"/>
                  <a:gd name="T32" fmla="*/ 223 w 248"/>
                  <a:gd name="T33" fmla="*/ 319 h 380"/>
                  <a:gd name="T34" fmla="*/ 200 w 248"/>
                  <a:gd name="T35" fmla="*/ 335 h 380"/>
                  <a:gd name="T36" fmla="*/ 170 w 248"/>
                  <a:gd name="T37" fmla="*/ 346 h 380"/>
                  <a:gd name="T38" fmla="*/ 146 w 248"/>
                  <a:gd name="T39" fmla="*/ 380 h 380"/>
                  <a:gd name="T40" fmla="*/ 101 w 248"/>
                  <a:gd name="T41" fmla="*/ 349 h 380"/>
                  <a:gd name="T42" fmla="*/ 55 w 248"/>
                  <a:gd name="T43" fmla="*/ 337 h 380"/>
                  <a:gd name="T44" fmla="*/ 31 w 248"/>
                  <a:gd name="T45" fmla="*/ 323 h 380"/>
                  <a:gd name="T46" fmla="*/ 18 w 248"/>
                  <a:gd name="T47" fmla="*/ 312 h 380"/>
                  <a:gd name="T48" fmla="*/ 6 w 248"/>
                  <a:gd name="T49" fmla="*/ 285 h 380"/>
                  <a:gd name="T50" fmla="*/ 2 w 248"/>
                  <a:gd name="T51" fmla="*/ 249 h 380"/>
                  <a:gd name="T52" fmla="*/ 101 w 248"/>
                  <a:gd name="T53" fmla="*/ 253 h 380"/>
                  <a:gd name="T54" fmla="*/ 102 w 248"/>
                  <a:gd name="T55" fmla="*/ 287 h 380"/>
                  <a:gd name="T56" fmla="*/ 105 w 248"/>
                  <a:gd name="T57" fmla="*/ 297 h 380"/>
                  <a:gd name="T58" fmla="*/ 118 w 248"/>
                  <a:gd name="T59" fmla="*/ 301 h 380"/>
                  <a:gd name="T60" fmla="*/ 128 w 248"/>
                  <a:gd name="T61" fmla="*/ 300 h 380"/>
                  <a:gd name="T62" fmla="*/ 135 w 248"/>
                  <a:gd name="T63" fmla="*/ 293 h 380"/>
                  <a:gd name="T64" fmla="*/ 138 w 248"/>
                  <a:gd name="T65" fmla="*/ 280 h 380"/>
                  <a:gd name="T66" fmla="*/ 137 w 248"/>
                  <a:gd name="T67" fmla="*/ 256 h 380"/>
                  <a:gd name="T68" fmla="*/ 134 w 248"/>
                  <a:gd name="T69" fmla="*/ 241 h 380"/>
                  <a:gd name="T70" fmla="*/ 114 w 248"/>
                  <a:gd name="T71" fmla="*/ 222 h 380"/>
                  <a:gd name="T72" fmla="*/ 82 w 248"/>
                  <a:gd name="T73" fmla="*/ 206 h 380"/>
                  <a:gd name="T74" fmla="*/ 38 w 248"/>
                  <a:gd name="T75" fmla="*/ 181 h 380"/>
                  <a:gd name="T76" fmla="*/ 21 w 248"/>
                  <a:gd name="T77" fmla="*/ 165 h 380"/>
                  <a:gd name="T78" fmla="*/ 8 w 248"/>
                  <a:gd name="T79" fmla="*/ 145 h 380"/>
                  <a:gd name="T80" fmla="*/ 1 w 248"/>
                  <a:gd name="T81" fmla="*/ 122 h 380"/>
                  <a:gd name="T82" fmla="*/ 0 w 248"/>
                  <a:gd name="T83" fmla="*/ 98 h 380"/>
                  <a:gd name="T84" fmla="*/ 5 w 248"/>
                  <a:gd name="T85" fmla="*/ 76 h 380"/>
                  <a:gd name="T86" fmla="*/ 19 w 248"/>
                  <a:gd name="T87" fmla="*/ 57 h 380"/>
                  <a:gd name="T88" fmla="*/ 32 w 248"/>
                  <a:gd name="T89" fmla="*/ 46 h 380"/>
                  <a:gd name="T90" fmla="*/ 56 w 248"/>
                  <a:gd name="T91" fmla="*/ 34 h 380"/>
                  <a:gd name="T92" fmla="*/ 101 w 248"/>
                  <a:gd name="T93" fmla="*/ 26 h 380"/>
                  <a:gd name="T94" fmla="*/ 146 w 248"/>
                  <a:gd name="T95" fmla="*/ 26 h 380"/>
                  <a:gd name="T96" fmla="*/ 180 w 248"/>
                  <a:gd name="T97" fmla="*/ 32 h 380"/>
                  <a:gd name="T98" fmla="*/ 210 w 248"/>
                  <a:gd name="T99" fmla="*/ 46 h 380"/>
                  <a:gd name="T100" fmla="*/ 226 w 248"/>
                  <a:gd name="T101" fmla="*/ 63 h 380"/>
                  <a:gd name="T102" fmla="*/ 235 w 248"/>
                  <a:gd name="T103" fmla="*/ 87 h 380"/>
                  <a:gd name="T104" fmla="*/ 238 w 248"/>
                  <a:gd name="T105" fmla="*/ 10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8" h="380">
                    <a:moveTo>
                      <a:pt x="236" y="121"/>
                    </a:moveTo>
                    <a:lnTo>
                      <a:pt x="137" y="121"/>
                    </a:lnTo>
                    <a:lnTo>
                      <a:pt x="137" y="108"/>
                    </a:lnTo>
                    <a:lnTo>
                      <a:pt x="137" y="108"/>
                    </a:lnTo>
                    <a:lnTo>
                      <a:pt x="137" y="90"/>
                    </a:lnTo>
                    <a:lnTo>
                      <a:pt x="136" y="85"/>
                    </a:lnTo>
                    <a:lnTo>
                      <a:pt x="134" y="80"/>
                    </a:lnTo>
                    <a:lnTo>
                      <a:pt x="134" y="80"/>
                    </a:lnTo>
                    <a:lnTo>
                      <a:pt x="132" y="77"/>
                    </a:lnTo>
                    <a:lnTo>
                      <a:pt x="129" y="75"/>
                    </a:lnTo>
                    <a:lnTo>
                      <a:pt x="125" y="74"/>
                    </a:lnTo>
                    <a:lnTo>
                      <a:pt x="119" y="74"/>
                    </a:lnTo>
                    <a:lnTo>
                      <a:pt x="119" y="74"/>
                    </a:lnTo>
                    <a:lnTo>
                      <a:pt x="115" y="74"/>
                    </a:lnTo>
                    <a:lnTo>
                      <a:pt x="111" y="75"/>
                    </a:lnTo>
                    <a:lnTo>
                      <a:pt x="107" y="77"/>
                    </a:lnTo>
                    <a:lnTo>
                      <a:pt x="105" y="80"/>
                    </a:lnTo>
                    <a:lnTo>
                      <a:pt x="103" y="84"/>
                    </a:lnTo>
                    <a:lnTo>
                      <a:pt x="102" y="87"/>
                    </a:lnTo>
                    <a:lnTo>
                      <a:pt x="101" y="96"/>
                    </a:lnTo>
                    <a:lnTo>
                      <a:pt x="101" y="96"/>
                    </a:lnTo>
                    <a:lnTo>
                      <a:pt x="102" y="105"/>
                    </a:lnTo>
                    <a:lnTo>
                      <a:pt x="103" y="112"/>
                    </a:lnTo>
                    <a:lnTo>
                      <a:pt x="106" y="118"/>
                    </a:lnTo>
                    <a:lnTo>
                      <a:pt x="111" y="123"/>
                    </a:lnTo>
                    <a:lnTo>
                      <a:pt x="111" y="123"/>
                    </a:lnTo>
                    <a:lnTo>
                      <a:pt x="117" y="127"/>
                    </a:lnTo>
                    <a:lnTo>
                      <a:pt x="129" y="134"/>
                    </a:lnTo>
                    <a:lnTo>
                      <a:pt x="164" y="152"/>
                    </a:lnTo>
                    <a:lnTo>
                      <a:pt x="164" y="152"/>
                    </a:lnTo>
                    <a:lnTo>
                      <a:pt x="196" y="168"/>
                    </a:lnTo>
                    <a:lnTo>
                      <a:pt x="215" y="181"/>
                    </a:lnTo>
                    <a:lnTo>
                      <a:pt x="215" y="181"/>
                    </a:lnTo>
                    <a:lnTo>
                      <a:pt x="224" y="187"/>
                    </a:lnTo>
                    <a:lnTo>
                      <a:pt x="230" y="194"/>
                    </a:lnTo>
                    <a:lnTo>
                      <a:pt x="236" y="203"/>
                    </a:lnTo>
                    <a:lnTo>
                      <a:pt x="241" y="211"/>
                    </a:lnTo>
                    <a:lnTo>
                      <a:pt x="244" y="221"/>
                    </a:lnTo>
                    <a:lnTo>
                      <a:pt x="246" y="232"/>
                    </a:lnTo>
                    <a:lnTo>
                      <a:pt x="248" y="241"/>
                    </a:lnTo>
                    <a:lnTo>
                      <a:pt x="248" y="252"/>
                    </a:lnTo>
                    <a:lnTo>
                      <a:pt x="248" y="252"/>
                    </a:lnTo>
                    <a:lnTo>
                      <a:pt x="248" y="263"/>
                    </a:lnTo>
                    <a:lnTo>
                      <a:pt x="247" y="272"/>
                    </a:lnTo>
                    <a:lnTo>
                      <a:pt x="245" y="282"/>
                    </a:lnTo>
                    <a:lnTo>
                      <a:pt x="242" y="290"/>
                    </a:lnTo>
                    <a:lnTo>
                      <a:pt x="239" y="299"/>
                    </a:lnTo>
                    <a:lnTo>
                      <a:pt x="234" y="306"/>
                    </a:lnTo>
                    <a:lnTo>
                      <a:pt x="229" y="313"/>
                    </a:lnTo>
                    <a:lnTo>
                      <a:pt x="223" y="319"/>
                    </a:lnTo>
                    <a:lnTo>
                      <a:pt x="223" y="319"/>
                    </a:lnTo>
                    <a:lnTo>
                      <a:pt x="216" y="326"/>
                    </a:lnTo>
                    <a:lnTo>
                      <a:pt x="209" y="331"/>
                    </a:lnTo>
                    <a:lnTo>
                      <a:pt x="200" y="335"/>
                    </a:lnTo>
                    <a:lnTo>
                      <a:pt x="191" y="339"/>
                    </a:lnTo>
                    <a:lnTo>
                      <a:pt x="181" y="343"/>
                    </a:lnTo>
                    <a:lnTo>
                      <a:pt x="170" y="346"/>
                    </a:lnTo>
                    <a:lnTo>
                      <a:pt x="159" y="348"/>
                    </a:lnTo>
                    <a:lnTo>
                      <a:pt x="146" y="350"/>
                    </a:lnTo>
                    <a:lnTo>
                      <a:pt x="146" y="380"/>
                    </a:lnTo>
                    <a:lnTo>
                      <a:pt x="101" y="380"/>
                    </a:lnTo>
                    <a:lnTo>
                      <a:pt x="101" y="349"/>
                    </a:lnTo>
                    <a:lnTo>
                      <a:pt x="101" y="349"/>
                    </a:lnTo>
                    <a:lnTo>
                      <a:pt x="82" y="346"/>
                    </a:lnTo>
                    <a:lnTo>
                      <a:pt x="64" y="341"/>
                    </a:lnTo>
                    <a:lnTo>
                      <a:pt x="55" y="337"/>
                    </a:lnTo>
                    <a:lnTo>
                      <a:pt x="47" y="333"/>
                    </a:lnTo>
                    <a:lnTo>
                      <a:pt x="39" y="329"/>
                    </a:lnTo>
                    <a:lnTo>
                      <a:pt x="31" y="323"/>
                    </a:lnTo>
                    <a:lnTo>
                      <a:pt x="31" y="323"/>
                    </a:lnTo>
                    <a:lnTo>
                      <a:pt x="24" y="318"/>
                    </a:lnTo>
                    <a:lnTo>
                      <a:pt x="18" y="312"/>
                    </a:lnTo>
                    <a:lnTo>
                      <a:pt x="14" y="303"/>
                    </a:lnTo>
                    <a:lnTo>
                      <a:pt x="9" y="295"/>
                    </a:lnTo>
                    <a:lnTo>
                      <a:pt x="6" y="285"/>
                    </a:lnTo>
                    <a:lnTo>
                      <a:pt x="3" y="273"/>
                    </a:lnTo>
                    <a:lnTo>
                      <a:pt x="2" y="262"/>
                    </a:lnTo>
                    <a:lnTo>
                      <a:pt x="2" y="249"/>
                    </a:lnTo>
                    <a:lnTo>
                      <a:pt x="2" y="234"/>
                    </a:lnTo>
                    <a:lnTo>
                      <a:pt x="101" y="234"/>
                    </a:lnTo>
                    <a:lnTo>
                      <a:pt x="101" y="253"/>
                    </a:lnTo>
                    <a:lnTo>
                      <a:pt x="101" y="253"/>
                    </a:lnTo>
                    <a:lnTo>
                      <a:pt x="101" y="279"/>
                    </a:lnTo>
                    <a:lnTo>
                      <a:pt x="102" y="287"/>
                    </a:lnTo>
                    <a:lnTo>
                      <a:pt x="103" y="293"/>
                    </a:lnTo>
                    <a:lnTo>
                      <a:pt x="103" y="293"/>
                    </a:lnTo>
                    <a:lnTo>
                      <a:pt x="105" y="297"/>
                    </a:lnTo>
                    <a:lnTo>
                      <a:pt x="109" y="299"/>
                    </a:lnTo>
                    <a:lnTo>
                      <a:pt x="113" y="300"/>
                    </a:lnTo>
                    <a:lnTo>
                      <a:pt x="118" y="301"/>
                    </a:lnTo>
                    <a:lnTo>
                      <a:pt x="118" y="301"/>
                    </a:lnTo>
                    <a:lnTo>
                      <a:pt x="123" y="301"/>
                    </a:lnTo>
                    <a:lnTo>
                      <a:pt x="128" y="300"/>
                    </a:lnTo>
                    <a:lnTo>
                      <a:pt x="131" y="298"/>
                    </a:lnTo>
                    <a:lnTo>
                      <a:pt x="133" y="296"/>
                    </a:lnTo>
                    <a:lnTo>
                      <a:pt x="135" y="293"/>
                    </a:lnTo>
                    <a:lnTo>
                      <a:pt x="137" y="288"/>
                    </a:lnTo>
                    <a:lnTo>
                      <a:pt x="138" y="284"/>
                    </a:lnTo>
                    <a:lnTo>
                      <a:pt x="138" y="280"/>
                    </a:lnTo>
                    <a:lnTo>
                      <a:pt x="138" y="280"/>
                    </a:lnTo>
                    <a:lnTo>
                      <a:pt x="138" y="267"/>
                    </a:lnTo>
                    <a:lnTo>
                      <a:pt x="137" y="256"/>
                    </a:lnTo>
                    <a:lnTo>
                      <a:pt x="136" y="248"/>
                    </a:lnTo>
                    <a:lnTo>
                      <a:pt x="134" y="241"/>
                    </a:lnTo>
                    <a:lnTo>
                      <a:pt x="134" y="241"/>
                    </a:lnTo>
                    <a:lnTo>
                      <a:pt x="130" y="235"/>
                    </a:lnTo>
                    <a:lnTo>
                      <a:pt x="123" y="229"/>
                    </a:lnTo>
                    <a:lnTo>
                      <a:pt x="114" y="222"/>
                    </a:lnTo>
                    <a:lnTo>
                      <a:pt x="102" y="216"/>
                    </a:lnTo>
                    <a:lnTo>
                      <a:pt x="102" y="216"/>
                    </a:lnTo>
                    <a:lnTo>
                      <a:pt x="82" y="206"/>
                    </a:lnTo>
                    <a:lnTo>
                      <a:pt x="59" y="193"/>
                    </a:lnTo>
                    <a:lnTo>
                      <a:pt x="49" y="187"/>
                    </a:lnTo>
                    <a:lnTo>
                      <a:pt x="38" y="181"/>
                    </a:lnTo>
                    <a:lnTo>
                      <a:pt x="30" y="173"/>
                    </a:lnTo>
                    <a:lnTo>
                      <a:pt x="21" y="165"/>
                    </a:lnTo>
                    <a:lnTo>
                      <a:pt x="21" y="165"/>
                    </a:lnTo>
                    <a:lnTo>
                      <a:pt x="17" y="158"/>
                    </a:lnTo>
                    <a:lnTo>
                      <a:pt x="13" y="152"/>
                    </a:lnTo>
                    <a:lnTo>
                      <a:pt x="8" y="145"/>
                    </a:lnTo>
                    <a:lnTo>
                      <a:pt x="6" y="138"/>
                    </a:lnTo>
                    <a:lnTo>
                      <a:pt x="3" y="130"/>
                    </a:lnTo>
                    <a:lnTo>
                      <a:pt x="1" y="122"/>
                    </a:lnTo>
                    <a:lnTo>
                      <a:pt x="0" y="114"/>
                    </a:lnTo>
                    <a:lnTo>
                      <a:pt x="0" y="107"/>
                    </a:lnTo>
                    <a:lnTo>
                      <a:pt x="0" y="98"/>
                    </a:lnTo>
                    <a:lnTo>
                      <a:pt x="1" y="91"/>
                    </a:lnTo>
                    <a:lnTo>
                      <a:pt x="3" y="84"/>
                    </a:lnTo>
                    <a:lnTo>
                      <a:pt x="5" y="76"/>
                    </a:lnTo>
                    <a:lnTo>
                      <a:pt x="9" y="70"/>
                    </a:lnTo>
                    <a:lnTo>
                      <a:pt x="14" y="63"/>
                    </a:lnTo>
                    <a:lnTo>
                      <a:pt x="19" y="57"/>
                    </a:lnTo>
                    <a:lnTo>
                      <a:pt x="25" y="50"/>
                    </a:lnTo>
                    <a:lnTo>
                      <a:pt x="25" y="50"/>
                    </a:lnTo>
                    <a:lnTo>
                      <a:pt x="32" y="46"/>
                    </a:lnTo>
                    <a:lnTo>
                      <a:pt x="39" y="42"/>
                    </a:lnTo>
                    <a:lnTo>
                      <a:pt x="48" y="38"/>
                    </a:lnTo>
                    <a:lnTo>
                      <a:pt x="56" y="34"/>
                    </a:lnTo>
                    <a:lnTo>
                      <a:pt x="67" y="31"/>
                    </a:lnTo>
                    <a:lnTo>
                      <a:pt x="77" y="29"/>
                    </a:lnTo>
                    <a:lnTo>
                      <a:pt x="101" y="26"/>
                    </a:lnTo>
                    <a:lnTo>
                      <a:pt x="101" y="0"/>
                    </a:lnTo>
                    <a:lnTo>
                      <a:pt x="146" y="0"/>
                    </a:lnTo>
                    <a:lnTo>
                      <a:pt x="146" y="26"/>
                    </a:lnTo>
                    <a:lnTo>
                      <a:pt x="146" y="26"/>
                    </a:lnTo>
                    <a:lnTo>
                      <a:pt x="164" y="28"/>
                    </a:lnTo>
                    <a:lnTo>
                      <a:pt x="180" y="32"/>
                    </a:lnTo>
                    <a:lnTo>
                      <a:pt x="196" y="38"/>
                    </a:lnTo>
                    <a:lnTo>
                      <a:pt x="202" y="42"/>
                    </a:lnTo>
                    <a:lnTo>
                      <a:pt x="210" y="46"/>
                    </a:lnTo>
                    <a:lnTo>
                      <a:pt x="215" y="52"/>
                    </a:lnTo>
                    <a:lnTo>
                      <a:pt x="222" y="57"/>
                    </a:lnTo>
                    <a:lnTo>
                      <a:pt x="226" y="63"/>
                    </a:lnTo>
                    <a:lnTo>
                      <a:pt x="230" y="70"/>
                    </a:lnTo>
                    <a:lnTo>
                      <a:pt x="233" y="78"/>
                    </a:lnTo>
                    <a:lnTo>
                      <a:pt x="235" y="87"/>
                    </a:lnTo>
                    <a:lnTo>
                      <a:pt x="238" y="96"/>
                    </a:lnTo>
                    <a:lnTo>
                      <a:pt x="238" y="106"/>
                    </a:lnTo>
                    <a:lnTo>
                      <a:pt x="238" y="106"/>
                    </a:lnTo>
                    <a:lnTo>
                      <a:pt x="236" y="121"/>
                    </a:lnTo>
                    <a:lnTo>
                      <a:pt x="236" y="121"/>
                    </a:lnTo>
                    <a:close/>
                  </a:path>
                </a:pathLst>
              </a:custGeom>
              <a:solidFill>
                <a:schemeClr val="bg1">
                  <a:lumMod val="95000"/>
                </a:schemeClr>
              </a:solidFill>
              <a:ln>
                <a:noFill/>
              </a:ln>
            </p:spPr>
            <p:txBody>
              <a:bodyPr/>
              <a:lstStyle/>
              <a:p>
                <a:pPr>
                  <a:defRPr/>
                </a:pPr>
                <a:endParaRPr lang="zh-CN" altLang="en-US" dirty="0">
                  <a:solidFill>
                    <a:srgbClr val="000000"/>
                  </a:solidFill>
                  <a:latin typeface="+mn-ea"/>
                  <a:ea typeface="+mn-ea"/>
                </a:endParaRPr>
              </a:p>
            </p:txBody>
          </p:sp>
        </p:grpSp>
      </p:grpSp>
      <p:sp>
        <p:nvSpPr>
          <p:cNvPr id="41" name="圆角矩形 61"/>
          <p:cNvSpPr/>
          <p:nvPr/>
        </p:nvSpPr>
        <p:spPr bwMode="auto">
          <a:xfrm>
            <a:off x="6265401" y="1475090"/>
            <a:ext cx="1655558" cy="690045"/>
          </a:xfrm>
          <a:prstGeom prst="roundRect">
            <a:avLst/>
          </a:prstGeom>
          <a:solidFill>
            <a:srgbClr val="FFCC99">
              <a:alpha val="74000"/>
            </a:srgbClr>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79141" tIns="39571" rIns="79141" bIns="39571" anchor="ctr"/>
          <a:lstStyle/>
          <a:p>
            <a:pPr algn="ctr" defTabSz="800735" fontAlgn="auto">
              <a:spcBef>
                <a:spcPts val="0"/>
              </a:spcBef>
              <a:spcAft>
                <a:spcPts val="0"/>
              </a:spcAft>
              <a:buClr>
                <a:srgbClr val="CC9900"/>
              </a:buClr>
              <a:buFont typeface="Wingdings" panose="05000000000000000000" pitchFamily="2" charset="2"/>
              <a:buChar char="n"/>
              <a:defRPr/>
            </a:pPr>
            <a:endParaRPr lang="zh-CN" altLang="en-US" kern="0" dirty="0">
              <a:solidFill>
                <a:srgbClr val="000000"/>
              </a:solidFill>
              <a:latin typeface="+mn-ea"/>
            </a:endParaRPr>
          </a:p>
        </p:txBody>
      </p:sp>
      <p:sp>
        <p:nvSpPr>
          <p:cNvPr id="41008" name="椭圆 63"/>
          <p:cNvSpPr>
            <a:spLocks noChangeArrowheads="1"/>
          </p:cNvSpPr>
          <p:nvPr/>
        </p:nvSpPr>
        <p:spPr bwMode="auto">
          <a:xfrm>
            <a:off x="5844977" y="1526382"/>
            <a:ext cx="564533" cy="538099"/>
          </a:xfrm>
          <a:prstGeom prst="ellipse">
            <a:avLst/>
          </a:prstGeom>
          <a:solidFill>
            <a:srgbClr val="FFC000"/>
          </a:solidFill>
          <a:ln w="9525">
            <a:noFill/>
            <a:round/>
          </a:ln>
        </p:spPr>
        <p:txBody>
          <a:bodyPr lIns="91422" tIns="45711" rIns="91422" bIns="45711"/>
          <a:lstStyle/>
          <a:p>
            <a:pPr>
              <a:buClr>
                <a:srgbClr val="CC9900"/>
              </a:buClr>
              <a:buFont typeface="Wingdings" panose="05000000000000000000" pitchFamily="2" charset="2"/>
              <a:buChar char="n"/>
            </a:pPr>
            <a:endParaRPr lang="zh-CN" altLang="en-US">
              <a:solidFill>
                <a:srgbClr val="000000"/>
              </a:solidFill>
              <a:latin typeface="+mn-ea"/>
              <a:ea typeface="+mn-ea"/>
            </a:endParaRPr>
          </a:p>
        </p:txBody>
      </p:sp>
      <p:grpSp>
        <p:nvGrpSpPr>
          <p:cNvPr id="5" name="组合 68"/>
          <p:cNvGrpSpPr/>
          <p:nvPr/>
        </p:nvGrpSpPr>
        <p:grpSpPr>
          <a:xfrm>
            <a:off x="5909493" y="1592725"/>
            <a:ext cx="381362" cy="388523"/>
            <a:chOff x="7710992" y="4066498"/>
            <a:chExt cx="266715" cy="327025"/>
          </a:xfrm>
          <a:solidFill>
            <a:schemeClr val="bg1">
              <a:lumMod val="95000"/>
            </a:schemeClr>
          </a:solidFill>
        </p:grpSpPr>
        <p:sp>
          <p:nvSpPr>
            <p:cNvPr id="44" name="Freeform 386"/>
            <p:cNvSpPr>
              <a:spLocks noEditPoints="1"/>
            </p:cNvSpPr>
            <p:nvPr/>
          </p:nvSpPr>
          <p:spPr bwMode="auto">
            <a:xfrm>
              <a:off x="7710992" y="4233185"/>
              <a:ext cx="130175" cy="160338"/>
            </a:xfrm>
            <a:custGeom>
              <a:avLst/>
              <a:gdLst>
                <a:gd name="T0" fmla="*/ 14 w 82"/>
                <a:gd name="T1" fmla="*/ 0 h 101"/>
                <a:gd name="T2" fmla="*/ 1 w 82"/>
                <a:gd name="T3" fmla="*/ 8 h 101"/>
                <a:gd name="T4" fmla="*/ 0 w 82"/>
                <a:gd name="T5" fmla="*/ 88 h 101"/>
                <a:gd name="T6" fmla="*/ 9 w 82"/>
                <a:gd name="T7" fmla="*/ 100 h 101"/>
                <a:gd name="T8" fmla="*/ 69 w 82"/>
                <a:gd name="T9" fmla="*/ 101 h 101"/>
                <a:gd name="T10" fmla="*/ 81 w 82"/>
                <a:gd name="T11" fmla="*/ 94 h 101"/>
                <a:gd name="T12" fmla="*/ 82 w 82"/>
                <a:gd name="T13" fmla="*/ 13 h 101"/>
                <a:gd name="T14" fmla="*/ 75 w 82"/>
                <a:gd name="T15" fmla="*/ 1 h 101"/>
                <a:gd name="T16" fmla="*/ 36 w 82"/>
                <a:gd name="T17" fmla="*/ 84 h 101"/>
                <a:gd name="T18" fmla="*/ 35 w 82"/>
                <a:gd name="T19" fmla="*/ 87 h 101"/>
                <a:gd name="T20" fmla="*/ 16 w 82"/>
                <a:gd name="T21" fmla="*/ 88 h 101"/>
                <a:gd name="T22" fmla="*/ 13 w 82"/>
                <a:gd name="T23" fmla="*/ 87 h 101"/>
                <a:gd name="T24" fmla="*/ 12 w 82"/>
                <a:gd name="T25" fmla="*/ 71 h 101"/>
                <a:gd name="T26" fmla="*/ 13 w 82"/>
                <a:gd name="T27" fmla="*/ 68 h 101"/>
                <a:gd name="T28" fmla="*/ 31 w 82"/>
                <a:gd name="T29" fmla="*/ 67 h 101"/>
                <a:gd name="T30" fmla="*/ 35 w 82"/>
                <a:gd name="T31" fmla="*/ 68 h 101"/>
                <a:gd name="T32" fmla="*/ 36 w 82"/>
                <a:gd name="T33" fmla="*/ 84 h 101"/>
                <a:gd name="T34" fmla="*/ 36 w 82"/>
                <a:gd name="T35" fmla="*/ 55 h 101"/>
                <a:gd name="T36" fmla="*/ 31 w 82"/>
                <a:gd name="T37" fmla="*/ 58 h 101"/>
                <a:gd name="T38" fmla="*/ 14 w 82"/>
                <a:gd name="T39" fmla="*/ 57 h 101"/>
                <a:gd name="T40" fmla="*/ 12 w 82"/>
                <a:gd name="T41" fmla="*/ 54 h 101"/>
                <a:gd name="T42" fmla="*/ 12 w 82"/>
                <a:gd name="T43" fmla="*/ 38 h 101"/>
                <a:gd name="T44" fmla="*/ 16 w 82"/>
                <a:gd name="T45" fmla="*/ 35 h 101"/>
                <a:gd name="T46" fmla="*/ 33 w 82"/>
                <a:gd name="T47" fmla="*/ 36 h 101"/>
                <a:gd name="T48" fmla="*/ 36 w 82"/>
                <a:gd name="T49" fmla="*/ 41 h 101"/>
                <a:gd name="T50" fmla="*/ 36 w 82"/>
                <a:gd name="T51" fmla="*/ 26 h 101"/>
                <a:gd name="T52" fmla="*/ 33 w 82"/>
                <a:gd name="T53" fmla="*/ 31 h 101"/>
                <a:gd name="T54" fmla="*/ 16 w 82"/>
                <a:gd name="T55" fmla="*/ 31 h 101"/>
                <a:gd name="T56" fmla="*/ 12 w 82"/>
                <a:gd name="T57" fmla="*/ 29 h 101"/>
                <a:gd name="T58" fmla="*/ 12 w 82"/>
                <a:gd name="T59" fmla="*/ 13 h 101"/>
                <a:gd name="T60" fmla="*/ 14 w 82"/>
                <a:gd name="T61" fmla="*/ 9 h 101"/>
                <a:gd name="T62" fmla="*/ 31 w 82"/>
                <a:gd name="T63" fmla="*/ 9 h 101"/>
                <a:gd name="T64" fmla="*/ 36 w 82"/>
                <a:gd name="T65" fmla="*/ 12 h 101"/>
                <a:gd name="T66" fmla="*/ 71 w 82"/>
                <a:gd name="T67" fmla="*/ 84 h 101"/>
                <a:gd name="T68" fmla="*/ 70 w 82"/>
                <a:gd name="T69" fmla="*/ 87 h 101"/>
                <a:gd name="T70" fmla="*/ 51 w 82"/>
                <a:gd name="T71" fmla="*/ 88 h 101"/>
                <a:gd name="T72" fmla="*/ 49 w 82"/>
                <a:gd name="T73" fmla="*/ 87 h 101"/>
                <a:gd name="T74" fmla="*/ 46 w 82"/>
                <a:gd name="T75" fmla="*/ 71 h 101"/>
                <a:gd name="T76" fmla="*/ 49 w 82"/>
                <a:gd name="T77" fmla="*/ 68 h 101"/>
                <a:gd name="T78" fmla="*/ 67 w 82"/>
                <a:gd name="T79" fmla="*/ 67 h 101"/>
                <a:gd name="T80" fmla="*/ 70 w 82"/>
                <a:gd name="T81" fmla="*/ 68 h 101"/>
                <a:gd name="T82" fmla="*/ 71 w 82"/>
                <a:gd name="T83" fmla="*/ 84 h 101"/>
                <a:gd name="T84" fmla="*/ 70 w 82"/>
                <a:gd name="T85" fmla="*/ 55 h 101"/>
                <a:gd name="T86" fmla="*/ 67 w 82"/>
                <a:gd name="T87" fmla="*/ 58 h 101"/>
                <a:gd name="T88" fmla="*/ 50 w 82"/>
                <a:gd name="T89" fmla="*/ 57 h 101"/>
                <a:gd name="T90" fmla="*/ 46 w 82"/>
                <a:gd name="T91" fmla="*/ 54 h 101"/>
                <a:gd name="T92" fmla="*/ 48 w 82"/>
                <a:gd name="T93" fmla="*/ 38 h 101"/>
                <a:gd name="T94" fmla="*/ 51 w 82"/>
                <a:gd name="T95" fmla="*/ 35 h 101"/>
                <a:gd name="T96" fmla="*/ 68 w 82"/>
                <a:gd name="T97" fmla="*/ 36 h 101"/>
                <a:gd name="T98" fmla="*/ 71 w 82"/>
                <a:gd name="T99" fmla="*/ 41 h 101"/>
                <a:gd name="T100" fmla="*/ 71 w 82"/>
                <a:gd name="T101" fmla="*/ 26 h 101"/>
                <a:gd name="T102" fmla="*/ 68 w 82"/>
                <a:gd name="T103" fmla="*/ 31 h 101"/>
                <a:gd name="T104" fmla="*/ 51 w 82"/>
                <a:gd name="T105" fmla="*/ 31 h 101"/>
                <a:gd name="T106" fmla="*/ 48 w 82"/>
                <a:gd name="T107" fmla="*/ 29 h 101"/>
                <a:gd name="T108" fmla="*/ 46 w 82"/>
                <a:gd name="T109" fmla="*/ 13 h 101"/>
                <a:gd name="T110" fmla="*/ 50 w 82"/>
                <a:gd name="T111" fmla="*/ 9 h 101"/>
                <a:gd name="T112" fmla="*/ 67 w 82"/>
                <a:gd name="T113" fmla="*/ 9 h 101"/>
                <a:gd name="T114" fmla="*/ 70 w 82"/>
                <a:gd name="T115"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 h="101">
                  <a:moveTo>
                    <a:pt x="69" y="0"/>
                  </a:moveTo>
                  <a:lnTo>
                    <a:pt x="14" y="0"/>
                  </a:lnTo>
                  <a:lnTo>
                    <a:pt x="14" y="0"/>
                  </a:lnTo>
                  <a:lnTo>
                    <a:pt x="9" y="1"/>
                  </a:lnTo>
                  <a:lnTo>
                    <a:pt x="4" y="4"/>
                  </a:lnTo>
                  <a:lnTo>
                    <a:pt x="1" y="8"/>
                  </a:lnTo>
                  <a:lnTo>
                    <a:pt x="0" y="13"/>
                  </a:lnTo>
                  <a:lnTo>
                    <a:pt x="0" y="88"/>
                  </a:lnTo>
                  <a:lnTo>
                    <a:pt x="0" y="88"/>
                  </a:lnTo>
                  <a:lnTo>
                    <a:pt x="1" y="94"/>
                  </a:lnTo>
                  <a:lnTo>
                    <a:pt x="4" y="98"/>
                  </a:lnTo>
                  <a:lnTo>
                    <a:pt x="9" y="100"/>
                  </a:lnTo>
                  <a:lnTo>
                    <a:pt x="14" y="101"/>
                  </a:lnTo>
                  <a:lnTo>
                    <a:pt x="69" y="101"/>
                  </a:lnTo>
                  <a:lnTo>
                    <a:pt x="69" y="101"/>
                  </a:lnTo>
                  <a:lnTo>
                    <a:pt x="75" y="100"/>
                  </a:lnTo>
                  <a:lnTo>
                    <a:pt x="79" y="98"/>
                  </a:lnTo>
                  <a:lnTo>
                    <a:pt x="81" y="94"/>
                  </a:lnTo>
                  <a:lnTo>
                    <a:pt x="82" y="88"/>
                  </a:lnTo>
                  <a:lnTo>
                    <a:pt x="82" y="13"/>
                  </a:lnTo>
                  <a:lnTo>
                    <a:pt x="82" y="13"/>
                  </a:lnTo>
                  <a:lnTo>
                    <a:pt x="81" y="8"/>
                  </a:lnTo>
                  <a:lnTo>
                    <a:pt x="79" y="4"/>
                  </a:lnTo>
                  <a:lnTo>
                    <a:pt x="75" y="1"/>
                  </a:lnTo>
                  <a:lnTo>
                    <a:pt x="69" y="0"/>
                  </a:lnTo>
                  <a:lnTo>
                    <a:pt x="69" y="0"/>
                  </a:lnTo>
                  <a:close/>
                  <a:moveTo>
                    <a:pt x="36" y="84"/>
                  </a:moveTo>
                  <a:lnTo>
                    <a:pt x="36" y="84"/>
                  </a:lnTo>
                  <a:lnTo>
                    <a:pt x="36" y="86"/>
                  </a:lnTo>
                  <a:lnTo>
                    <a:pt x="35" y="87"/>
                  </a:lnTo>
                  <a:lnTo>
                    <a:pt x="33" y="88"/>
                  </a:lnTo>
                  <a:lnTo>
                    <a:pt x="31" y="88"/>
                  </a:lnTo>
                  <a:lnTo>
                    <a:pt x="16" y="88"/>
                  </a:lnTo>
                  <a:lnTo>
                    <a:pt x="16" y="88"/>
                  </a:lnTo>
                  <a:lnTo>
                    <a:pt x="14" y="88"/>
                  </a:lnTo>
                  <a:lnTo>
                    <a:pt x="13" y="87"/>
                  </a:lnTo>
                  <a:lnTo>
                    <a:pt x="12" y="86"/>
                  </a:lnTo>
                  <a:lnTo>
                    <a:pt x="12" y="84"/>
                  </a:lnTo>
                  <a:lnTo>
                    <a:pt x="12" y="71"/>
                  </a:lnTo>
                  <a:lnTo>
                    <a:pt x="12" y="71"/>
                  </a:lnTo>
                  <a:lnTo>
                    <a:pt x="12" y="69"/>
                  </a:lnTo>
                  <a:lnTo>
                    <a:pt x="13" y="68"/>
                  </a:lnTo>
                  <a:lnTo>
                    <a:pt x="14" y="67"/>
                  </a:lnTo>
                  <a:lnTo>
                    <a:pt x="16" y="67"/>
                  </a:lnTo>
                  <a:lnTo>
                    <a:pt x="31" y="67"/>
                  </a:lnTo>
                  <a:lnTo>
                    <a:pt x="31" y="67"/>
                  </a:lnTo>
                  <a:lnTo>
                    <a:pt x="33" y="67"/>
                  </a:lnTo>
                  <a:lnTo>
                    <a:pt x="35" y="68"/>
                  </a:lnTo>
                  <a:lnTo>
                    <a:pt x="36" y="69"/>
                  </a:lnTo>
                  <a:lnTo>
                    <a:pt x="36" y="71"/>
                  </a:lnTo>
                  <a:lnTo>
                    <a:pt x="36" y="84"/>
                  </a:lnTo>
                  <a:close/>
                  <a:moveTo>
                    <a:pt x="36" y="54"/>
                  </a:moveTo>
                  <a:lnTo>
                    <a:pt x="36" y="54"/>
                  </a:lnTo>
                  <a:lnTo>
                    <a:pt x="36" y="55"/>
                  </a:lnTo>
                  <a:lnTo>
                    <a:pt x="35" y="57"/>
                  </a:lnTo>
                  <a:lnTo>
                    <a:pt x="33" y="57"/>
                  </a:lnTo>
                  <a:lnTo>
                    <a:pt x="31" y="58"/>
                  </a:lnTo>
                  <a:lnTo>
                    <a:pt x="16" y="58"/>
                  </a:lnTo>
                  <a:lnTo>
                    <a:pt x="16" y="58"/>
                  </a:lnTo>
                  <a:lnTo>
                    <a:pt x="14" y="57"/>
                  </a:lnTo>
                  <a:lnTo>
                    <a:pt x="13" y="57"/>
                  </a:lnTo>
                  <a:lnTo>
                    <a:pt x="12" y="55"/>
                  </a:lnTo>
                  <a:lnTo>
                    <a:pt x="12" y="54"/>
                  </a:lnTo>
                  <a:lnTo>
                    <a:pt x="12" y="41"/>
                  </a:lnTo>
                  <a:lnTo>
                    <a:pt x="12" y="41"/>
                  </a:lnTo>
                  <a:lnTo>
                    <a:pt x="12" y="38"/>
                  </a:lnTo>
                  <a:lnTo>
                    <a:pt x="13" y="37"/>
                  </a:lnTo>
                  <a:lnTo>
                    <a:pt x="14" y="36"/>
                  </a:lnTo>
                  <a:lnTo>
                    <a:pt x="16" y="35"/>
                  </a:lnTo>
                  <a:lnTo>
                    <a:pt x="31" y="35"/>
                  </a:lnTo>
                  <a:lnTo>
                    <a:pt x="31" y="35"/>
                  </a:lnTo>
                  <a:lnTo>
                    <a:pt x="33" y="36"/>
                  </a:lnTo>
                  <a:lnTo>
                    <a:pt x="35" y="37"/>
                  </a:lnTo>
                  <a:lnTo>
                    <a:pt x="36" y="38"/>
                  </a:lnTo>
                  <a:lnTo>
                    <a:pt x="36" y="41"/>
                  </a:lnTo>
                  <a:lnTo>
                    <a:pt x="36" y="54"/>
                  </a:lnTo>
                  <a:close/>
                  <a:moveTo>
                    <a:pt x="36" y="26"/>
                  </a:moveTo>
                  <a:lnTo>
                    <a:pt x="36" y="26"/>
                  </a:lnTo>
                  <a:lnTo>
                    <a:pt x="36" y="29"/>
                  </a:lnTo>
                  <a:lnTo>
                    <a:pt x="35" y="30"/>
                  </a:lnTo>
                  <a:lnTo>
                    <a:pt x="33" y="31"/>
                  </a:lnTo>
                  <a:lnTo>
                    <a:pt x="31" y="31"/>
                  </a:lnTo>
                  <a:lnTo>
                    <a:pt x="16" y="31"/>
                  </a:lnTo>
                  <a:lnTo>
                    <a:pt x="16" y="31"/>
                  </a:lnTo>
                  <a:lnTo>
                    <a:pt x="14" y="31"/>
                  </a:lnTo>
                  <a:lnTo>
                    <a:pt x="13" y="30"/>
                  </a:lnTo>
                  <a:lnTo>
                    <a:pt x="12" y="29"/>
                  </a:lnTo>
                  <a:lnTo>
                    <a:pt x="12" y="26"/>
                  </a:lnTo>
                  <a:lnTo>
                    <a:pt x="12" y="13"/>
                  </a:lnTo>
                  <a:lnTo>
                    <a:pt x="12" y="13"/>
                  </a:lnTo>
                  <a:lnTo>
                    <a:pt x="12" y="12"/>
                  </a:lnTo>
                  <a:lnTo>
                    <a:pt x="13" y="10"/>
                  </a:lnTo>
                  <a:lnTo>
                    <a:pt x="14" y="9"/>
                  </a:lnTo>
                  <a:lnTo>
                    <a:pt x="16" y="9"/>
                  </a:lnTo>
                  <a:lnTo>
                    <a:pt x="31" y="9"/>
                  </a:lnTo>
                  <a:lnTo>
                    <a:pt x="31" y="9"/>
                  </a:lnTo>
                  <a:lnTo>
                    <a:pt x="33" y="9"/>
                  </a:lnTo>
                  <a:lnTo>
                    <a:pt x="35" y="10"/>
                  </a:lnTo>
                  <a:lnTo>
                    <a:pt x="36" y="12"/>
                  </a:lnTo>
                  <a:lnTo>
                    <a:pt x="36" y="13"/>
                  </a:lnTo>
                  <a:lnTo>
                    <a:pt x="36" y="26"/>
                  </a:lnTo>
                  <a:close/>
                  <a:moveTo>
                    <a:pt x="71" y="84"/>
                  </a:moveTo>
                  <a:lnTo>
                    <a:pt x="71" y="84"/>
                  </a:lnTo>
                  <a:lnTo>
                    <a:pt x="70" y="86"/>
                  </a:lnTo>
                  <a:lnTo>
                    <a:pt x="70" y="87"/>
                  </a:lnTo>
                  <a:lnTo>
                    <a:pt x="68" y="88"/>
                  </a:lnTo>
                  <a:lnTo>
                    <a:pt x="67" y="88"/>
                  </a:lnTo>
                  <a:lnTo>
                    <a:pt x="51" y="88"/>
                  </a:lnTo>
                  <a:lnTo>
                    <a:pt x="51" y="88"/>
                  </a:lnTo>
                  <a:lnTo>
                    <a:pt x="50" y="88"/>
                  </a:lnTo>
                  <a:lnTo>
                    <a:pt x="49" y="87"/>
                  </a:lnTo>
                  <a:lnTo>
                    <a:pt x="48" y="86"/>
                  </a:lnTo>
                  <a:lnTo>
                    <a:pt x="46" y="84"/>
                  </a:lnTo>
                  <a:lnTo>
                    <a:pt x="46" y="71"/>
                  </a:lnTo>
                  <a:lnTo>
                    <a:pt x="46" y="71"/>
                  </a:lnTo>
                  <a:lnTo>
                    <a:pt x="48" y="69"/>
                  </a:lnTo>
                  <a:lnTo>
                    <a:pt x="49" y="68"/>
                  </a:lnTo>
                  <a:lnTo>
                    <a:pt x="50" y="67"/>
                  </a:lnTo>
                  <a:lnTo>
                    <a:pt x="51" y="67"/>
                  </a:lnTo>
                  <a:lnTo>
                    <a:pt x="67" y="67"/>
                  </a:lnTo>
                  <a:lnTo>
                    <a:pt x="67" y="67"/>
                  </a:lnTo>
                  <a:lnTo>
                    <a:pt x="68" y="67"/>
                  </a:lnTo>
                  <a:lnTo>
                    <a:pt x="70" y="68"/>
                  </a:lnTo>
                  <a:lnTo>
                    <a:pt x="70" y="69"/>
                  </a:lnTo>
                  <a:lnTo>
                    <a:pt x="71" y="71"/>
                  </a:lnTo>
                  <a:lnTo>
                    <a:pt x="71" y="84"/>
                  </a:lnTo>
                  <a:close/>
                  <a:moveTo>
                    <a:pt x="71" y="54"/>
                  </a:moveTo>
                  <a:lnTo>
                    <a:pt x="71" y="54"/>
                  </a:lnTo>
                  <a:lnTo>
                    <a:pt x="70" y="55"/>
                  </a:lnTo>
                  <a:lnTo>
                    <a:pt x="70" y="57"/>
                  </a:lnTo>
                  <a:lnTo>
                    <a:pt x="68" y="57"/>
                  </a:lnTo>
                  <a:lnTo>
                    <a:pt x="67" y="58"/>
                  </a:lnTo>
                  <a:lnTo>
                    <a:pt x="51" y="58"/>
                  </a:lnTo>
                  <a:lnTo>
                    <a:pt x="51" y="58"/>
                  </a:lnTo>
                  <a:lnTo>
                    <a:pt x="50" y="57"/>
                  </a:lnTo>
                  <a:lnTo>
                    <a:pt x="49" y="57"/>
                  </a:lnTo>
                  <a:lnTo>
                    <a:pt x="48" y="55"/>
                  </a:lnTo>
                  <a:lnTo>
                    <a:pt x="46" y="54"/>
                  </a:lnTo>
                  <a:lnTo>
                    <a:pt x="46" y="41"/>
                  </a:lnTo>
                  <a:lnTo>
                    <a:pt x="46" y="41"/>
                  </a:lnTo>
                  <a:lnTo>
                    <a:pt x="48" y="38"/>
                  </a:lnTo>
                  <a:lnTo>
                    <a:pt x="49" y="37"/>
                  </a:lnTo>
                  <a:lnTo>
                    <a:pt x="50" y="36"/>
                  </a:lnTo>
                  <a:lnTo>
                    <a:pt x="51" y="35"/>
                  </a:lnTo>
                  <a:lnTo>
                    <a:pt x="67" y="35"/>
                  </a:lnTo>
                  <a:lnTo>
                    <a:pt x="67" y="35"/>
                  </a:lnTo>
                  <a:lnTo>
                    <a:pt x="68" y="36"/>
                  </a:lnTo>
                  <a:lnTo>
                    <a:pt x="70" y="37"/>
                  </a:lnTo>
                  <a:lnTo>
                    <a:pt x="70" y="38"/>
                  </a:lnTo>
                  <a:lnTo>
                    <a:pt x="71" y="41"/>
                  </a:lnTo>
                  <a:lnTo>
                    <a:pt x="71" y="54"/>
                  </a:lnTo>
                  <a:close/>
                  <a:moveTo>
                    <a:pt x="71" y="26"/>
                  </a:moveTo>
                  <a:lnTo>
                    <a:pt x="71" y="26"/>
                  </a:lnTo>
                  <a:lnTo>
                    <a:pt x="70" y="29"/>
                  </a:lnTo>
                  <a:lnTo>
                    <a:pt x="70" y="30"/>
                  </a:lnTo>
                  <a:lnTo>
                    <a:pt x="68" y="31"/>
                  </a:lnTo>
                  <a:lnTo>
                    <a:pt x="67" y="31"/>
                  </a:lnTo>
                  <a:lnTo>
                    <a:pt x="51" y="31"/>
                  </a:lnTo>
                  <a:lnTo>
                    <a:pt x="51" y="31"/>
                  </a:lnTo>
                  <a:lnTo>
                    <a:pt x="50" y="31"/>
                  </a:lnTo>
                  <a:lnTo>
                    <a:pt x="49" y="30"/>
                  </a:lnTo>
                  <a:lnTo>
                    <a:pt x="48" y="29"/>
                  </a:lnTo>
                  <a:lnTo>
                    <a:pt x="46" y="26"/>
                  </a:lnTo>
                  <a:lnTo>
                    <a:pt x="46" y="13"/>
                  </a:lnTo>
                  <a:lnTo>
                    <a:pt x="46" y="13"/>
                  </a:lnTo>
                  <a:lnTo>
                    <a:pt x="48" y="12"/>
                  </a:lnTo>
                  <a:lnTo>
                    <a:pt x="49" y="10"/>
                  </a:lnTo>
                  <a:lnTo>
                    <a:pt x="50" y="9"/>
                  </a:lnTo>
                  <a:lnTo>
                    <a:pt x="51" y="9"/>
                  </a:lnTo>
                  <a:lnTo>
                    <a:pt x="67" y="9"/>
                  </a:lnTo>
                  <a:lnTo>
                    <a:pt x="67" y="9"/>
                  </a:lnTo>
                  <a:lnTo>
                    <a:pt x="68" y="9"/>
                  </a:lnTo>
                  <a:lnTo>
                    <a:pt x="70" y="10"/>
                  </a:lnTo>
                  <a:lnTo>
                    <a:pt x="70" y="12"/>
                  </a:lnTo>
                  <a:lnTo>
                    <a:pt x="71" y="13"/>
                  </a:lnTo>
                  <a:lnTo>
                    <a:pt x="71" y="26"/>
                  </a:lnTo>
                  <a:close/>
                </a:path>
              </a:pathLst>
            </a:custGeom>
            <a:grpFill/>
            <a:ln>
              <a:noFill/>
            </a:ln>
          </p:spPr>
          <p:txBody>
            <a:bodyPr/>
            <a:lstStyle/>
            <a:p>
              <a:pPr>
                <a:defRPr/>
              </a:pPr>
              <a:endParaRPr lang="zh-CN" altLang="en-US" dirty="0">
                <a:solidFill>
                  <a:srgbClr val="000000"/>
                </a:solidFill>
                <a:latin typeface="+mn-ea"/>
                <a:ea typeface="+mn-ea"/>
              </a:endParaRPr>
            </a:p>
          </p:txBody>
        </p:sp>
        <p:sp>
          <p:nvSpPr>
            <p:cNvPr id="45" name="Freeform 387"/>
            <p:cNvSpPr>
              <a:spLocks noEditPoints="1"/>
            </p:cNvSpPr>
            <p:nvPr/>
          </p:nvSpPr>
          <p:spPr bwMode="auto">
            <a:xfrm>
              <a:off x="7847532" y="4066498"/>
              <a:ext cx="130175" cy="327025"/>
            </a:xfrm>
            <a:custGeom>
              <a:avLst/>
              <a:gdLst>
                <a:gd name="T0" fmla="*/ 17 w 82"/>
                <a:gd name="T1" fmla="*/ 1 h 206"/>
                <a:gd name="T2" fmla="*/ 7 w 82"/>
                <a:gd name="T3" fmla="*/ 3 h 206"/>
                <a:gd name="T4" fmla="*/ 1 w 82"/>
                <a:gd name="T5" fmla="*/ 27 h 206"/>
                <a:gd name="T6" fmla="*/ 8 w 82"/>
                <a:gd name="T7" fmla="*/ 205 h 206"/>
                <a:gd name="T8" fmla="*/ 81 w 82"/>
                <a:gd name="T9" fmla="*/ 199 h 206"/>
                <a:gd name="T10" fmla="*/ 74 w 82"/>
                <a:gd name="T11" fmla="*/ 19 h 206"/>
                <a:gd name="T12" fmla="*/ 34 w 82"/>
                <a:gd name="T13" fmla="*/ 192 h 206"/>
                <a:gd name="T14" fmla="*/ 13 w 82"/>
                <a:gd name="T15" fmla="*/ 192 h 206"/>
                <a:gd name="T16" fmla="*/ 13 w 82"/>
                <a:gd name="T17" fmla="*/ 173 h 206"/>
                <a:gd name="T18" fmla="*/ 34 w 82"/>
                <a:gd name="T19" fmla="*/ 173 h 206"/>
                <a:gd name="T20" fmla="*/ 35 w 82"/>
                <a:gd name="T21" fmla="*/ 160 h 206"/>
                <a:gd name="T22" fmla="*/ 14 w 82"/>
                <a:gd name="T23" fmla="*/ 162 h 206"/>
                <a:gd name="T24" fmla="*/ 11 w 82"/>
                <a:gd name="T25" fmla="*/ 143 h 206"/>
                <a:gd name="T26" fmla="*/ 33 w 82"/>
                <a:gd name="T27" fmla="*/ 141 h 206"/>
                <a:gd name="T28" fmla="*/ 35 w 82"/>
                <a:gd name="T29" fmla="*/ 131 h 206"/>
                <a:gd name="T30" fmla="*/ 16 w 82"/>
                <a:gd name="T31" fmla="*/ 136 h 206"/>
                <a:gd name="T32" fmla="*/ 11 w 82"/>
                <a:gd name="T33" fmla="*/ 118 h 206"/>
                <a:gd name="T34" fmla="*/ 31 w 82"/>
                <a:gd name="T35" fmla="*/ 114 h 206"/>
                <a:gd name="T36" fmla="*/ 35 w 82"/>
                <a:gd name="T37" fmla="*/ 102 h 206"/>
                <a:gd name="T38" fmla="*/ 16 w 82"/>
                <a:gd name="T39" fmla="*/ 106 h 206"/>
                <a:gd name="T40" fmla="*/ 11 w 82"/>
                <a:gd name="T41" fmla="*/ 89 h 206"/>
                <a:gd name="T42" fmla="*/ 31 w 82"/>
                <a:gd name="T43" fmla="*/ 85 h 206"/>
                <a:gd name="T44" fmla="*/ 35 w 82"/>
                <a:gd name="T45" fmla="*/ 102 h 206"/>
                <a:gd name="T46" fmla="*/ 31 w 82"/>
                <a:gd name="T47" fmla="*/ 76 h 206"/>
                <a:gd name="T48" fmla="*/ 11 w 82"/>
                <a:gd name="T49" fmla="*/ 72 h 206"/>
                <a:gd name="T50" fmla="*/ 16 w 82"/>
                <a:gd name="T51" fmla="*/ 53 h 206"/>
                <a:gd name="T52" fmla="*/ 35 w 82"/>
                <a:gd name="T53" fmla="*/ 59 h 206"/>
                <a:gd name="T54" fmla="*/ 33 w 82"/>
                <a:gd name="T55" fmla="*/ 49 h 206"/>
                <a:gd name="T56" fmla="*/ 11 w 82"/>
                <a:gd name="T57" fmla="*/ 47 h 206"/>
                <a:gd name="T58" fmla="*/ 14 w 82"/>
                <a:gd name="T59" fmla="*/ 27 h 206"/>
                <a:gd name="T60" fmla="*/ 35 w 82"/>
                <a:gd name="T61" fmla="*/ 31 h 206"/>
                <a:gd name="T62" fmla="*/ 70 w 82"/>
                <a:gd name="T63" fmla="*/ 192 h 206"/>
                <a:gd name="T64" fmla="*/ 48 w 82"/>
                <a:gd name="T65" fmla="*/ 192 h 206"/>
                <a:gd name="T66" fmla="*/ 48 w 82"/>
                <a:gd name="T67" fmla="*/ 173 h 206"/>
                <a:gd name="T68" fmla="*/ 70 w 82"/>
                <a:gd name="T69" fmla="*/ 173 h 206"/>
                <a:gd name="T70" fmla="*/ 71 w 82"/>
                <a:gd name="T71" fmla="*/ 160 h 206"/>
                <a:gd name="T72" fmla="*/ 49 w 82"/>
                <a:gd name="T73" fmla="*/ 162 h 206"/>
                <a:gd name="T74" fmla="*/ 47 w 82"/>
                <a:gd name="T75" fmla="*/ 143 h 206"/>
                <a:gd name="T76" fmla="*/ 68 w 82"/>
                <a:gd name="T77" fmla="*/ 141 h 206"/>
                <a:gd name="T78" fmla="*/ 71 w 82"/>
                <a:gd name="T79" fmla="*/ 131 h 206"/>
                <a:gd name="T80" fmla="*/ 52 w 82"/>
                <a:gd name="T81" fmla="*/ 136 h 206"/>
                <a:gd name="T82" fmla="*/ 46 w 82"/>
                <a:gd name="T83" fmla="*/ 118 h 206"/>
                <a:gd name="T84" fmla="*/ 67 w 82"/>
                <a:gd name="T85" fmla="*/ 114 h 206"/>
                <a:gd name="T86" fmla="*/ 71 w 82"/>
                <a:gd name="T87" fmla="*/ 102 h 206"/>
                <a:gd name="T88" fmla="*/ 52 w 82"/>
                <a:gd name="T89" fmla="*/ 106 h 206"/>
                <a:gd name="T90" fmla="*/ 46 w 82"/>
                <a:gd name="T91" fmla="*/ 89 h 206"/>
                <a:gd name="T92" fmla="*/ 67 w 82"/>
                <a:gd name="T93" fmla="*/ 85 h 206"/>
                <a:gd name="T94" fmla="*/ 71 w 82"/>
                <a:gd name="T95" fmla="*/ 102 h 206"/>
                <a:gd name="T96" fmla="*/ 67 w 82"/>
                <a:gd name="T97" fmla="*/ 76 h 206"/>
                <a:gd name="T98" fmla="*/ 46 w 82"/>
                <a:gd name="T99" fmla="*/ 72 h 206"/>
                <a:gd name="T100" fmla="*/ 52 w 82"/>
                <a:gd name="T101" fmla="*/ 53 h 206"/>
                <a:gd name="T102" fmla="*/ 71 w 82"/>
                <a:gd name="T103" fmla="*/ 59 h 206"/>
                <a:gd name="T104" fmla="*/ 68 w 82"/>
                <a:gd name="T105" fmla="*/ 49 h 206"/>
                <a:gd name="T106" fmla="*/ 47 w 82"/>
                <a:gd name="T107" fmla="*/ 47 h 206"/>
                <a:gd name="T108" fmla="*/ 49 w 82"/>
                <a:gd name="T109" fmla="*/ 27 h 206"/>
                <a:gd name="T110" fmla="*/ 71 w 82"/>
                <a:gd name="T111" fmla="*/ 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206">
                  <a:moveTo>
                    <a:pt x="69" y="19"/>
                  </a:moveTo>
                  <a:lnTo>
                    <a:pt x="18" y="19"/>
                  </a:lnTo>
                  <a:lnTo>
                    <a:pt x="18" y="6"/>
                  </a:lnTo>
                  <a:lnTo>
                    <a:pt x="18" y="6"/>
                  </a:lnTo>
                  <a:lnTo>
                    <a:pt x="18" y="3"/>
                  </a:lnTo>
                  <a:lnTo>
                    <a:pt x="17" y="1"/>
                  </a:lnTo>
                  <a:lnTo>
                    <a:pt x="15" y="0"/>
                  </a:lnTo>
                  <a:lnTo>
                    <a:pt x="13" y="0"/>
                  </a:lnTo>
                  <a:lnTo>
                    <a:pt x="13" y="0"/>
                  </a:lnTo>
                  <a:lnTo>
                    <a:pt x="10" y="0"/>
                  </a:lnTo>
                  <a:lnTo>
                    <a:pt x="8" y="1"/>
                  </a:lnTo>
                  <a:lnTo>
                    <a:pt x="7" y="3"/>
                  </a:lnTo>
                  <a:lnTo>
                    <a:pt x="7" y="6"/>
                  </a:lnTo>
                  <a:lnTo>
                    <a:pt x="7" y="20"/>
                  </a:lnTo>
                  <a:lnTo>
                    <a:pt x="7" y="20"/>
                  </a:lnTo>
                  <a:lnTo>
                    <a:pt x="4" y="22"/>
                  </a:lnTo>
                  <a:lnTo>
                    <a:pt x="2" y="25"/>
                  </a:lnTo>
                  <a:lnTo>
                    <a:pt x="1" y="27"/>
                  </a:lnTo>
                  <a:lnTo>
                    <a:pt x="0" y="32"/>
                  </a:lnTo>
                  <a:lnTo>
                    <a:pt x="0" y="193"/>
                  </a:lnTo>
                  <a:lnTo>
                    <a:pt x="0" y="193"/>
                  </a:lnTo>
                  <a:lnTo>
                    <a:pt x="1" y="199"/>
                  </a:lnTo>
                  <a:lnTo>
                    <a:pt x="4" y="203"/>
                  </a:lnTo>
                  <a:lnTo>
                    <a:pt x="8" y="205"/>
                  </a:lnTo>
                  <a:lnTo>
                    <a:pt x="14" y="206"/>
                  </a:lnTo>
                  <a:lnTo>
                    <a:pt x="69" y="206"/>
                  </a:lnTo>
                  <a:lnTo>
                    <a:pt x="69" y="206"/>
                  </a:lnTo>
                  <a:lnTo>
                    <a:pt x="74" y="205"/>
                  </a:lnTo>
                  <a:lnTo>
                    <a:pt x="79" y="203"/>
                  </a:lnTo>
                  <a:lnTo>
                    <a:pt x="81" y="199"/>
                  </a:lnTo>
                  <a:lnTo>
                    <a:pt x="82" y="193"/>
                  </a:lnTo>
                  <a:lnTo>
                    <a:pt x="82" y="32"/>
                  </a:lnTo>
                  <a:lnTo>
                    <a:pt x="82" y="32"/>
                  </a:lnTo>
                  <a:lnTo>
                    <a:pt x="81" y="26"/>
                  </a:lnTo>
                  <a:lnTo>
                    <a:pt x="79" y="22"/>
                  </a:lnTo>
                  <a:lnTo>
                    <a:pt x="74" y="19"/>
                  </a:lnTo>
                  <a:lnTo>
                    <a:pt x="69" y="19"/>
                  </a:lnTo>
                  <a:lnTo>
                    <a:pt x="69" y="19"/>
                  </a:lnTo>
                  <a:close/>
                  <a:moveTo>
                    <a:pt x="35" y="189"/>
                  </a:moveTo>
                  <a:lnTo>
                    <a:pt x="35" y="189"/>
                  </a:lnTo>
                  <a:lnTo>
                    <a:pt x="35" y="191"/>
                  </a:lnTo>
                  <a:lnTo>
                    <a:pt x="34" y="192"/>
                  </a:lnTo>
                  <a:lnTo>
                    <a:pt x="33" y="193"/>
                  </a:lnTo>
                  <a:lnTo>
                    <a:pt x="31" y="193"/>
                  </a:lnTo>
                  <a:lnTo>
                    <a:pt x="16" y="193"/>
                  </a:lnTo>
                  <a:lnTo>
                    <a:pt x="16" y="193"/>
                  </a:lnTo>
                  <a:lnTo>
                    <a:pt x="14" y="193"/>
                  </a:lnTo>
                  <a:lnTo>
                    <a:pt x="13" y="192"/>
                  </a:lnTo>
                  <a:lnTo>
                    <a:pt x="11" y="191"/>
                  </a:lnTo>
                  <a:lnTo>
                    <a:pt x="11" y="189"/>
                  </a:lnTo>
                  <a:lnTo>
                    <a:pt x="11" y="176"/>
                  </a:lnTo>
                  <a:lnTo>
                    <a:pt x="11" y="176"/>
                  </a:lnTo>
                  <a:lnTo>
                    <a:pt x="11" y="174"/>
                  </a:lnTo>
                  <a:lnTo>
                    <a:pt x="13" y="173"/>
                  </a:lnTo>
                  <a:lnTo>
                    <a:pt x="14" y="172"/>
                  </a:lnTo>
                  <a:lnTo>
                    <a:pt x="16" y="172"/>
                  </a:lnTo>
                  <a:lnTo>
                    <a:pt x="31" y="172"/>
                  </a:lnTo>
                  <a:lnTo>
                    <a:pt x="31" y="172"/>
                  </a:lnTo>
                  <a:lnTo>
                    <a:pt x="33" y="172"/>
                  </a:lnTo>
                  <a:lnTo>
                    <a:pt x="34" y="173"/>
                  </a:lnTo>
                  <a:lnTo>
                    <a:pt x="35" y="174"/>
                  </a:lnTo>
                  <a:lnTo>
                    <a:pt x="35" y="176"/>
                  </a:lnTo>
                  <a:lnTo>
                    <a:pt x="35" y="189"/>
                  </a:lnTo>
                  <a:close/>
                  <a:moveTo>
                    <a:pt x="35" y="159"/>
                  </a:moveTo>
                  <a:lnTo>
                    <a:pt x="35" y="159"/>
                  </a:lnTo>
                  <a:lnTo>
                    <a:pt x="35" y="160"/>
                  </a:lnTo>
                  <a:lnTo>
                    <a:pt x="34" y="162"/>
                  </a:lnTo>
                  <a:lnTo>
                    <a:pt x="33" y="162"/>
                  </a:lnTo>
                  <a:lnTo>
                    <a:pt x="31" y="163"/>
                  </a:lnTo>
                  <a:lnTo>
                    <a:pt x="16" y="163"/>
                  </a:lnTo>
                  <a:lnTo>
                    <a:pt x="16" y="163"/>
                  </a:lnTo>
                  <a:lnTo>
                    <a:pt x="14" y="162"/>
                  </a:lnTo>
                  <a:lnTo>
                    <a:pt x="13" y="162"/>
                  </a:lnTo>
                  <a:lnTo>
                    <a:pt x="11" y="160"/>
                  </a:lnTo>
                  <a:lnTo>
                    <a:pt x="11" y="159"/>
                  </a:lnTo>
                  <a:lnTo>
                    <a:pt x="11" y="146"/>
                  </a:lnTo>
                  <a:lnTo>
                    <a:pt x="11" y="146"/>
                  </a:lnTo>
                  <a:lnTo>
                    <a:pt x="11" y="143"/>
                  </a:lnTo>
                  <a:lnTo>
                    <a:pt x="13" y="142"/>
                  </a:lnTo>
                  <a:lnTo>
                    <a:pt x="14" y="141"/>
                  </a:lnTo>
                  <a:lnTo>
                    <a:pt x="16" y="140"/>
                  </a:lnTo>
                  <a:lnTo>
                    <a:pt x="31" y="140"/>
                  </a:lnTo>
                  <a:lnTo>
                    <a:pt x="31" y="140"/>
                  </a:lnTo>
                  <a:lnTo>
                    <a:pt x="33" y="141"/>
                  </a:lnTo>
                  <a:lnTo>
                    <a:pt x="34" y="142"/>
                  </a:lnTo>
                  <a:lnTo>
                    <a:pt x="35" y="143"/>
                  </a:lnTo>
                  <a:lnTo>
                    <a:pt x="35" y="146"/>
                  </a:lnTo>
                  <a:lnTo>
                    <a:pt x="35" y="159"/>
                  </a:lnTo>
                  <a:close/>
                  <a:moveTo>
                    <a:pt x="35" y="131"/>
                  </a:moveTo>
                  <a:lnTo>
                    <a:pt x="35" y="131"/>
                  </a:lnTo>
                  <a:lnTo>
                    <a:pt x="35" y="134"/>
                  </a:lnTo>
                  <a:lnTo>
                    <a:pt x="34" y="135"/>
                  </a:lnTo>
                  <a:lnTo>
                    <a:pt x="33" y="136"/>
                  </a:lnTo>
                  <a:lnTo>
                    <a:pt x="31" y="136"/>
                  </a:lnTo>
                  <a:lnTo>
                    <a:pt x="16" y="136"/>
                  </a:lnTo>
                  <a:lnTo>
                    <a:pt x="16" y="136"/>
                  </a:lnTo>
                  <a:lnTo>
                    <a:pt x="14" y="136"/>
                  </a:lnTo>
                  <a:lnTo>
                    <a:pt x="13" y="135"/>
                  </a:lnTo>
                  <a:lnTo>
                    <a:pt x="11" y="134"/>
                  </a:lnTo>
                  <a:lnTo>
                    <a:pt x="11" y="131"/>
                  </a:lnTo>
                  <a:lnTo>
                    <a:pt x="11" y="118"/>
                  </a:lnTo>
                  <a:lnTo>
                    <a:pt x="11" y="118"/>
                  </a:lnTo>
                  <a:lnTo>
                    <a:pt x="11" y="117"/>
                  </a:lnTo>
                  <a:lnTo>
                    <a:pt x="13" y="115"/>
                  </a:lnTo>
                  <a:lnTo>
                    <a:pt x="14" y="114"/>
                  </a:lnTo>
                  <a:lnTo>
                    <a:pt x="16" y="114"/>
                  </a:lnTo>
                  <a:lnTo>
                    <a:pt x="31" y="114"/>
                  </a:lnTo>
                  <a:lnTo>
                    <a:pt x="31" y="114"/>
                  </a:lnTo>
                  <a:lnTo>
                    <a:pt x="33" y="114"/>
                  </a:lnTo>
                  <a:lnTo>
                    <a:pt x="34" y="115"/>
                  </a:lnTo>
                  <a:lnTo>
                    <a:pt x="35" y="117"/>
                  </a:lnTo>
                  <a:lnTo>
                    <a:pt x="35" y="118"/>
                  </a:lnTo>
                  <a:lnTo>
                    <a:pt x="35" y="131"/>
                  </a:lnTo>
                  <a:close/>
                  <a:moveTo>
                    <a:pt x="35" y="102"/>
                  </a:moveTo>
                  <a:lnTo>
                    <a:pt x="35" y="102"/>
                  </a:lnTo>
                  <a:lnTo>
                    <a:pt x="35" y="104"/>
                  </a:lnTo>
                  <a:lnTo>
                    <a:pt x="34" y="105"/>
                  </a:lnTo>
                  <a:lnTo>
                    <a:pt x="33" y="106"/>
                  </a:lnTo>
                  <a:lnTo>
                    <a:pt x="31" y="106"/>
                  </a:lnTo>
                  <a:lnTo>
                    <a:pt x="16" y="106"/>
                  </a:lnTo>
                  <a:lnTo>
                    <a:pt x="16" y="106"/>
                  </a:lnTo>
                  <a:lnTo>
                    <a:pt x="14" y="106"/>
                  </a:lnTo>
                  <a:lnTo>
                    <a:pt x="13" y="105"/>
                  </a:lnTo>
                  <a:lnTo>
                    <a:pt x="11" y="104"/>
                  </a:lnTo>
                  <a:lnTo>
                    <a:pt x="11" y="102"/>
                  </a:lnTo>
                  <a:lnTo>
                    <a:pt x="11" y="89"/>
                  </a:lnTo>
                  <a:lnTo>
                    <a:pt x="11" y="89"/>
                  </a:lnTo>
                  <a:lnTo>
                    <a:pt x="11" y="87"/>
                  </a:lnTo>
                  <a:lnTo>
                    <a:pt x="13" y="86"/>
                  </a:lnTo>
                  <a:lnTo>
                    <a:pt x="14" y="85"/>
                  </a:lnTo>
                  <a:lnTo>
                    <a:pt x="16" y="85"/>
                  </a:lnTo>
                  <a:lnTo>
                    <a:pt x="31" y="85"/>
                  </a:lnTo>
                  <a:lnTo>
                    <a:pt x="31" y="85"/>
                  </a:lnTo>
                  <a:lnTo>
                    <a:pt x="33" y="85"/>
                  </a:lnTo>
                  <a:lnTo>
                    <a:pt x="34" y="86"/>
                  </a:lnTo>
                  <a:lnTo>
                    <a:pt x="35" y="87"/>
                  </a:lnTo>
                  <a:lnTo>
                    <a:pt x="35" y="89"/>
                  </a:lnTo>
                  <a:lnTo>
                    <a:pt x="35" y="102"/>
                  </a:lnTo>
                  <a:close/>
                  <a:moveTo>
                    <a:pt x="35" y="72"/>
                  </a:moveTo>
                  <a:lnTo>
                    <a:pt x="35" y="72"/>
                  </a:lnTo>
                  <a:lnTo>
                    <a:pt x="35" y="73"/>
                  </a:lnTo>
                  <a:lnTo>
                    <a:pt x="34" y="75"/>
                  </a:lnTo>
                  <a:lnTo>
                    <a:pt x="33" y="75"/>
                  </a:lnTo>
                  <a:lnTo>
                    <a:pt x="31" y="76"/>
                  </a:lnTo>
                  <a:lnTo>
                    <a:pt x="16" y="76"/>
                  </a:lnTo>
                  <a:lnTo>
                    <a:pt x="16" y="76"/>
                  </a:lnTo>
                  <a:lnTo>
                    <a:pt x="14" y="75"/>
                  </a:lnTo>
                  <a:lnTo>
                    <a:pt x="13" y="75"/>
                  </a:lnTo>
                  <a:lnTo>
                    <a:pt x="11" y="73"/>
                  </a:lnTo>
                  <a:lnTo>
                    <a:pt x="11" y="72"/>
                  </a:lnTo>
                  <a:lnTo>
                    <a:pt x="11" y="59"/>
                  </a:lnTo>
                  <a:lnTo>
                    <a:pt x="11" y="59"/>
                  </a:lnTo>
                  <a:lnTo>
                    <a:pt x="11" y="57"/>
                  </a:lnTo>
                  <a:lnTo>
                    <a:pt x="13" y="55"/>
                  </a:lnTo>
                  <a:lnTo>
                    <a:pt x="14" y="54"/>
                  </a:lnTo>
                  <a:lnTo>
                    <a:pt x="16" y="53"/>
                  </a:lnTo>
                  <a:lnTo>
                    <a:pt x="31" y="53"/>
                  </a:lnTo>
                  <a:lnTo>
                    <a:pt x="31" y="53"/>
                  </a:lnTo>
                  <a:lnTo>
                    <a:pt x="33" y="54"/>
                  </a:lnTo>
                  <a:lnTo>
                    <a:pt x="34" y="55"/>
                  </a:lnTo>
                  <a:lnTo>
                    <a:pt x="35" y="57"/>
                  </a:lnTo>
                  <a:lnTo>
                    <a:pt x="35" y="59"/>
                  </a:lnTo>
                  <a:lnTo>
                    <a:pt x="35" y="72"/>
                  </a:lnTo>
                  <a:close/>
                  <a:moveTo>
                    <a:pt x="35" y="45"/>
                  </a:moveTo>
                  <a:lnTo>
                    <a:pt x="35" y="45"/>
                  </a:lnTo>
                  <a:lnTo>
                    <a:pt x="35" y="47"/>
                  </a:lnTo>
                  <a:lnTo>
                    <a:pt x="34" y="48"/>
                  </a:lnTo>
                  <a:lnTo>
                    <a:pt x="33" y="49"/>
                  </a:lnTo>
                  <a:lnTo>
                    <a:pt x="31" y="49"/>
                  </a:lnTo>
                  <a:lnTo>
                    <a:pt x="16" y="49"/>
                  </a:lnTo>
                  <a:lnTo>
                    <a:pt x="16" y="49"/>
                  </a:lnTo>
                  <a:lnTo>
                    <a:pt x="14" y="49"/>
                  </a:lnTo>
                  <a:lnTo>
                    <a:pt x="13" y="48"/>
                  </a:lnTo>
                  <a:lnTo>
                    <a:pt x="11" y="47"/>
                  </a:lnTo>
                  <a:lnTo>
                    <a:pt x="11" y="45"/>
                  </a:lnTo>
                  <a:lnTo>
                    <a:pt x="11" y="32"/>
                  </a:lnTo>
                  <a:lnTo>
                    <a:pt x="11" y="32"/>
                  </a:lnTo>
                  <a:lnTo>
                    <a:pt x="11" y="31"/>
                  </a:lnTo>
                  <a:lnTo>
                    <a:pt x="13" y="28"/>
                  </a:lnTo>
                  <a:lnTo>
                    <a:pt x="14" y="27"/>
                  </a:lnTo>
                  <a:lnTo>
                    <a:pt x="16" y="27"/>
                  </a:lnTo>
                  <a:lnTo>
                    <a:pt x="31" y="27"/>
                  </a:lnTo>
                  <a:lnTo>
                    <a:pt x="31" y="27"/>
                  </a:lnTo>
                  <a:lnTo>
                    <a:pt x="33" y="27"/>
                  </a:lnTo>
                  <a:lnTo>
                    <a:pt x="34" y="28"/>
                  </a:lnTo>
                  <a:lnTo>
                    <a:pt x="35" y="31"/>
                  </a:lnTo>
                  <a:lnTo>
                    <a:pt x="35" y="32"/>
                  </a:lnTo>
                  <a:lnTo>
                    <a:pt x="35" y="45"/>
                  </a:lnTo>
                  <a:close/>
                  <a:moveTo>
                    <a:pt x="71" y="189"/>
                  </a:moveTo>
                  <a:lnTo>
                    <a:pt x="71" y="189"/>
                  </a:lnTo>
                  <a:lnTo>
                    <a:pt x="71" y="191"/>
                  </a:lnTo>
                  <a:lnTo>
                    <a:pt x="70" y="192"/>
                  </a:lnTo>
                  <a:lnTo>
                    <a:pt x="68" y="193"/>
                  </a:lnTo>
                  <a:lnTo>
                    <a:pt x="67" y="193"/>
                  </a:lnTo>
                  <a:lnTo>
                    <a:pt x="52" y="193"/>
                  </a:lnTo>
                  <a:lnTo>
                    <a:pt x="52" y="193"/>
                  </a:lnTo>
                  <a:lnTo>
                    <a:pt x="49" y="193"/>
                  </a:lnTo>
                  <a:lnTo>
                    <a:pt x="48" y="192"/>
                  </a:lnTo>
                  <a:lnTo>
                    <a:pt x="47" y="191"/>
                  </a:lnTo>
                  <a:lnTo>
                    <a:pt x="46" y="189"/>
                  </a:lnTo>
                  <a:lnTo>
                    <a:pt x="46" y="176"/>
                  </a:lnTo>
                  <a:lnTo>
                    <a:pt x="46" y="176"/>
                  </a:lnTo>
                  <a:lnTo>
                    <a:pt x="47" y="174"/>
                  </a:lnTo>
                  <a:lnTo>
                    <a:pt x="48" y="173"/>
                  </a:lnTo>
                  <a:lnTo>
                    <a:pt x="49" y="172"/>
                  </a:lnTo>
                  <a:lnTo>
                    <a:pt x="52" y="172"/>
                  </a:lnTo>
                  <a:lnTo>
                    <a:pt x="67" y="172"/>
                  </a:lnTo>
                  <a:lnTo>
                    <a:pt x="67" y="172"/>
                  </a:lnTo>
                  <a:lnTo>
                    <a:pt x="68" y="172"/>
                  </a:lnTo>
                  <a:lnTo>
                    <a:pt x="70" y="173"/>
                  </a:lnTo>
                  <a:lnTo>
                    <a:pt x="71" y="174"/>
                  </a:lnTo>
                  <a:lnTo>
                    <a:pt x="71" y="176"/>
                  </a:lnTo>
                  <a:lnTo>
                    <a:pt x="71" y="189"/>
                  </a:lnTo>
                  <a:close/>
                  <a:moveTo>
                    <a:pt x="71" y="159"/>
                  </a:moveTo>
                  <a:lnTo>
                    <a:pt x="71" y="159"/>
                  </a:lnTo>
                  <a:lnTo>
                    <a:pt x="71" y="160"/>
                  </a:lnTo>
                  <a:lnTo>
                    <a:pt x="70" y="162"/>
                  </a:lnTo>
                  <a:lnTo>
                    <a:pt x="68" y="162"/>
                  </a:lnTo>
                  <a:lnTo>
                    <a:pt x="67" y="163"/>
                  </a:lnTo>
                  <a:lnTo>
                    <a:pt x="52" y="163"/>
                  </a:lnTo>
                  <a:lnTo>
                    <a:pt x="52" y="163"/>
                  </a:lnTo>
                  <a:lnTo>
                    <a:pt x="49" y="162"/>
                  </a:lnTo>
                  <a:lnTo>
                    <a:pt x="48" y="162"/>
                  </a:lnTo>
                  <a:lnTo>
                    <a:pt x="47" y="160"/>
                  </a:lnTo>
                  <a:lnTo>
                    <a:pt x="46" y="159"/>
                  </a:lnTo>
                  <a:lnTo>
                    <a:pt x="46" y="146"/>
                  </a:lnTo>
                  <a:lnTo>
                    <a:pt x="46" y="146"/>
                  </a:lnTo>
                  <a:lnTo>
                    <a:pt x="47" y="143"/>
                  </a:lnTo>
                  <a:lnTo>
                    <a:pt x="48" y="142"/>
                  </a:lnTo>
                  <a:lnTo>
                    <a:pt x="49" y="141"/>
                  </a:lnTo>
                  <a:lnTo>
                    <a:pt x="52" y="140"/>
                  </a:lnTo>
                  <a:lnTo>
                    <a:pt x="67" y="140"/>
                  </a:lnTo>
                  <a:lnTo>
                    <a:pt x="67" y="140"/>
                  </a:lnTo>
                  <a:lnTo>
                    <a:pt x="68" y="141"/>
                  </a:lnTo>
                  <a:lnTo>
                    <a:pt x="70" y="142"/>
                  </a:lnTo>
                  <a:lnTo>
                    <a:pt x="71" y="143"/>
                  </a:lnTo>
                  <a:lnTo>
                    <a:pt x="71" y="146"/>
                  </a:lnTo>
                  <a:lnTo>
                    <a:pt x="71" y="159"/>
                  </a:lnTo>
                  <a:close/>
                  <a:moveTo>
                    <a:pt x="71" y="131"/>
                  </a:moveTo>
                  <a:lnTo>
                    <a:pt x="71" y="131"/>
                  </a:lnTo>
                  <a:lnTo>
                    <a:pt x="71" y="134"/>
                  </a:lnTo>
                  <a:lnTo>
                    <a:pt x="70" y="135"/>
                  </a:lnTo>
                  <a:lnTo>
                    <a:pt x="68" y="136"/>
                  </a:lnTo>
                  <a:lnTo>
                    <a:pt x="67" y="136"/>
                  </a:lnTo>
                  <a:lnTo>
                    <a:pt x="52" y="136"/>
                  </a:lnTo>
                  <a:lnTo>
                    <a:pt x="52" y="136"/>
                  </a:lnTo>
                  <a:lnTo>
                    <a:pt x="49" y="136"/>
                  </a:lnTo>
                  <a:lnTo>
                    <a:pt x="48" y="135"/>
                  </a:lnTo>
                  <a:lnTo>
                    <a:pt x="47" y="134"/>
                  </a:lnTo>
                  <a:lnTo>
                    <a:pt x="46" y="131"/>
                  </a:lnTo>
                  <a:lnTo>
                    <a:pt x="46" y="118"/>
                  </a:lnTo>
                  <a:lnTo>
                    <a:pt x="46" y="118"/>
                  </a:lnTo>
                  <a:lnTo>
                    <a:pt x="47" y="117"/>
                  </a:lnTo>
                  <a:lnTo>
                    <a:pt x="48" y="115"/>
                  </a:lnTo>
                  <a:lnTo>
                    <a:pt x="49" y="114"/>
                  </a:lnTo>
                  <a:lnTo>
                    <a:pt x="52" y="114"/>
                  </a:lnTo>
                  <a:lnTo>
                    <a:pt x="67" y="114"/>
                  </a:lnTo>
                  <a:lnTo>
                    <a:pt x="67" y="114"/>
                  </a:lnTo>
                  <a:lnTo>
                    <a:pt x="68" y="114"/>
                  </a:lnTo>
                  <a:lnTo>
                    <a:pt x="70" y="115"/>
                  </a:lnTo>
                  <a:lnTo>
                    <a:pt x="71" y="117"/>
                  </a:lnTo>
                  <a:lnTo>
                    <a:pt x="71" y="118"/>
                  </a:lnTo>
                  <a:lnTo>
                    <a:pt x="71" y="131"/>
                  </a:lnTo>
                  <a:close/>
                  <a:moveTo>
                    <a:pt x="71" y="102"/>
                  </a:moveTo>
                  <a:lnTo>
                    <a:pt x="71" y="102"/>
                  </a:lnTo>
                  <a:lnTo>
                    <a:pt x="71" y="104"/>
                  </a:lnTo>
                  <a:lnTo>
                    <a:pt x="70" y="105"/>
                  </a:lnTo>
                  <a:lnTo>
                    <a:pt x="68" y="106"/>
                  </a:lnTo>
                  <a:lnTo>
                    <a:pt x="67" y="106"/>
                  </a:lnTo>
                  <a:lnTo>
                    <a:pt x="52" y="106"/>
                  </a:lnTo>
                  <a:lnTo>
                    <a:pt x="52" y="106"/>
                  </a:lnTo>
                  <a:lnTo>
                    <a:pt x="49" y="106"/>
                  </a:lnTo>
                  <a:lnTo>
                    <a:pt x="48" y="105"/>
                  </a:lnTo>
                  <a:lnTo>
                    <a:pt x="47" y="104"/>
                  </a:lnTo>
                  <a:lnTo>
                    <a:pt x="46" y="102"/>
                  </a:lnTo>
                  <a:lnTo>
                    <a:pt x="46" y="89"/>
                  </a:lnTo>
                  <a:lnTo>
                    <a:pt x="46" y="89"/>
                  </a:lnTo>
                  <a:lnTo>
                    <a:pt x="47" y="87"/>
                  </a:lnTo>
                  <a:lnTo>
                    <a:pt x="48" y="86"/>
                  </a:lnTo>
                  <a:lnTo>
                    <a:pt x="49" y="85"/>
                  </a:lnTo>
                  <a:lnTo>
                    <a:pt x="52" y="85"/>
                  </a:lnTo>
                  <a:lnTo>
                    <a:pt x="67" y="85"/>
                  </a:lnTo>
                  <a:lnTo>
                    <a:pt x="67" y="85"/>
                  </a:lnTo>
                  <a:lnTo>
                    <a:pt x="68" y="85"/>
                  </a:lnTo>
                  <a:lnTo>
                    <a:pt x="70" y="86"/>
                  </a:lnTo>
                  <a:lnTo>
                    <a:pt x="71" y="87"/>
                  </a:lnTo>
                  <a:lnTo>
                    <a:pt x="71" y="89"/>
                  </a:lnTo>
                  <a:lnTo>
                    <a:pt x="71" y="102"/>
                  </a:lnTo>
                  <a:close/>
                  <a:moveTo>
                    <a:pt x="71" y="72"/>
                  </a:moveTo>
                  <a:lnTo>
                    <a:pt x="71" y="72"/>
                  </a:lnTo>
                  <a:lnTo>
                    <a:pt x="71" y="73"/>
                  </a:lnTo>
                  <a:lnTo>
                    <a:pt x="70" y="75"/>
                  </a:lnTo>
                  <a:lnTo>
                    <a:pt x="68" y="75"/>
                  </a:lnTo>
                  <a:lnTo>
                    <a:pt x="67" y="76"/>
                  </a:lnTo>
                  <a:lnTo>
                    <a:pt x="52" y="76"/>
                  </a:lnTo>
                  <a:lnTo>
                    <a:pt x="52" y="76"/>
                  </a:lnTo>
                  <a:lnTo>
                    <a:pt x="49" y="75"/>
                  </a:lnTo>
                  <a:lnTo>
                    <a:pt x="48" y="75"/>
                  </a:lnTo>
                  <a:lnTo>
                    <a:pt x="47" y="73"/>
                  </a:lnTo>
                  <a:lnTo>
                    <a:pt x="46" y="72"/>
                  </a:lnTo>
                  <a:lnTo>
                    <a:pt x="46" y="59"/>
                  </a:lnTo>
                  <a:lnTo>
                    <a:pt x="46" y="59"/>
                  </a:lnTo>
                  <a:lnTo>
                    <a:pt x="47" y="57"/>
                  </a:lnTo>
                  <a:lnTo>
                    <a:pt x="48" y="55"/>
                  </a:lnTo>
                  <a:lnTo>
                    <a:pt x="49" y="54"/>
                  </a:lnTo>
                  <a:lnTo>
                    <a:pt x="52" y="53"/>
                  </a:lnTo>
                  <a:lnTo>
                    <a:pt x="67" y="53"/>
                  </a:lnTo>
                  <a:lnTo>
                    <a:pt x="67" y="53"/>
                  </a:lnTo>
                  <a:lnTo>
                    <a:pt x="68" y="54"/>
                  </a:lnTo>
                  <a:lnTo>
                    <a:pt x="70" y="55"/>
                  </a:lnTo>
                  <a:lnTo>
                    <a:pt x="71" y="57"/>
                  </a:lnTo>
                  <a:lnTo>
                    <a:pt x="71" y="59"/>
                  </a:lnTo>
                  <a:lnTo>
                    <a:pt x="71" y="72"/>
                  </a:lnTo>
                  <a:close/>
                  <a:moveTo>
                    <a:pt x="71" y="45"/>
                  </a:moveTo>
                  <a:lnTo>
                    <a:pt x="71" y="45"/>
                  </a:lnTo>
                  <a:lnTo>
                    <a:pt x="71" y="47"/>
                  </a:lnTo>
                  <a:lnTo>
                    <a:pt x="70" y="48"/>
                  </a:lnTo>
                  <a:lnTo>
                    <a:pt x="68" y="49"/>
                  </a:lnTo>
                  <a:lnTo>
                    <a:pt x="67" y="49"/>
                  </a:lnTo>
                  <a:lnTo>
                    <a:pt x="52" y="49"/>
                  </a:lnTo>
                  <a:lnTo>
                    <a:pt x="52" y="49"/>
                  </a:lnTo>
                  <a:lnTo>
                    <a:pt x="49" y="49"/>
                  </a:lnTo>
                  <a:lnTo>
                    <a:pt x="48" y="48"/>
                  </a:lnTo>
                  <a:lnTo>
                    <a:pt x="47" y="47"/>
                  </a:lnTo>
                  <a:lnTo>
                    <a:pt x="46" y="45"/>
                  </a:lnTo>
                  <a:lnTo>
                    <a:pt x="46" y="32"/>
                  </a:lnTo>
                  <a:lnTo>
                    <a:pt x="46" y="32"/>
                  </a:lnTo>
                  <a:lnTo>
                    <a:pt x="47" y="31"/>
                  </a:lnTo>
                  <a:lnTo>
                    <a:pt x="48" y="28"/>
                  </a:lnTo>
                  <a:lnTo>
                    <a:pt x="49" y="27"/>
                  </a:lnTo>
                  <a:lnTo>
                    <a:pt x="52" y="27"/>
                  </a:lnTo>
                  <a:lnTo>
                    <a:pt x="67" y="27"/>
                  </a:lnTo>
                  <a:lnTo>
                    <a:pt x="67" y="27"/>
                  </a:lnTo>
                  <a:lnTo>
                    <a:pt x="68" y="27"/>
                  </a:lnTo>
                  <a:lnTo>
                    <a:pt x="70" y="28"/>
                  </a:lnTo>
                  <a:lnTo>
                    <a:pt x="71" y="31"/>
                  </a:lnTo>
                  <a:lnTo>
                    <a:pt x="71" y="32"/>
                  </a:lnTo>
                  <a:lnTo>
                    <a:pt x="71" y="45"/>
                  </a:lnTo>
                  <a:close/>
                </a:path>
              </a:pathLst>
            </a:custGeom>
            <a:grpFill/>
            <a:ln>
              <a:noFill/>
            </a:ln>
          </p:spPr>
          <p:txBody>
            <a:bodyPr/>
            <a:lstStyle/>
            <a:p>
              <a:pPr>
                <a:defRPr/>
              </a:pPr>
              <a:endParaRPr lang="zh-CN" altLang="en-US" dirty="0">
                <a:solidFill>
                  <a:srgbClr val="000000"/>
                </a:solidFill>
                <a:latin typeface="+mn-ea"/>
                <a:ea typeface="+mn-ea"/>
              </a:endParaRPr>
            </a:p>
          </p:txBody>
        </p:sp>
      </p:grpSp>
      <p:sp>
        <p:nvSpPr>
          <p:cNvPr id="46" name="Rectangle 114"/>
          <p:cNvSpPr>
            <a:spLocks noChangeArrowheads="1"/>
          </p:cNvSpPr>
          <p:nvPr/>
        </p:nvSpPr>
        <p:spPr bwMode="auto">
          <a:xfrm>
            <a:off x="720252" y="1391703"/>
            <a:ext cx="7416144" cy="785384"/>
          </a:xfrm>
          <a:prstGeom prst="rect">
            <a:avLst/>
          </a:prstGeom>
          <a:noFill/>
          <a:ln>
            <a:solidFill>
              <a:schemeClr val="tx1">
                <a:alpha val="36000"/>
              </a:schemeClr>
            </a:solidFill>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79141" tIns="39571" rIns="79141" bIns="39571"/>
          <a:lstStyle/>
          <a:p>
            <a:pPr algn="ctr" defTabSz="800735" fontAlgn="auto">
              <a:spcBef>
                <a:spcPts val="0"/>
              </a:spcBef>
              <a:spcAft>
                <a:spcPts val="0"/>
              </a:spcAft>
              <a:defRPr/>
            </a:pPr>
            <a:endParaRPr lang="en-US" altLang="zh-CN" kern="0" dirty="0" err="1">
              <a:solidFill>
                <a:srgbClr val="000000"/>
              </a:solidFill>
              <a:latin typeface="+mn-ea"/>
            </a:endParaRPr>
          </a:p>
        </p:txBody>
      </p:sp>
      <p:sp>
        <p:nvSpPr>
          <p:cNvPr id="41013" name="Text Box 6"/>
          <p:cNvSpPr txBox="1">
            <a:spLocks noChangeArrowheads="1"/>
          </p:cNvSpPr>
          <p:nvPr/>
        </p:nvSpPr>
        <p:spPr bwMode="gray">
          <a:xfrm>
            <a:off x="661789" y="1553370"/>
            <a:ext cx="520748" cy="461635"/>
          </a:xfrm>
          <a:prstGeom prst="rect">
            <a:avLst/>
          </a:prstGeom>
          <a:noFill/>
          <a:ln w="9525" algn="ctr">
            <a:noFill/>
            <a:miter lim="800000"/>
          </a:ln>
        </p:spPr>
        <p:txBody>
          <a:bodyPr wrap="square" lIns="91409" tIns="45705" rIns="91409" bIns="45705">
            <a:spAutoFit/>
          </a:bodyPr>
          <a:lstStyle/>
          <a:p>
            <a:pPr algn="ctr" eaLnBrk="0" hangingPunct="0"/>
            <a:r>
              <a:rPr lang="zh-CN" altLang="en-US" sz="1200" dirty="0">
                <a:solidFill>
                  <a:srgbClr val="000000"/>
                </a:solidFill>
                <a:latin typeface="+mn-ea"/>
                <a:ea typeface="+mn-ea"/>
              </a:rPr>
              <a:t>行业应用</a:t>
            </a:r>
            <a:endParaRPr lang="en-US" altLang="zh-CN" sz="1200" dirty="0">
              <a:solidFill>
                <a:srgbClr val="000000"/>
              </a:solidFill>
              <a:latin typeface="+mn-ea"/>
              <a:ea typeface="+mn-ea"/>
            </a:endParaRPr>
          </a:p>
        </p:txBody>
      </p:sp>
      <p:grpSp>
        <p:nvGrpSpPr>
          <p:cNvPr id="6" name="组合 69"/>
          <p:cNvGrpSpPr/>
          <p:nvPr/>
        </p:nvGrpSpPr>
        <p:grpSpPr bwMode="auto">
          <a:xfrm>
            <a:off x="1222177" y="1589882"/>
            <a:ext cx="506673" cy="531662"/>
            <a:chOff x="1991198" y="1002800"/>
            <a:chExt cx="513828" cy="492711"/>
          </a:xfrm>
        </p:grpSpPr>
        <p:sp>
          <p:nvSpPr>
            <p:cNvPr id="41017" name="椭圆 36"/>
            <p:cNvSpPr>
              <a:spLocks noChangeArrowheads="1"/>
            </p:cNvSpPr>
            <p:nvPr/>
          </p:nvSpPr>
          <p:spPr bwMode="auto">
            <a:xfrm>
              <a:off x="1991198" y="1002800"/>
              <a:ext cx="513828" cy="492711"/>
            </a:xfrm>
            <a:prstGeom prst="ellipse">
              <a:avLst/>
            </a:prstGeom>
            <a:solidFill>
              <a:srgbClr val="FFC000"/>
            </a:solidFill>
            <a:ln w="9525">
              <a:noFill/>
              <a:round/>
            </a:ln>
          </p:spPr>
          <p:txBody>
            <a:bodyPr lIns="91427" tIns="45714" rIns="91427" bIns="45714"/>
            <a:lstStyle/>
            <a:p>
              <a:pPr>
                <a:buClr>
                  <a:srgbClr val="CC9900"/>
                </a:buClr>
                <a:buFont typeface="Wingdings" panose="05000000000000000000" pitchFamily="2" charset="2"/>
                <a:buChar char="n"/>
              </a:pPr>
              <a:endParaRPr lang="zh-CN" altLang="en-US">
                <a:solidFill>
                  <a:srgbClr val="000000"/>
                </a:solidFill>
                <a:latin typeface="+mn-ea"/>
                <a:ea typeface="+mn-ea"/>
              </a:endParaRPr>
            </a:p>
          </p:txBody>
        </p:sp>
        <p:sp>
          <p:nvSpPr>
            <p:cNvPr id="50" name="Freeform 297"/>
            <p:cNvSpPr>
              <a:spLocks noEditPoints="1"/>
            </p:cNvSpPr>
            <p:nvPr/>
          </p:nvSpPr>
          <p:spPr bwMode="auto">
            <a:xfrm>
              <a:off x="2211636" y="1064836"/>
              <a:ext cx="263258" cy="261268"/>
            </a:xfrm>
            <a:custGeom>
              <a:avLst/>
              <a:gdLst>
                <a:gd name="T0" fmla="*/ 161 w 166"/>
                <a:gd name="T1" fmla="*/ 53 h 165"/>
                <a:gd name="T2" fmla="*/ 150 w 166"/>
                <a:gd name="T3" fmla="*/ 33 h 165"/>
                <a:gd name="T4" fmla="*/ 109 w 166"/>
                <a:gd name="T5" fmla="*/ 4 h 165"/>
                <a:gd name="T6" fmla="*/ 78 w 166"/>
                <a:gd name="T7" fmla="*/ 0 h 165"/>
                <a:gd name="T8" fmla="*/ 49 w 166"/>
                <a:gd name="T9" fmla="*/ 7 h 165"/>
                <a:gd name="T10" fmla="*/ 12 w 166"/>
                <a:gd name="T11" fmla="*/ 42 h 165"/>
                <a:gd name="T12" fmla="*/ 7 w 166"/>
                <a:gd name="T13" fmla="*/ 53 h 165"/>
                <a:gd name="T14" fmla="*/ 0 w 166"/>
                <a:gd name="T15" fmla="*/ 87 h 165"/>
                <a:gd name="T16" fmla="*/ 6 w 166"/>
                <a:gd name="T17" fmla="*/ 112 h 165"/>
                <a:gd name="T18" fmla="*/ 18 w 166"/>
                <a:gd name="T19" fmla="*/ 132 h 165"/>
                <a:gd name="T20" fmla="*/ 58 w 166"/>
                <a:gd name="T21" fmla="*/ 161 h 165"/>
                <a:gd name="T22" fmla="*/ 89 w 166"/>
                <a:gd name="T23" fmla="*/ 165 h 165"/>
                <a:gd name="T24" fmla="*/ 118 w 166"/>
                <a:gd name="T25" fmla="*/ 158 h 165"/>
                <a:gd name="T26" fmla="*/ 155 w 166"/>
                <a:gd name="T27" fmla="*/ 123 h 165"/>
                <a:gd name="T28" fmla="*/ 161 w 166"/>
                <a:gd name="T29" fmla="*/ 112 h 165"/>
                <a:gd name="T30" fmla="*/ 166 w 166"/>
                <a:gd name="T31" fmla="*/ 78 h 165"/>
                <a:gd name="T32" fmla="*/ 41 w 166"/>
                <a:gd name="T33" fmla="*/ 42 h 165"/>
                <a:gd name="T34" fmla="*/ 31 w 166"/>
                <a:gd name="T35" fmla="*/ 34 h 165"/>
                <a:gd name="T36" fmla="*/ 19 w 166"/>
                <a:gd name="T37" fmla="*/ 53 h 165"/>
                <a:gd name="T38" fmla="*/ 35 w 166"/>
                <a:gd name="T39" fmla="*/ 78 h 165"/>
                <a:gd name="T40" fmla="*/ 14 w 166"/>
                <a:gd name="T41" fmla="*/ 65 h 165"/>
                <a:gd name="T42" fmla="*/ 14 w 166"/>
                <a:gd name="T43" fmla="*/ 100 h 165"/>
                <a:gd name="T44" fmla="*/ 36 w 166"/>
                <a:gd name="T45" fmla="*/ 100 h 165"/>
                <a:gd name="T46" fmla="*/ 19 w 166"/>
                <a:gd name="T47" fmla="*/ 112 h 165"/>
                <a:gd name="T48" fmla="*/ 47 w 166"/>
                <a:gd name="T49" fmla="*/ 136 h 165"/>
                <a:gd name="T50" fmla="*/ 31 w 166"/>
                <a:gd name="T51" fmla="*/ 131 h 165"/>
                <a:gd name="T52" fmla="*/ 74 w 166"/>
                <a:gd name="T53" fmla="*/ 151 h 165"/>
                <a:gd name="T54" fmla="*/ 78 w 166"/>
                <a:gd name="T55" fmla="*/ 123 h 165"/>
                <a:gd name="T56" fmla="*/ 50 w 166"/>
                <a:gd name="T57" fmla="*/ 112 h 165"/>
                <a:gd name="T58" fmla="*/ 78 w 166"/>
                <a:gd name="T59" fmla="*/ 78 h 165"/>
                <a:gd name="T60" fmla="*/ 50 w 166"/>
                <a:gd name="T61" fmla="*/ 53 h 165"/>
                <a:gd name="T62" fmla="*/ 53 w 166"/>
                <a:gd name="T63" fmla="*/ 42 h 165"/>
                <a:gd name="T64" fmla="*/ 74 w 166"/>
                <a:gd name="T65" fmla="*/ 14 h 165"/>
                <a:gd name="T66" fmla="*/ 142 w 166"/>
                <a:gd name="T67" fmla="*/ 42 h 165"/>
                <a:gd name="T68" fmla="*/ 121 w 166"/>
                <a:gd name="T69" fmla="*/ 29 h 165"/>
                <a:gd name="T70" fmla="*/ 136 w 166"/>
                <a:gd name="T71" fmla="*/ 34 h 165"/>
                <a:gd name="T72" fmla="*/ 92 w 166"/>
                <a:gd name="T73" fmla="*/ 14 h 165"/>
                <a:gd name="T74" fmla="*/ 89 w 166"/>
                <a:gd name="T75" fmla="*/ 42 h 165"/>
                <a:gd name="T76" fmla="*/ 117 w 166"/>
                <a:gd name="T77" fmla="*/ 53 h 165"/>
                <a:gd name="T78" fmla="*/ 89 w 166"/>
                <a:gd name="T79" fmla="*/ 78 h 165"/>
                <a:gd name="T80" fmla="*/ 121 w 166"/>
                <a:gd name="T81" fmla="*/ 87 h 165"/>
                <a:gd name="T82" fmla="*/ 89 w 166"/>
                <a:gd name="T83" fmla="*/ 112 h 165"/>
                <a:gd name="T84" fmla="*/ 89 w 166"/>
                <a:gd name="T85" fmla="*/ 123 h 165"/>
                <a:gd name="T86" fmla="*/ 96 w 166"/>
                <a:gd name="T87" fmla="*/ 149 h 165"/>
                <a:gd name="T88" fmla="*/ 114 w 166"/>
                <a:gd name="T89" fmla="*/ 147 h 165"/>
                <a:gd name="T90" fmla="*/ 142 w 166"/>
                <a:gd name="T91" fmla="*/ 123 h 165"/>
                <a:gd name="T92" fmla="*/ 114 w 166"/>
                <a:gd name="T93" fmla="*/ 147 h 165"/>
                <a:gd name="T94" fmla="*/ 128 w 166"/>
                <a:gd name="T95" fmla="*/ 112 h 165"/>
                <a:gd name="T96" fmla="*/ 155 w 166"/>
                <a:gd name="T97" fmla="*/ 87 h 165"/>
                <a:gd name="T98" fmla="*/ 131 w 166"/>
                <a:gd name="T99" fmla="*/ 78 h 165"/>
                <a:gd name="T100" fmla="*/ 149 w 166"/>
                <a:gd name="T101" fmla="*/ 53 h 165"/>
                <a:gd name="T102" fmla="*/ 131 w 166"/>
                <a:gd name="T103" fmla="*/ 7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 h="165">
                  <a:moveTo>
                    <a:pt x="166" y="78"/>
                  </a:moveTo>
                  <a:lnTo>
                    <a:pt x="166" y="78"/>
                  </a:lnTo>
                  <a:lnTo>
                    <a:pt x="164" y="65"/>
                  </a:lnTo>
                  <a:lnTo>
                    <a:pt x="161" y="53"/>
                  </a:lnTo>
                  <a:lnTo>
                    <a:pt x="161" y="53"/>
                  </a:lnTo>
                  <a:lnTo>
                    <a:pt x="156" y="44"/>
                  </a:lnTo>
                  <a:lnTo>
                    <a:pt x="155" y="42"/>
                  </a:lnTo>
                  <a:lnTo>
                    <a:pt x="155" y="42"/>
                  </a:lnTo>
                  <a:lnTo>
                    <a:pt x="155" y="42"/>
                  </a:lnTo>
                  <a:lnTo>
                    <a:pt x="150" y="33"/>
                  </a:lnTo>
                  <a:lnTo>
                    <a:pt x="143" y="26"/>
                  </a:lnTo>
                  <a:lnTo>
                    <a:pt x="136" y="18"/>
                  </a:lnTo>
                  <a:lnTo>
                    <a:pt x="127" y="13"/>
                  </a:lnTo>
                  <a:lnTo>
                    <a:pt x="118" y="7"/>
                  </a:lnTo>
                  <a:lnTo>
                    <a:pt x="109" y="4"/>
                  </a:lnTo>
                  <a:lnTo>
                    <a:pt x="99" y="2"/>
                  </a:lnTo>
                  <a:lnTo>
                    <a:pt x="89" y="0"/>
                  </a:lnTo>
                  <a:lnTo>
                    <a:pt x="89" y="0"/>
                  </a:lnTo>
                  <a:lnTo>
                    <a:pt x="84" y="0"/>
                  </a:lnTo>
                  <a:lnTo>
                    <a:pt x="78" y="0"/>
                  </a:lnTo>
                  <a:lnTo>
                    <a:pt x="78" y="0"/>
                  </a:lnTo>
                  <a:lnTo>
                    <a:pt x="78" y="0"/>
                  </a:lnTo>
                  <a:lnTo>
                    <a:pt x="68" y="2"/>
                  </a:lnTo>
                  <a:lnTo>
                    <a:pt x="58" y="4"/>
                  </a:lnTo>
                  <a:lnTo>
                    <a:pt x="49" y="7"/>
                  </a:lnTo>
                  <a:lnTo>
                    <a:pt x="39" y="13"/>
                  </a:lnTo>
                  <a:lnTo>
                    <a:pt x="32" y="18"/>
                  </a:lnTo>
                  <a:lnTo>
                    <a:pt x="24" y="26"/>
                  </a:lnTo>
                  <a:lnTo>
                    <a:pt x="18" y="33"/>
                  </a:lnTo>
                  <a:lnTo>
                    <a:pt x="12" y="42"/>
                  </a:lnTo>
                  <a:lnTo>
                    <a:pt x="11" y="42"/>
                  </a:lnTo>
                  <a:lnTo>
                    <a:pt x="10" y="44"/>
                  </a:lnTo>
                  <a:lnTo>
                    <a:pt x="6" y="53"/>
                  </a:lnTo>
                  <a:lnTo>
                    <a:pt x="7" y="53"/>
                  </a:lnTo>
                  <a:lnTo>
                    <a:pt x="7" y="53"/>
                  </a:lnTo>
                  <a:lnTo>
                    <a:pt x="2" y="65"/>
                  </a:lnTo>
                  <a:lnTo>
                    <a:pt x="1" y="78"/>
                  </a:lnTo>
                  <a:lnTo>
                    <a:pt x="0" y="78"/>
                  </a:lnTo>
                  <a:lnTo>
                    <a:pt x="0" y="83"/>
                  </a:lnTo>
                  <a:lnTo>
                    <a:pt x="0" y="87"/>
                  </a:lnTo>
                  <a:lnTo>
                    <a:pt x="1" y="87"/>
                  </a:lnTo>
                  <a:lnTo>
                    <a:pt x="1" y="87"/>
                  </a:lnTo>
                  <a:lnTo>
                    <a:pt x="2" y="100"/>
                  </a:lnTo>
                  <a:lnTo>
                    <a:pt x="7" y="112"/>
                  </a:lnTo>
                  <a:lnTo>
                    <a:pt x="6" y="112"/>
                  </a:lnTo>
                  <a:lnTo>
                    <a:pt x="10" y="121"/>
                  </a:lnTo>
                  <a:lnTo>
                    <a:pt x="11" y="123"/>
                  </a:lnTo>
                  <a:lnTo>
                    <a:pt x="12" y="123"/>
                  </a:lnTo>
                  <a:lnTo>
                    <a:pt x="12" y="123"/>
                  </a:lnTo>
                  <a:lnTo>
                    <a:pt x="18" y="132"/>
                  </a:lnTo>
                  <a:lnTo>
                    <a:pt x="24" y="139"/>
                  </a:lnTo>
                  <a:lnTo>
                    <a:pt x="32" y="147"/>
                  </a:lnTo>
                  <a:lnTo>
                    <a:pt x="39" y="152"/>
                  </a:lnTo>
                  <a:lnTo>
                    <a:pt x="49" y="158"/>
                  </a:lnTo>
                  <a:lnTo>
                    <a:pt x="58" y="161"/>
                  </a:lnTo>
                  <a:lnTo>
                    <a:pt x="68" y="163"/>
                  </a:lnTo>
                  <a:lnTo>
                    <a:pt x="78" y="165"/>
                  </a:lnTo>
                  <a:lnTo>
                    <a:pt x="78" y="165"/>
                  </a:lnTo>
                  <a:lnTo>
                    <a:pt x="84" y="165"/>
                  </a:lnTo>
                  <a:lnTo>
                    <a:pt x="89" y="165"/>
                  </a:lnTo>
                  <a:lnTo>
                    <a:pt x="89" y="165"/>
                  </a:lnTo>
                  <a:lnTo>
                    <a:pt x="89" y="165"/>
                  </a:lnTo>
                  <a:lnTo>
                    <a:pt x="99" y="163"/>
                  </a:lnTo>
                  <a:lnTo>
                    <a:pt x="109" y="161"/>
                  </a:lnTo>
                  <a:lnTo>
                    <a:pt x="118" y="158"/>
                  </a:lnTo>
                  <a:lnTo>
                    <a:pt x="127" y="152"/>
                  </a:lnTo>
                  <a:lnTo>
                    <a:pt x="136" y="147"/>
                  </a:lnTo>
                  <a:lnTo>
                    <a:pt x="143" y="139"/>
                  </a:lnTo>
                  <a:lnTo>
                    <a:pt x="150" y="132"/>
                  </a:lnTo>
                  <a:lnTo>
                    <a:pt x="155" y="123"/>
                  </a:lnTo>
                  <a:lnTo>
                    <a:pt x="155" y="123"/>
                  </a:lnTo>
                  <a:lnTo>
                    <a:pt x="156" y="121"/>
                  </a:lnTo>
                  <a:lnTo>
                    <a:pt x="161" y="112"/>
                  </a:lnTo>
                  <a:lnTo>
                    <a:pt x="161" y="112"/>
                  </a:lnTo>
                  <a:lnTo>
                    <a:pt x="161" y="112"/>
                  </a:lnTo>
                  <a:lnTo>
                    <a:pt x="164" y="100"/>
                  </a:lnTo>
                  <a:lnTo>
                    <a:pt x="166" y="87"/>
                  </a:lnTo>
                  <a:lnTo>
                    <a:pt x="166" y="87"/>
                  </a:lnTo>
                  <a:lnTo>
                    <a:pt x="166" y="83"/>
                  </a:lnTo>
                  <a:lnTo>
                    <a:pt x="166" y="78"/>
                  </a:lnTo>
                  <a:lnTo>
                    <a:pt x="166" y="78"/>
                  </a:lnTo>
                  <a:close/>
                  <a:moveTo>
                    <a:pt x="53" y="18"/>
                  </a:moveTo>
                  <a:lnTo>
                    <a:pt x="53" y="18"/>
                  </a:lnTo>
                  <a:lnTo>
                    <a:pt x="47" y="29"/>
                  </a:lnTo>
                  <a:lnTo>
                    <a:pt x="41" y="42"/>
                  </a:lnTo>
                  <a:lnTo>
                    <a:pt x="41" y="42"/>
                  </a:lnTo>
                  <a:lnTo>
                    <a:pt x="41" y="42"/>
                  </a:lnTo>
                  <a:lnTo>
                    <a:pt x="25" y="42"/>
                  </a:lnTo>
                  <a:lnTo>
                    <a:pt x="25" y="42"/>
                  </a:lnTo>
                  <a:lnTo>
                    <a:pt x="31" y="34"/>
                  </a:lnTo>
                  <a:lnTo>
                    <a:pt x="37" y="28"/>
                  </a:lnTo>
                  <a:lnTo>
                    <a:pt x="45" y="22"/>
                  </a:lnTo>
                  <a:lnTo>
                    <a:pt x="53" y="18"/>
                  </a:lnTo>
                  <a:lnTo>
                    <a:pt x="53" y="18"/>
                  </a:lnTo>
                  <a:close/>
                  <a:moveTo>
                    <a:pt x="19" y="53"/>
                  </a:moveTo>
                  <a:lnTo>
                    <a:pt x="38" y="53"/>
                  </a:lnTo>
                  <a:lnTo>
                    <a:pt x="38" y="53"/>
                  </a:lnTo>
                  <a:lnTo>
                    <a:pt x="38" y="53"/>
                  </a:lnTo>
                  <a:lnTo>
                    <a:pt x="36" y="65"/>
                  </a:lnTo>
                  <a:lnTo>
                    <a:pt x="35" y="78"/>
                  </a:lnTo>
                  <a:lnTo>
                    <a:pt x="35" y="78"/>
                  </a:lnTo>
                  <a:lnTo>
                    <a:pt x="35" y="78"/>
                  </a:lnTo>
                  <a:lnTo>
                    <a:pt x="12" y="78"/>
                  </a:lnTo>
                  <a:lnTo>
                    <a:pt x="12" y="78"/>
                  </a:lnTo>
                  <a:lnTo>
                    <a:pt x="14" y="65"/>
                  </a:lnTo>
                  <a:lnTo>
                    <a:pt x="19" y="53"/>
                  </a:lnTo>
                  <a:lnTo>
                    <a:pt x="19" y="53"/>
                  </a:lnTo>
                  <a:close/>
                  <a:moveTo>
                    <a:pt x="19" y="112"/>
                  </a:moveTo>
                  <a:lnTo>
                    <a:pt x="19" y="112"/>
                  </a:lnTo>
                  <a:lnTo>
                    <a:pt x="14" y="100"/>
                  </a:lnTo>
                  <a:lnTo>
                    <a:pt x="12" y="87"/>
                  </a:lnTo>
                  <a:lnTo>
                    <a:pt x="35" y="87"/>
                  </a:lnTo>
                  <a:lnTo>
                    <a:pt x="35" y="87"/>
                  </a:lnTo>
                  <a:lnTo>
                    <a:pt x="35" y="87"/>
                  </a:lnTo>
                  <a:lnTo>
                    <a:pt x="36" y="100"/>
                  </a:lnTo>
                  <a:lnTo>
                    <a:pt x="38" y="112"/>
                  </a:lnTo>
                  <a:lnTo>
                    <a:pt x="38" y="112"/>
                  </a:lnTo>
                  <a:lnTo>
                    <a:pt x="38" y="112"/>
                  </a:lnTo>
                  <a:lnTo>
                    <a:pt x="19" y="112"/>
                  </a:lnTo>
                  <a:lnTo>
                    <a:pt x="19" y="112"/>
                  </a:lnTo>
                  <a:close/>
                  <a:moveTo>
                    <a:pt x="25" y="123"/>
                  </a:moveTo>
                  <a:lnTo>
                    <a:pt x="41" y="123"/>
                  </a:lnTo>
                  <a:lnTo>
                    <a:pt x="41" y="123"/>
                  </a:lnTo>
                  <a:lnTo>
                    <a:pt x="41" y="123"/>
                  </a:lnTo>
                  <a:lnTo>
                    <a:pt x="47" y="136"/>
                  </a:lnTo>
                  <a:lnTo>
                    <a:pt x="53" y="147"/>
                  </a:lnTo>
                  <a:lnTo>
                    <a:pt x="53" y="147"/>
                  </a:lnTo>
                  <a:lnTo>
                    <a:pt x="45" y="143"/>
                  </a:lnTo>
                  <a:lnTo>
                    <a:pt x="37" y="137"/>
                  </a:lnTo>
                  <a:lnTo>
                    <a:pt x="31" y="131"/>
                  </a:lnTo>
                  <a:lnTo>
                    <a:pt x="25" y="123"/>
                  </a:lnTo>
                  <a:lnTo>
                    <a:pt x="25" y="123"/>
                  </a:lnTo>
                  <a:close/>
                  <a:moveTo>
                    <a:pt x="78" y="154"/>
                  </a:moveTo>
                  <a:lnTo>
                    <a:pt x="78" y="154"/>
                  </a:lnTo>
                  <a:lnTo>
                    <a:pt x="74" y="151"/>
                  </a:lnTo>
                  <a:lnTo>
                    <a:pt x="71" y="149"/>
                  </a:lnTo>
                  <a:lnTo>
                    <a:pt x="64" y="144"/>
                  </a:lnTo>
                  <a:lnTo>
                    <a:pt x="58" y="134"/>
                  </a:lnTo>
                  <a:lnTo>
                    <a:pt x="53" y="123"/>
                  </a:lnTo>
                  <a:lnTo>
                    <a:pt x="78" y="123"/>
                  </a:lnTo>
                  <a:lnTo>
                    <a:pt x="78" y="154"/>
                  </a:lnTo>
                  <a:close/>
                  <a:moveTo>
                    <a:pt x="78" y="112"/>
                  </a:moveTo>
                  <a:lnTo>
                    <a:pt x="78" y="112"/>
                  </a:lnTo>
                  <a:lnTo>
                    <a:pt x="50" y="112"/>
                  </a:lnTo>
                  <a:lnTo>
                    <a:pt x="50" y="112"/>
                  </a:lnTo>
                  <a:lnTo>
                    <a:pt x="48" y="100"/>
                  </a:lnTo>
                  <a:lnTo>
                    <a:pt x="47" y="87"/>
                  </a:lnTo>
                  <a:lnTo>
                    <a:pt x="78" y="87"/>
                  </a:lnTo>
                  <a:lnTo>
                    <a:pt x="78" y="112"/>
                  </a:lnTo>
                  <a:close/>
                  <a:moveTo>
                    <a:pt x="78" y="78"/>
                  </a:moveTo>
                  <a:lnTo>
                    <a:pt x="78" y="78"/>
                  </a:lnTo>
                  <a:lnTo>
                    <a:pt x="47" y="78"/>
                  </a:lnTo>
                  <a:lnTo>
                    <a:pt x="47" y="78"/>
                  </a:lnTo>
                  <a:lnTo>
                    <a:pt x="48" y="65"/>
                  </a:lnTo>
                  <a:lnTo>
                    <a:pt x="50" y="53"/>
                  </a:lnTo>
                  <a:lnTo>
                    <a:pt x="50" y="53"/>
                  </a:lnTo>
                  <a:lnTo>
                    <a:pt x="78" y="53"/>
                  </a:lnTo>
                  <a:lnTo>
                    <a:pt x="78" y="78"/>
                  </a:lnTo>
                  <a:close/>
                  <a:moveTo>
                    <a:pt x="78" y="42"/>
                  </a:moveTo>
                  <a:lnTo>
                    <a:pt x="53" y="42"/>
                  </a:lnTo>
                  <a:lnTo>
                    <a:pt x="53" y="42"/>
                  </a:lnTo>
                  <a:lnTo>
                    <a:pt x="58" y="31"/>
                  </a:lnTo>
                  <a:lnTo>
                    <a:pt x="64" y="22"/>
                  </a:lnTo>
                  <a:lnTo>
                    <a:pt x="71" y="16"/>
                  </a:lnTo>
                  <a:lnTo>
                    <a:pt x="74" y="14"/>
                  </a:lnTo>
                  <a:lnTo>
                    <a:pt x="78" y="11"/>
                  </a:lnTo>
                  <a:lnTo>
                    <a:pt x="78" y="11"/>
                  </a:lnTo>
                  <a:lnTo>
                    <a:pt x="78" y="42"/>
                  </a:lnTo>
                  <a:lnTo>
                    <a:pt x="78" y="42"/>
                  </a:lnTo>
                  <a:close/>
                  <a:moveTo>
                    <a:pt x="142" y="42"/>
                  </a:moveTo>
                  <a:lnTo>
                    <a:pt x="142" y="42"/>
                  </a:lnTo>
                  <a:lnTo>
                    <a:pt x="126" y="42"/>
                  </a:lnTo>
                  <a:lnTo>
                    <a:pt x="126" y="42"/>
                  </a:lnTo>
                  <a:lnTo>
                    <a:pt x="126" y="42"/>
                  </a:lnTo>
                  <a:lnTo>
                    <a:pt x="121" y="29"/>
                  </a:lnTo>
                  <a:lnTo>
                    <a:pt x="114" y="18"/>
                  </a:lnTo>
                  <a:lnTo>
                    <a:pt x="114" y="18"/>
                  </a:lnTo>
                  <a:lnTo>
                    <a:pt x="122" y="22"/>
                  </a:lnTo>
                  <a:lnTo>
                    <a:pt x="129" y="28"/>
                  </a:lnTo>
                  <a:lnTo>
                    <a:pt x="136" y="34"/>
                  </a:lnTo>
                  <a:lnTo>
                    <a:pt x="142" y="42"/>
                  </a:lnTo>
                  <a:lnTo>
                    <a:pt x="142" y="42"/>
                  </a:lnTo>
                  <a:close/>
                  <a:moveTo>
                    <a:pt x="89" y="11"/>
                  </a:moveTo>
                  <a:lnTo>
                    <a:pt x="89" y="11"/>
                  </a:lnTo>
                  <a:lnTo>
                    <a:pt x="92" y="14"/>
                  </a:lnTo>
                  <a:lnTo>
                    <a:pt x="96" y="16"/>
                  </a:lnTo>
                  <a:lnTo>
                    <a:pt x="103" y="22"/>
                  </a:lnTo>
                  <a:lnTo>
                    <a:pt x="109" y="31"/>
                  </a:lnTo>
                  <a:lnTo>
                    <a:pt x="114" y="42"/>
                  </a:lnTo>
                  <a:lnTo>
                    <a:pt x="89" y="42"/>
                  </a:lnTo>
                  <a:lnTo>
                    <a:pt x="89" y="11"/>
                  </a:lnTo>
                  <a:close/>
                  <a:moveTo>
                    <a:pt x="89" y="53"/>
                  </a:moveTo>
                  <a:lnTo>
                    <a:pt x="89" y="53"/>
                  </a:lnTo>
                  <a:lnTo>
                    <a:pt x="117" y="53"/>
                  </a:lnTo>
                  <a:lnTo>
                    <a:pt x="117" y="53"/>
                  </a:lnTo>
                  <a:lnTo>
                    <a:pt x="120" y="65"/>
                  </a:lnTo>
                  <a:lnTo>
                    <a:pt x="121" y="78"/>
                  </a:lnTo>
                  <a:lnTo>
                    <a:pt x="121" y="78"/>
                  </a:lnTo>
                  <a:lnTo>
                    <a:pt x="89" y="78"/>
                  </a:lnTo>
                  <a:lnTo>
                    <a:pt x="89" y="78"/>
                  </a:lnTo>
                  <a:lnTo>
                    <a:pt x="89" y="53"/>
                  </a:lnTo>
                  <a:lnTo>
                    <a:pt x="89" y="53"/>
                  </a:lnTo>
                  <a:close/>
                  <a:moveTo>
                    <a:pt x="89" y="87"/>
                  </a:moveTo>
                  <a:lnTo>
                    <a:pt x="121" y="87"/>
                  </a:lnTo>
                  <a:lnTo>
                    <a:pt x="121" y="87"/>
                  </a:lnTo>
                  <a:lnTo>
                    <a:pt x="120" y="100"/>
                  </a:lnTo>
                  <a:lnTo>
                    <a:pt x="117" y="112"/>
                  </a:lnTo>
                  <a:lnTo>
                    <a:pt x="117" y="112"/>
                  </a:lnTo>
                  <a:lnTo>
                    <a:pt x="89" y="112"/>
                  </a:lnTo>
                  <a:lnTo>
                    <a:pt x="89" y="112"/>
                  </a:lnTo>
                  <a:lnTo>
                    <a:pt x="89" y="87"/>
                  </a:lnTo>
                  <a:lnTo>
                    <a:pt x="89" y="87"/>
                  </a:lnTo>
                  <a:close/>
                  <a:moveTo>
                    <a:pt x="89" y="154"/>
                  </a:moveTo>
                  <a:lnTo>
                    <a:pt x="89" y="154"/>
                  </a:lnTo>
                  <a:lnTo>
                    <a:pt x="89" y="123"/>
                  </a:lnTo>
                  <a:lnTo>
                    <a:pt x="114" y="123"/>
                  </a:lnTo>
                  <a:lnTo>
                    <a:pt x="114" y="123"/>
                  </a:lnTo>
                  <a:lnTo>
                    <a:pt x="109" y="134"/>
                  </a:lnTo>
                  <a:lnTo>
                    <a:pt x="103" y="144"/>
                  </a:lnTo>
                  <a:lnTo>
                    <a:pt x="96" y="149"/>
                  </a:lnTo>
                  <a:lnTo>
                    <a:pt x="92" y="151"/>
                  </a:lnTo>
                  <a:lnTo>
                    <a:pt x="89" y="154"/>
                  </a:lnTo>
                  <a:lnTo>
                    <a:pt x="89" y="154"/>
                  </a:lnTo>
                  <a:close/>
                  <a:moveTo>
                    <a:pt x="114" y="147"/>
                  </a:moveTo>
                  <a:lnTo>
                    <a:pt x="114" y="147"/>
                  </a:lnTo>
                  <a:lnTo>
                    <a:pt x="121" y="136"/>
                  </a:lnTo>
                  <a:lnTo>
                    <a:pt x="126" y="123"/>
                  </a:lnTo>
                  <a:lnTo>
                    <a:pt x="126" y="123"/>
                  </a:lnTo>
                  <a:lnTo>
                    <a:pt x="126" y="123"/>
                  </a:lnTo>
                  <a:lnTo>
                    <a:pt x="142" y="123"/>
                  </a:lnTo>
                  <a:lnTo>
                    <a:pt x="142" y="123"/>
                  </a:lnTo>
                  <a:lnTo>
                    <a:pt x="136" y="131"/>
                  </a:lnTo>
                  <a:lnTo>
                    <a:pt x="129" y="137"/>
                  </a:lnTo>
                  <a:lnTo>
                    <a:pt x="122" y="143"/>
                  </a:lnTo>
                  <a:lnTo>
                    <a:pt x="114" y="147"/>
                  </a:lnTo>
                  <a:lnTo>
                    <a:pt x="114" y="147"/>
                  </a:lnTo>
                  <a:close/>
                  <a:moveTo>
                    <a:pt x="149" y="112"/>
                  </a:moveTo>
                  <a:lnTo>
                    <a:pt x="129" y="112"/>
                  </a:lnTo>
                  <a:lnTo>
                    <a:pt x="128" y="112"/>
                  </a:lnTo>
                  <a:lnTo>
                    <a:pt x="128" y="112"/>
                  </a:lnTo>
                  <a:lnTo>
                    <a:pt x="130" y="100"/>
                  </a:lnTo>
                  <a:lnTo>
                    <a:pt x="131" y="87"/>
                  </a:lnTo>
                  <a:lnTo>
                    <a:pt x="131" y="87"/>
                  </a:lnTo>
                  <a:lnTo>
                    <a:pt x="155" y="87"/>
                  </a:lnTo>
                  <a:lnTo>
                    <a:pt x="155" y="87"/>
                  </a:lnTo>
                  <a:lnTo>
                    <a:pt x="153" y="100"/>
                  </a:lnTo>
                  <a:lnTo>
                    <a:pt x="149" y="112"/>
                  </a:lnTo>
                  <a:lnTo>
                    <a:pt x="149" y="112"/>
                  </a:lnTo>
                  <a:close/>
                  <a:moveTo>
                    <a:pt x="131" y="78"/>
                  </a:moveTo>
                  <a:lnTo>
                    <a:pt x="131" y="78"/>
                  </a:lnTo>
                  <a:lnTo>
                    <a:pt x="131" y="78"/>
                  </a:lnTo>
                  <a:lnTo>
                    <a:pt x="130" y="65"/>
                  </a:lnTo>
                  <a:lnTo>
                    <a:pt x="128" y="53"/>
                  </a:lnTo>
                  <a:lnTo>
                    <a:pt x="129" y="53"/>
                  </a:lnTo>
                  <a:lnTo>
                    <a:pt x="149" y="53"/>
                  </a:lnTo>
                  <a:lnTo>
                    <a:pt x="149" y="53"/>
                  </a:lnTo>
                  <a:lnTo>
                    <a:pt x="153" y="65"/>
                  </a:lnTo>
                  <a:lnTo>
                    <a:pt x="155" y="78"/>
                  </a:lnTo>
                  <a:lnTo>
                    <a:pt x="155" y="78"/>
                  </a:lnTo>
                  <a:lnTo>
                    <a:pt x="131" y="78"/>
                  </a:lnTo>
                  <a:lnTo>
                    <a:pt x="131" y="78"/>
                  </a:lnTo>
                  <a:close/>
                </a:path>
              </a:pathLst>
            </a:custGeom>
            <a:solidFill>
              <a:schemeClr val="bg1">
                <a:lumMod val="95000"/>
              </a:schemeClr>
            </a:solidFill>
            <a:ln>
              <a:noFill/>
            </a:ln>
          </p:spPr>
          <p:txBody>
            <a:bodyPr lIns="91427" tIns="45714" rIns="91427" bIns="45714"/>
            <a:lstStyle/>
            <a:p>
              <a:pPr>
                <a:defRPr/>
              </a:pPr>
              <a:endParaRPr lang="zh-CN" altLang="en-US" dirty="0">
                <a:solidFill>
                  <a:srgbClr val="000000"/>
                </a:solidFill>
                <a:latin typeface="+mn-ea"/>
                <a:ea typeface="+mn-ea"/>
              </a:endParaRPr>
            </a:p>
          </p:txBody>
        </p:sp>
        <p:sp>
          <p:nvSpPr>
            <p:cNvPr id="51" name="Freeform 380"/>
            <p:cNvSpPr/>
            <p:nvPr/>
          </p:nvSpPr>
          <p:spPr bwMode="auto">
            <a:xfrm>
              <a:off x="2119655" y="1094662"/>
              <a:ext cx="168104" cy="169407"/>
            </a:xfrm>
            <a:custGeom>
              <a:avLst/>
              <a:gdLst>
                <a:gd name="T0" fmla="*/ 53 w 106"/>
                <a:gd name="T1" fmla="*/ 107 h 107"/>
                <a:gd name="T2" fmla="*/ 53 w 106"/>
                <a:gd name="T3" fmla="*/ 107 h 107"/>
                <a:gd name="T4" fmla="*/ 64 w 106"/>
                <a:gd name="T5" fmla="*/ 106 h 107"/>
                <a:gd name="T6" fmla="*/ 73 w 106"/>
                <a:gd name="T7" fmla="*/ 102 h 107"/>
                <a:gd name="T8" fmla="*/ 82 w 106"/>
                <a:gd name="T9" fmla="*/ 97 h 107"/>
                <a:gd name="T10" fmla="*/ 90 w 106"/>
                <a:gd name="T11" fmla="*/ 90 h 107"/>
                <a:gd name="T12" fmla="*/ 96 w 106"/>
                <a:gd name="T13" fmla="*/ 83 h 107"/>
                <a:gd name="T14" fmla="*/ 101 w 106"/>
                <a:gd name="T15" fmla="*/ 74 h 107"/>
                <a:gd name="T16" fmla="*/ 105 w 106"/>
                <a:gd name="T17" fmla="*/ 64 h 107"/>
                <a:gd name="T18" fmla="*/ 106 w 106"/>
                <a:gd name="T19" fmla="*/ 54 h 107"/>
                <a:gd name="T20" fmla="*/ 106 w 106"/>
                <a:gd name="T21" fmla="*/ 54 h 107"/>
                <a:gd name="T22" fmla="*/ 105 w 106"/>
                <a:gd name="T23" fmla="*/ 43 h 107"/>
                <a:gd name="T24" fmla="*/ 101 w 106"/>
                <a:gd name="T25" fmla="*/ 33 h 107"/>
                <a:gd name="T26" fmla="*/ 96 w 106"/>
                <a:gd name="T27" fmla="*/ 24 h 107"/>
                <a:gd name="T28" fmla="*/ 90 w 106"/>
                <a:gd name="T29" fmla="*/ 16 h 107"/>
                <a:gd name="T30" fmla="*/ 82 w 106"/>
                <a:gd name="T31" fmla="*/ 9 h 107"/>
                <a:gd name="T32" fmla="*/ 73 w 106"/>
                <a:gd name="T33" fmla="*/ 5 h 107"/>
                <a:gd name="T34" fmla="*/ 64 w 106"/>
                <a:gd name="T35" fmla="*/ 2 h 107"/>
                <a:gd name="T36" fmla="*/ 53 w 106"/>
                <a:gd name="T37" fmla="*/ 0 h 107"/>
                <a:gd name="T38" fmla="*/ 53 w 106"/>
                <a:gd name="T39" fmla="*/ 0 h 107"/>
                <a:gd name="T40" fmla="*/ 42 w 106"/>
                <a:gd name="T41" fmla="*/ 2 h 107"/>
                <a:gd name="T42" fmla="*/ 32 w 106"/>
                <a:gd name="T43" fmla="*/ 5 h 107"/>
                <a:gd name="T44" fmla="*/ 23 w 106"/>
                <a:gd name="T45" fmla="*/ 9 h 107"/>
                <a:gd name="T46" fmla="*/ 15 w 106"/>
                <a:gd name="T47" fmla="*/ 16 h 107"/>
                <a:gd name="T48" fmla="*/ 8 w 106"/>
                <a:gd name="T49" fmla="*/ 24 h 107"/>
                <a:gd name="T50" fmla="*/ 4 w 106"/>
                <a:gd name="T51" fmla="*/ 33 h 107"/>
                <a:gd name="T52" fmla="*/ 1 w 106"/>
                <a:gd name="T53" fmla="*/ 43 h 107"/>
                <a:gd name="T54" fmla="*/ 0 w 106"/>
                <a:gd name="T55" fmla="*/ 54 h 107"/>
                <a:gd name="T56" fmla="*/ 0 w 106"/>
                <a:gd name="T57" fmla="*/ 54 h 107"/>
                <a:gd name="T58" fmla="*/ 1 w 106"/>
                <a:gd name="T59" fmla="*/ 64 h 107"/>
                <a:gd name="T60" fmla="*/ 4 w 106"/>
                <a:gd name="T61" fmla="*/ 74 h 107"/>
                <a:gd name="T62" fmla="*/ 8 w 106"/>
                <a:gd name="T63" fmla="*/ 83 h 107"/>
                <a:gd name="T64" fmla="*/ 15 w 106"/>
                <a:gd name="T65" fmla="*/ 90 h 107"/>
                <a:gd name="T66" fmla="*/ 23 w 106"/>
                <a:gd name="T67" fmla="*/ 97 h 107"/>
                <a:gd name="T68" fmla="*/ 32 w 106"/>
                <a:gd name="T69" fmla="*/ 102 h 107"/>
                <a:gd name="T70" fmla="*/ 42 w 106"/>
                <a:gd name="T71" fmla="*/ 106 h 107"/>
                <a:gd name="T72" fmla="*/ 53 w 106"/>
                <a:gd name="T73" fmla="*/ 107 h 107"/>
                <a:gd name="T74" fmla="*/ 53 w 106"/>
                <a:gd name="T7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7">
                  <a:moveTo>
                    <a:pt x="53" y="107"/>
                  </a:moveTo>
                  <a:lnTo>
                    <a:pt x="53" y="107"/>
                  </a:lnTo>
                  <a:lnTo>
                    <a:pt x="64" y="106"/>
                  </a:lnTo>
                  <a:lnTo>
                    <a:pt x="73" y="102"/>
                  </a:lnTo>
                  <a:lnTo>
                    <a:pt x="82" y="97"/>
                  </a:lnTo>
                  <a:lnTo>
                    <a:pt x="90" y="90"/>
                  </a:lnTo>
                  <a:lnTo>
                    <a:pt x="96" y="83"/>
                  </a:lnTo>
                  <a:lnTo>
                    <a:pt x="101" y="74"/>
                  </a:lnTo>
                  <a:lnTo>
                    <a:pt x="105" y="64"/>
                  </a:lnTo>
                  <a:lnTo>
                    <a:pt x="106" y="54"/>
                  </a:lnTo>
                  <a:lnTo>
                    <a:pt x="106" y="54"/>
                  </a:lnTo>
                  <a:lnTo>
                    <a:pt x="105" y="43"/>
                  </a:lnTo>
                  <a:lnTo>
                    <a:pt x="101" y="33"/>
                  </a:lnTo>
                  <a:lnTo>
                    <a:pt x="96" y="24"/>
                  </a:lnTo>
                  <a:lnTo>
                    <a:pt x="90" y="16"/>
                  </a:lnTo>
                  <a:lnTo>
                    <a:pt x="82" y="9"/>
                  </a:lnTo>
                  <a:lnTo>
                    <a:pt x="73" y="5"/>
                  </a:lnTo>
                  <a:lnTo>
                    <a:pt x="64" y="2"/>
                  </a:lnTo>
                  <a:lnTo>
                    <a:pt x="53" y="0"/>
                  </a:lnTo>
                  <a:lnTo>
                    <a:pt x="53" y="0"/>
                  </a:lnTo>
                  <a:lnTo>
                    <a:pt x="42" y="2"/>
                  </a:lnTo>
                  <a:lnTo>
                    <a:pt x="32" y="5"/>
                  </a:lnTo>
                  <a:lnTo>
                    <a:pt x="23" y="9"/>
                  </a:lnTo>
                  <a:lnTo>
                    <a:pt x="15" y="16"/>
                  </a:lnTo>
                  <a:lnTo>
                    <a:pt x="8" y="24"/>
                  </a:lnTo>
                  <a:lnTo>
                    <a:pt x="4" y="33"/>
                  </a:lnTo>
                  <a:lnTo>
                    <a:pt x="1" y="43"/>
                  </a:lnTo>
                  <a:lnTo>
                    <a:pt x="0" y="54"/>
                  </a:lnTo>
                  <a:lnTo>
                    <a:pt x="0" y="54"/>
                  </a:lnTo>
                  <a:lnTo>
                    <a:pt x="1" y="64"/>
                  </a:lnTo>
                  <a:lnTo>
                    <a:pt x="4" y="74"/>
                  </a:lnTo>
                  <a:lnTo>
                    <a:pt x="8" y="83"/>
                  </a:lnTo>
                  <a:lnTo>
                    <a:pt x="15" y="90"/>
                  </a:lnTo>
                  <a:lnTo>
                    <a:pt x="23" y="97"/>
                  </a:lnTo>
                  <a:lnTo>
                    <a:pt x="32" y="102"/>
                  </a:lnTo>
                  <a:lnTo>
                    <a:pt x="42" y="106"/>
                  </a:lnTo>
                  <a:lnTo>
                    <a:pt x="53" y="107"/>
                  </a:lnTo>
                  <a:lnTo>
                    <a:pt x="53" y="107"/>
                  </a:lnTo>
                  <a:close/>
                </a:path>
              </a:pathLst>
            </a:custGeom>
            <a:solidFill>
              <a:schemeClr val="bg1">
                <a:lumMod val="95000"/>
              </a:schemeClr>
            </a:solidFill>
            <a:ln>
              <a:noFill/>
            </a:ln>
          </p:spPr>
          <p:txBody>
            <a:bodyPr lIns="91427" tIns="45714" rIns="91427" bIns="45714"/>
            <a:lstStyle/>
            <a:p>
              <a:pPr>
                <a:defRPr/>
              </a:pPr>
              <a:endParaRPr lang="zh-CN" altLang="en-US" dirty="0">
                <a:solidFill>
                  <a:srgbClr val="000000"/>
                </a:solidFill>
                <a:latin typeface="+mn-ea"/>
                <a:ea typeface="+mn-ea"/>
              </a:endParaRPr>
            </a:p>
          </p:txBody>
        </p:sp>
        <p:sp>
          <p:nvSpPr>
            <p:cNvPr id="52" name="Freeform 381"/>
            <p:cNvSpPr/>
            <p:nvPr/>
          </p:nvSpPr>
          <p:spPr bwMode="auto">
            <a:xfrm>
              <a:off x="2067321" y="1249752"/>
              <a:ext cx="269601" cy="174179"/>
            </a:xfrm>
            <a:custGeom>
              <a:avLst/>
              <a:gdLst>
                <a:gd name="T0" fmla="*/ 68 w 170"/>
                <a:gd name="T1" fmla="*/ 36 h 110"/>
                <a:gd name="T2" fmla="*/ 37 w 170"/>
                <a:gd name="T3" fmla="*/ 0 h 110"/>
                <a:gd name="T4" fmla="*/ 37 w 170"/>
                <a:gd name="T5" fmla="*/ 0 h 110"/>
                <a:gd name="T6" fmla="*/ 27 w 170"/>
                <a:gd name="T7" fmla="*/ 4 h 110"/>
                <a:gd name="T8" fmla="*/ 17 w 170"/>
                <a:gd name="T9" fmla="*/ 10 h 110"/>
                <a:gd name="T10" fmla="*/ 9 w 170"/>
                <a:gd name="T11" fmla="*/ 15 h 110"/>
                <a:gd name="T12" fmla="*/ 0 w 170"/>
                <a:gd name="T13" fmla="*/ 22 h 110"/>
                <a:gd name="T14" fmla="*/ 0 w 170"/>
                <a:gd name="T15" fmla="*/ 90 h 110"/>
                <a:gd name="T16" fmla="*/ 0 w 170"/>
                <a:gd name="T17" fmla="*/ 90 h 110"/>
                <a:gd name="T18" fmla="*/ 1 w 170"/>
                <a:gd name="T19" fmla="*/ 94 h 110"/>
                <a:gd name="T20" fmla="*/ 3 w 170"/>
                <a:gd name="T21" fmla="*/ 99 h 110"/>
                <a:gd name="T22" fmla="*/ 5 w 170"/>
                <a:gd name="T23" fmla="*/ 102 h 110"/>
                <a:gd name="T24" fmla="*/ 8 w 170"/>
                <a:gd name="T25" fmla="*/ 104 h 110"/>
                <a:gd name="T26" fmla="*/ 11 w 170"/>
                <a:gd name="T27" fmla="*/ 106 h 110"/>
                <a:gd name="T28" fmla="*/ 15 w 170"/>
                <a:gd name="T29" fmla="*/ 109 h 110"/>
                <a:gd name="T30" fmla="*/ 18 w 170"/>
                <a:gd name="T31" fmla="*/ 110 h 110"/>
                <a:gd name="T32" fmla="*/ 23 w 170"/>
                <a:gd name="T33" fmla="*/ 110 h 110"/>
                <a:gd name="T34" fmla="*/ 147 w 170"/>
                <a:gd name="T35" fmla="*/ 110 h 110"/>
                <a:gd name="T36" fmla="*/ 147 w 170"/>
                <a:gd name="T37" fmla="*/ 110 h 110"/>
                <a:gd name="T38" fmla="*/ 153 w 170"/>
                <a:gd name="T39" fmla="*/ 110 h 110"/>
                <a:gd name="T40" fmla="*/ 157 w 170"/>
                <a:gd name="T41" fmla="*/ 109 h 110"/>
                <a:gd name="T42" fmla="*/ 161 w 170"/>
                <a:gd name="T43" fmla="*/ 106 h 110"/>
                <a:gd name="T44" fmla="*/ 164 w 170"/>
                <a:gd name="T45" fmla="*/ 103 h 110"/>
                <a:gd name="T46" fmla="*/ 167 w 170"/>
                <a:gd name="T47" fmla="*/ 100 h 110"/>
                <a:gd name="T48" fmla="*/ 169 w 170"/>
                <a:gd name="T49" fmla="*/ 96 h 110"/>
                <a:gd name="T50" fmla="*/ 170 w 170"/>
                <a:gd name="T51" fmla="*/ 91 h 110"/>
                <a:gd name="T52" fmla="*/ 170 w 170"/>
                <a:gd name="T53" fmla="*/ 86 h 110"/>
                <a:gd name="T54" fmla="*/ 170 w 170"/>
                <a:gd name="T55" fmla="*/ 22 h 110"/>
                <a:gd name="T56" fmla="*/ 170 w 170"/>
                <a:gd name="T57" fmla="*/ 22 h 110"/>
                <a:gd name="T58" fmla="*/ 163 w 170"/>
                <a:gd name="T59" fmla="*/ 15 h 110"/>
                <a:gd name="T60" fmla="*/ 153 w 170"/>
                <a:gd name="T61" fmla="*/ 10 h 110"/>
                <a:gd name="T62" fmla="*/ 144 w 170"/>
                <a:gd name="T63" fmla="*/ 4 h 110"/>
                <a:gd name="T64" fmla="*/ 134 w 170"/>
                <a:gd name="T65" fmla="*/ 0 h 110"/>
                <a:gd name="T66" fmla="*/ 133 w 170"/>
                <a:gd name="T67" fmla="*/ 0 h 110"/>
                <a:gd name="T68" fmla="*/ 103 w 170"/>
                <a:gd name="T69" fmla="*/ 36 h 110"/>
                <a:gd name="T70" fmla="*/ 95 w 170"/>
                <a:gd name="T71" fmla="*/ 15 h 110"/>
                <a:gd name="T72" fmla="*/ 92 w 170"/>
                <a:gd name="T73" fmla="*/ 32 h 110"/>
                <a:gd name="T74" fmla="*/ 107 w 170"/>
                <a:gd name="T75" fmla="*/ 79 h 110"/>
                <a:gd name="T76" fmla="*/ 107 w 170"/>
                <a:gd name="T77" fmla="*/ 79 h 110"/>
                <a:gd name="T78" fmla="*/ 106 w 170"/>
                <a:gd name="T79" fmla="*/ 86 h 110"/>
                <a:gd name="T80" fmla="*/ 105 w 170"/>
                <a:gd name="T81" fmla="*/ 91 h 110"/>
                <a:gd name="T82" fmla="*/ 103 w 170"/>
                <a:gd name="T83" fmla="*/ 96 h 110"/>
                <a:gd name="T84" fmla="*/ 100 w 170"/>
                <a:gd name="T85" fmla="*/ 99 h 110"/>
                <a:gd name="T86" fmla="*/ 97 w 170"/>
                <a:gd name="T87" fmla="*/ 102 h 110"/>
                <a:gd name="T88" fmla="*/ 93 w 170"/>
                <a:gd name="T89" fmla="*/ 103 h 110"/>
                <a:gd name="T90" fmla="*/ 89 w 170"/>
                <a:gd name="T91" fmla="*/ 104 h 110"/>
                <a:gd name="T92" fmla="*/ 86 w 170"/>
                <a:gd name="T93" fmla="*/ 105 h 110"/>
                <a:gd name="T94" fmla="*/ 81 w 170"/>
                <a:gd name="T95" fmla="*/ 104 h 110"/>
                <a:gd name="T96" fmla="*/ 77 w 170"/>
                <a:gd name="T97" fmla="*/ 103 h 110"/>
                <a:gd name="T98" fmla="*/ 74 w 170"/>
                <a:gd name="T99" fmla="*/ 101 h 110"/>
                <a:gd name="T100" fmla="*/ 70 w 170"/>
                <a:gd name="T101" fmla="*/ 99 h 110"/>
                <a:gd name="T102" fmla="*/ 67 w 170"/>
                <a:gd name="T103" fmla="*/ 96 h 110"/>
                <a:gd name="T104" fmla="*/ 65 w 170"/>
                <a:gd name="T105" fmla="*/ 91 h 110"/>
                <a:gd name="T106" fmla="*/ 64 w 170"/>
                <a:gd name="T107" fmla="*/ 86 h 110"/>
                <a:gd name="T108" fmla="*/ 64 w 170"/>
                <a:gd name="T109" fmla="*/ 80 h 110"/>
                <a:gd name="T110" fmla="*/ 78 w 170"/>
                <a:gd name="T111" fmla="*/ 30 h 110"/>
                <a:gd name="T112" fmla="*/ 75 w 170"/>
                <a:gd name="T113" fmla="*/ 14 h 110"/>
                <a:gd name="T114" fmla="*/ 68 w 170"/>
                <a:gd name="T115" fmla="*/ 3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10">
                  <a:moveTo>
                    <a:pt x="68" y="36"/>
                  </a:moveTo>
                  <a:lnTo>
                    <a:pt x="37" y="0"/>
                  </a:lnTo>
                  <a:lnTo>
                    <a:pt x="37" y="0"/>
                  </a:lnTo>
                  <a:lnTo>
                    <a:pt x="27" y="4"/>
                  </a:lnTo>
                  <a:lnTo>
                    <a:pt x="17" y="10"/>
                  </a:lnTo>
                  <a:lnTo>
                    <a:pt x="9" y="15"/>
                  </a:lnTo>
                  <a:lnTo>
                    <a:pt x="0" y="22"/>
                  </a:lnTo>
                  <a:lnTo>
                    <a:pt x="0" y="90"/>
                  </a:lnTo>
                  <a:lnTo>
                    <a:pt x="0" y="90"/>
                  </a:lnTo>
                  <a:lnTo>
                    <a:pt x="1" y="94"/>
                  </a:lnTo>
                  <a:lnTo>
                    <a:pt x="3" y="99"/>
                  </a:lnTo>
                  <a:lnTo>
                    <a:pt x="5" y="102"/>
                  </a:lnTo>
                  <a:lnTo>
                    <a:pt x="8" y="104"/>
                  </a:lnTo>
                  <a:lnTo>
                    <a:pt x="11" y="106"/>
                  </a:lnTo>
                  <a:lnTo>
                    <a:pt x="15" y="109"/>
                  </a:lnTo>
                  <a:lnTo>
                    <a:pt x="18" y="110"/>
                  </a:lnTo>
                  <a:lnTo>
                    <a:pt x="23" y="110"/>
                  </a:lnTo>
                  <a:lnTo>
                    <a:pt x="147" y="110"/>
                  </a:lnTo>
                  <a:lnTo>
                    <a:pt x="147" y="110"/>
                  </a:lnTo>
                  <a:lnTo>
                    <a:pt x="153" y="110"/>
                  </a:lnTo>
                  <a:lnTo>
                    <a:pt x="157" y="109"/>
                  </a:lnTo>
                  <a:lnTo>
                    <a:pt x="161" y="106"/>
                  </a:lnTo>
                  <a:lnTo>
                    <a:pt x="164" y="103"/>
                  </a:lnTo>
                  <a:lnTo>
                    <a:pt x="167" y="100"/>
                  </a:lnTo>
                  <a:lnTo>
                    <a:pt x="169" y="96"/>
                  </a:lnTo>
                  <a:lnTo>
                    <a:pt x="170" y="91"/>
                  </a:lnTo>
                  <a:lnTo>
                    <a:pt x="170" y="86"/>
                  </a:lnTo>
                  <a:lnTo>
                    <a:pt x="170" y="22"/>
                  </a:lnTo>
                  <a:lnTo>
                    <a:pt x="170" y="22"/>
                  </a:lnTo>
                  <a:lnTo>
                    <a:pt x="163" y="15"/>
                  </a:lnTo>
                  <a:lnTo>
                    <a:pt x="153" y="10"/>
                  </a:lnTo>
                  <a:lnTo>
                    <a:pt x="144" y="4"/>
                  </a:lnTo>
                  <a:lnTo>
                    <a:pt x="134" y="0"/>
                  </a:lnTo>
                  <a:lnTo>
                    <a:pt x="133" y="0"/>
                  </a:lnTo>
                  <a:lnTo>
                    <a:pt x="103" y="36"/>
                  </a:lnTo>
                  <a:lnTo>
                    <a:pt x="95" y="15"/>
                  </a:lnTo>
                  <a:lnTo>
                    <a:pt x="92" y="32"/>
                  </a:lnTo>
                  <a:lnTo>
                    <a:pt x="107" y="79"/>
                  </a:lnTo>
                  <a:lnTo>
                    <a:pt x="107" y="79"/>
                  </a:lnTo>
                  <a:lnTo>
                    <a:pt x="106" y="86"/>
                  </a:lnTo>
                  <a:lnTo>
                    <a:pt x="105" y="91"/>
                  </a:lnTo>
                  <a:lnTo>
                    <a:pt x="103" y="96"/>
                  </a:lnTo>
                  <a:lnTo>
                    <a:pt x="100" y="99"/>
                  </a:lnTo>
                  <a:lnTo>
                    <a:pt x="97" y="102"/>
                  </a:lnTo>
                  <a:lnTo>
                    <a:pt x="93" y="103"/>
                  </a:lnTo>
                  <a:lnTo>
                    <a:pt x="89" y="104"/>
                  </a:lnTo>
                  <a:lnTo>
                    <a:pt x="86" y="105"/>
                  </a:lnTo>
                  <a:lnTo>
                    <a:pt x="81" y="104"/>
                  </a:lnTo>
                  <a:lnTo>
                    <a:pt x="77" y="103"/>
                  </a:lnTo>
                  <a:lnTo>
                    <a:pt x="74" y="101"/>
                  </a:lnTo>
                  <a:lnTo>
                    <a:pt x="70" y="99"/>
                  </a:lnTo>
                  <a:lnTo>
                    <a:pt x="67" y="96"/>
                  </a:lnTo>
                  <a:lnTo>
                    <a:pt x="65" y="91"/>
                  </a:lnTo>
                  <a:lnTo>
                    <a:pt x="64" y="86"/>
                  </a:lnTo>
                  <a:lnTo>
                    <a:pt x="64" y="80"/>
                  </a:lnTo>
                  <a:lnTo>
                    <a:pt x="78" y="30"/>
                  </a:lnTo>
                  <a:lnTo>
                    <a:pt x="75" y="14"/>
                  </a:lnTo>
                  <a:lnTo>
                    <a:pt x="68" y="36"/>
                  </a:lnTo>
                  <a:close/>
                </a:path>
              </a:pathLst>
            </a:custGeom>
            <a:solidFill>
              <a:schemeClr val="bg1">
                <a:lumMod val="95000"/>
              </a:schemeClr>
            </a:solidFill>
            <a:ln>
              <a:noFill/>
            </a:ln>
          </p:spPr>
          <p:txBody>
            <a:bodyPr lIns="91427" tIns="45714" rIns="91427" bIns="45714"/>
            <a:lstStyle/>
            <a:p>
              <a:pPr>
                <a:defRPr/>
              </a:pPr>
              <a:endParaRPr lang="zh-CN" altLang="en-US" dirty="0">
                <a:solidFill>
                  <a:srgbClr val="000000"/>
                </a:solidFill>
                <a:latin typeface="+mn-ea"/>
                <a:ea typeface="+mn-ea"/>
              </a:endParaRPr>
            </a:p>
          </p:txBody>
        </p:sp>
      </p:grpSp>
      <p:sp>
        <p:nvSpPr>
          <p:cNvPr id="41015" name="TextBox 52"/>
          <p:cNvSpPr txBox="1">
            <a:spLocks noChangeArrowheads="1"/>
          </p:cNvSpPr>
          <p:nvPr/>
        </p:nvSpPr>
        <p:spPr bwMode="auto">
          <a:xfrm>
            <a:off x="6427590" y="1505746"/>
            <a:ext cx="1261992" cy="630924"/>
          </a:xfrm>
          <a:prstGeom prst="rect">
            <a:avLst/>
          </a:prstGeom>
          <a:noFill/>
          <a:ln w="9525">
            <a:noFill/>
            <a:miter lim="800000"/>
          </a:ln>
        </p:spPr>
        <p:txBody>
          <a:bodyPr wrap="square" lIns="91422" tIns="45711" rIns="91422" bIns="45711">
            <a:spAutoFit/>
          </a:bodyPr>
          <a:lstStyle/>
          <a:p>
            <a:r>
              <a:rPr lang="zh-CN" altLang="en-US" sz="1100" b="1">
                <a:solidFill>
                  <a:srgbClr val="000000"/>
                </a:solidFill>
                <a:latin typeface="+mn-ea"/>
                <a:ea typeface="+mn-ea"/>
              </a:rPr>
              <a:t>公安</a:t>
            </a:r>
            <a:endParaRPr lang="en-US" altLang="zh-CN" sz="1100" b="1">
              <a:solidFill>
                <a:srgbClr val="000000"/>
              </a:solidFill>
              <a:latin typeface="+mn-ea"/>
              <a:ea typeface="+mn-ea"/>
            </a:endParaRPr>
          </a:p>
          <a:p>
            <a:r>
              <a:rPr lang="zh-CN" altLang="en-US" sz="800">
                <a:solidFill>
                  <a:srgbClr val="000000"/>
                </a:solidFill>
                <a:latin typeface="+mn-ea"/>
                <a:ea typeface="+mn-ea"/>
              </a:rPr>
              <a:t>卡口 数据分析</a:t>
            </a:r>
            <a:endParaRPr lang="en-US" altLang="zh-CN" sz="800">
              <a:solidFill>
                <a:srgbClr val="000000"/>
              </a:solidFill>
              <a:latin typeface="+mn-ea"/>
              <a:ea typeface="+mn-ea"/>
            </a:endParaRPr>
          </a:p>
          <a:p>
            <a:r>
              <a:rPr lang="zh-CN" altLang="en-US" sz="800">
                <a:solidFill>
                  <a:srgbClr val="000000"/>
                </a:solidFill>
                <a:latin typeface="+mn-ea"/>
                <a:ea typeface="+mn-ea"/>
              </a:rPr>
              <a:t>情报分析</a:t>
            </a:r>
            <a:endParaRPr lang="en-US" altLang="zh-CN" sz="800">
              <a:solidFill>
                <a:srgbClr val="000000"/>
              </a:solidFill>
              <a:latin typeface="+mn-ea"/>
              <a:ea typeface="+mn-ea"/>
            </a:endParaRPr>
          </a:p>
          <a:p>
            <a:r>
              <a:rPr lang="zh-CN" altLang="en-US" sz="800">
                <a:solidFill>
                  <a:srgbClr val="000000"/>
                </a:solidFill>
                <a:latin typeface="+mn-ea"/>
                <a:ea typeface="+mn-ea"/>
              </a:rPr>
              <a:t>人口管理</a:t>
            </a:r>
          </a:p>
        </p:txBody>
      </p:sp>
      <p:pic>
        <p:nvPicPr>
          <p:cNvPr id="41016" name="图片 7" descr="Storm Logo"/>
          <p:cNvPicPr>
            <a:picLocks noChangeAspect="1" noChangeArrowheads="1"/>
          </p:cNvPicPr>
          <p:nvPr/>
        </p:nvPicPr>
        <p:blipFill>
          <a:blip r:embed="rId5" cstate="print"/>
          <a:srcRect/>
          <a:stretch>
            <a:fillRect/>
          </a:stretch>
        </p:blipFill>
        <p:spPr bwMode="auto">
          <a:xfrm>
            <a:off x="5289352" y="4260548"/>
            <a:ext cx="605192" cy="320580"/>
          </a:xfrm>
          <a:prstGeom prst="rect">
            <a:avLst/>
          </a:prstGeom>
          <a:noFill/>
          <a:ln w="9525">
            <a:noFill/>
            <a:miter lim="800000"/>
            <a:headEnd/>
            <a:tailEnd/>
          </a:ln>
        </p:spPr>
      </p:pic>
    </p:spTree>
  </p:cSld>
  <p:clrMapOvr>
    <a:masterClrMapping/>
  </p:clrMapOvr>
  <p:transition advClick="0" advTm="8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大数据的产生背景</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a:solidFill>
                  <a:srgbClr val="777777"/>
                </a:solidFill>
                <a:latin typeface="+mn-ea"/>
              </a:rPr>
              <a:t>大数据简介</a:t>
            </a:r>
            <a:endParaRPr lang="en-US" altLang="zh-CN" dirty="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华为大数据的定义</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b="1" dirty="0" smtClean="0">
                <a:latin typeface="+mn-ea"/>
              </a:rPr>
              <a:t>FusionInsight</a:t>
            </a:r>
            <a:r>
              <a:rPr lang="zh-CN" altLang="en-US" b="1" dirty="0" smtClean="0">
                <a:latin typeface="+mn-ea"/>
              </a:rPr>
              <a:t>企业版简介</a:t>
            </a:r>
            <a:endParaRPr lang="en-US" altLang="zh-CN" b="1" dirty="0" smtClean="0">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组件介绍</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功能特性</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大数据行业应用与成功案例</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7339149" y="2205459"/>
            <a:ext cx="1085850" cy="2879725"/>
          </a:xfrm>
          <a:prstGeom prst="roundRect">
            <a:avLst>
              <a:gd name="adj" fmla="val 5780"/>
            </a:avLst>
          </a:prstGeom>
          <a:solidFill>
            <a:srgbClr val="CCFFCC"/>
          </a:solidFill>
          <a:ln w="2857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5" name="圆角矩形 4"/>
          <p:cNvSpPr/>
          <p:nvPr/>
        </p:nvSpPr>
        <p:spPr>
          <a:xfrm>
            <a:off x="743086" y="3496097"/>
            <a:ext cx="5114925" cy="1589087"/>
          </a:xfrm>
          <a:prstGeom prst="roundRect">
            <a:avLst>
              <a:gd name="adj" fmla="val 5780"/>
            </a:avLst>
          </a:prstGeom>
          <a:solidFill>
            <a:srgbClr val="CCFFCC"/>
          </a:solidFill>
          <a:ln w="2857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endParaRPr lang="zh-CN" altLang="en-US" dirty="0">
              <a:solidFill>
                <a:prstClr val="white"/>
              </a:solidFill>
              <a:ea typeface="微软雅黑" panose="020B0503020204020204" pitchFamily="34" charset="-122"/>
            </a:endParaRPr>
          </a:p>
        </p:txBody>
      </p:sp>
      <p:sp>
        <p:nvSpPr>
          <p:cNvPr id="6" name="圆角矩形 5"/>
          <p:cNvSpPr/>
          <p:nvPr/>
        </p:nvSpPr>
        <p:spPr>
          <a:xfrm>
            <a:off x="743086" y="2205459"/>
            <a:ext cx="6313488" cy="781050"/>
          </a:xfrm>
          <a:prstGeom prst="roundRect">
            <a:avLst>
              <a:gd name="adj" fmla="val 5780"/>
            </a:avLst>
          </a:prstGeom>
          <a:solidFill>
            <a:srgbClr val="CCFFCC"/>
          </a:solidFill>
          <a:ln w="2857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endParaRPr lang="zh-CN" altLang="en-US" dirty="0">
              <a:solidFill>
                <a:prstClr val="white"/>
              </a:solidFill>
              <a:ea typeface="微软雅黑" panose="020B0503020204020204" pitchFamily="34" charset="-122"/>
            </a:endParaRPr>
          </a:p>
        </p:txBody>
      </p:sp>
      <p:sp>
        <p:nvSpPr>
          <p:cNvPr id="7" name="圆角矩形 6"/>
          <p:cNvSpPr/>
          <p:nvPr/>
        </p:nvSpPr>
        <p:spPr>
          <a:xfrm>
            <a:off x="1462224" y="3789784"/>
            <a:ext cx="1216025"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HIVE/Impala</a:t>
            </a:r>
            <a:endParaRPr lang="zh-CN" altLang="en-US" dirty="0">
              <a:solidFill>
                <a:prstClr val="black"/>
              </a:solidFill>
              <a:ea typeface="微软雅黑" panose="020B0503020204020204" pitchFamily="34" charset="-122"/>
            </a:endParaRPr>
          </a:p>
        </p:txBody>
      </p:sp>
      <p:sp>
        <p:nvSpPr>
          <p:cNvPr id="8" name="圆角矩形 7"/>
          <p:cNvSpPr/>
          <p:nvPr/>
        </p:nvSpPr>
        <p:spPr>
          <a:xfrm>
            <a:off x="1462224" y="4558134"/>
            <a:ext cx="4216400"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HDFS/</a:t>
            </a:r>
            <a:r>
              <a:rPr lang="en-US" altLang="zh-CN" dirty="0" err="1">
                <a:solidFill>
                  <a:prstClr val="black"/>
                </a:solidFill>
                <a:ea typeface="微软雅黑" panose="020B0503020204020204" pitchFamily="34" charset="-122"/>
              </a:rPr>
              <a:t>HBase</a:t>
            </a:r>
            <a:endParaRPr lang="zh-CN" altLang="en-US" dirty="0">
              <a:solidFill>
                <a:prstClr val="black"/>
              </a:solidFill>
              <a:ea typeface="微软雅黑" panose="020B0503020204020204" pitchFamily="34" charset="-122"/>
            </a:endParaRPr>
          </a:p>
        </p:txBody>
      </p:sp>
      <p:sp>
        <p:nvSpPr>
          <p:cNvPr id="9" name="圆角矩形 8"/>
          <p:cNvSpPr/>
          <p:nvPr/>
        </p:nvSpPr>
        <p:spPr>
          <a:xfrm>
            <a:off x="2673486" y="3789784"/>
            <a:ext cx="757238"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M/R</a:t>
            </a:r>
            <a:endParaRPr lang="zh-CN" altLang="en-US" dirty="0">
              <a:solidFill>
                <a:prstClr val="black"/>
              </a:solidFill>
              <a:ea typeface="微软雅黑" panose="020B0503020204020204" pitchFamily="34" charset="-122"/>
            </a:endParaRPr>
          </a:p>
        </p:txBody>
      </p:sp>
      <p:sp>
        <p:nvSpPr>
          <p:cNvPr id="10" name="圆角矩形 9"/>
          <p:cNvSpPr/>
          <p:nvPr/>
        </p:nvSpPr>
        <p:spPr>
          <a:xfrm>
            <a:off x="3425961" y="3789784"/>
            <a:ext cx="928688"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Spark</a:t>
            </a:r>
            <a:endParaRPr lang="zh-CN" altLang="en-US" dirty="0">
              <a:solidFill>
                <a:prstClr val="black"/>
              </a:solidFill>
              <a:ea typeface="微软雅黑" panose="020B0503020204020204" pitchFamily="34" charset="-122"/>
            </a:endParaRPr>
          </a:p>
        </p:txBody>
      </p:sp>
      <p:sp>
        <p:nvSpPr>
          <p:cNvPr id="11" name="圆角矩形 10"/>
          <p:cNvSpPr/>
          <p:nvPr/>
        </p:nvSpPr>
        <p:spPr>
          <a:xfrm>
            <a:off x="1982924" y="2291184"/>
            <a:ext cx="860425" cy="620713"/>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Porter</a:t>
            </a:r>
            <a:endParaRPr lang="zh-CN" altLang="en-US" dirty="0">
              <a:solidFill>
                <a:prstClr val="black"/>
              </a:solidFill>
              <a:ea typeface="微软雅黑" panose="020B0503020204020204" pitchFamily="34" charset="-122"/>
            </a:endParaRPr>
          </a:p>
        </p:txBody>
      </p:sp>
      <p:sp>
        <p:nvSpPr>
          <p:cNvPr id="12" name="圆角矩形 11"/>
          <p:cNvSpPr/>
          <p:nvPr/>
        </p:nvSpPr>
        <p:spPr>
          <a:xfrm>
            <a:off x="3618049" y="2314997"/>
            <a:ext cx="917575" cy="57943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Miner</a:t>
            </a:r>
            <a:endParaRPr lang="zh-CN" altLang="en-US" dirty="0">
              <a:solidFill>
                <a:prstClr val="black"/>
              </a:solidFill>
              <a:ea typeface="微软雅黑" panose="020B0503020204020204" pitchFamily="34" charset="-122"/>
            </a:endParaRPr>
          </a:p>
        </p:txBody>
      </p:sp>
      <p:sp>
        <p:nvSpPr>
          <p:cNvPr id="13" name="TextBox 12"/>
          <p:cNvSpPr txBox="1"/>
          <p:nvPr/>
        </p:nvSpPr>
        <p:spPr>
          <a:xfrm>
            <a:off x="611324" y="2388022"/>
            <a:ext cx="1016000" cy="263809"/>
          </a:xfrm>
          <a:prstGeom prst="rect">
            <a:avLst/>
          </a:prstGeom>
          <a:noFill/>
        </p:spPr>
        <p:txBody>
          <a:bodyPr lIns="108860" tIns="54429" rIns="108860" bIns="54429">
            <a:spAutoFit/>
          </a:bodyPr>
          <a:lstStyle/>
          <a:p>
            <a:pPr algn="ctr" defTabSz="808990" fontAlgn="auto">
              <a:spcBef>
                <a:spcPts val="0"/>
              </a:spcBef>
              <a:spcAft>
                <a:spcPts val="0"/>
              </a:spcAft>
              <a:defRPr/>
            </a:pPr>
            <a:r>
              <a:rPr lang="en-US" altLang="zh-CN" kern="0" dirty="0" err="1">
                <a:solidFill>
                  <a:srgbClr val="000000"/>
                </a:solidFill>
                <a:latin typeface="+mn-lt"/>
                <a:ea typeface="微软雅黑" panose="020B0503020204020204" pitchFamily="34" charset="-122"/>
              </a:rPr>
              <a:t>DataFarm</a:t>
            </a:r>
            <a:endParaRPr lang="zh-CN" altLang="en-US" kern="0" dirty="0">
              <a:solidFill>
                <a:srgbClr val="000000"/>
              </a:solidFill>
              <a:latin typeface="+mn-lt"/>
              <a:ea typeface="微软雅黑" panose="020B0503020204020204" pitchFamily="34" charset="-122"/>
            </a:endParaRPr>
          </a:p>
        </p:txBody>
      </p:sp>
      <p:sp>
        <p:nvSpPr>
          <p:cNvPr id="14" name="TextBox 13"/>
          <p:cNvSpPr txBox="1"/>
          <p:nvPr/>
        </p:nvSpPr>
        <p:spPr>
          <a:xfrm>
            <a:off x="2918755" y="3511036"/>
            <a:ext cx="1662111" cy="263809"/>
          </a:xfrm>
          <a:prstGeom prst="rect">
            <a:avLst/>
          </a:prstGeom>
          <a:noFill/>
        </p:spPr>
        <p:txBody>
          <a:bodyPr wrap="square" lIns="108860" tIns="54429" rIns="108860" bIns="54429">
            <a:spAutoFit/>
          </a:bodyPr>
          <a:lstStyle/>
          <a:p>
            <a:pPr algn="ctr" defTabSz="808990" fontAlgn="auto">
              <a:spcBef>
                <a:spcPts val="0"/>
              </a:spcBef>
              <a:spcAft>
                <a:spcPts val="0"/>
              </a:spcAft>
              <a:defRPr/>
            </a:pPr>
            <a:r>
              <a:rPr lang="en-US" altLang="zh-CN" dirty="0" smtClean="0"/>
              <a:t>FusionInsight HD</a:t>
            </a:r>
            <a:endParaRPr lang="zh-CN" altLang="en-US" kern="0" dirty="0">
              <a:solidFill>
                <a:srgbClr val="000000"/>
              </a:solidFill>
              <a:latin typeface="+mn-lt"/>
              <a:ea typeface="微软雅黑" panose="020B0503020204020204" pitchFamily="34" charset="-122"/>
            </a:endParaRPr>
          </a:p>
        </p:txBody>
      </p:sp>
      <p:sp>
        <p:nvSpPr>
          <p:cNvPr id="15" name="圆角矩形 14"/>
          <p:cNvSpPr/>
          <p:nvPr/>
        </p:nvSpPr>
        <p:spPr>
          <a:xfrm>
            <a:off x="4351474" y="3789784"/>
            <a:ext cx="755650"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Storm</a:t>
            </a:r>
            <a:endParaRPr lang="zh-CN" altLang="en-US" dirty="0">
              <a:solidFill>
                <a:prstClr val="black"/>
              </a:solidFill>
              <a:ea typeface="微软雅黑" panose="020B0503020204020204" pitchFamily="34" charset="-122"/>
            </a:endParaRPr>
          </a:p>
        </p:txBody>
      </p:sp>
      <p:sp>
        <p:nvSpPr>
          <p:cNvPr id="16" name="圆角矩形 15"/>
          <p:cNvSpPr/>
          <p:nvPr/>
        </p:nvSpPr>
        <p:spPr>
          <a:xfrm>
            <a:off x="5102361" y="3789784"/>
            <a:ext cx="579438"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err="1">
                <a:solidFill>
                  <a:prstClr val="black"/>
                </a:solidFill>
                <a:ea typeface="微软雅黑" panose="020B0503020204020204" pitchFamily="34" charset="-122"/>
              </a:rPr>
              <a:t>Solr</a:t>
            </a:r>
            <a:endParaRPr lang="zh-CN" altLang="en-US" dirty="0">
              <a:solidFill>
                <a:prstClr val="black"/>
              </a:solidFill>
              <a:ea typeface="微软雅黑" panose="020B0503020204020204" pitchFamily="34" charset="-122"/>
            </a:endParaRPr>
          </a:p>
        </p:txBody>
      </p:sp>
      <p:sp>
        <p:nvSpPr>
          <p:cNvPr id="47119" name="圆角矩形 16"/>
          <p:cNvSpPr>
            <a:spLocks noChangeArrowheads="1"/>
          </p:cNvSpPr>
          <p:nvPr/>
        </p:nvSpPr>
        <p:spPr bwMode="auto">
          <a:xfrm>
            <a:off x="7475674" y="2849984"/>
            <a:ext cx="804862" cy="431800"/>
          </a:xfrm>
          <a:prstGeom prst="roundRect">
            <a:avLst>
              <a:gd name="adj" fmla="val 1681"/>
            </a:avLst>
          </a:prstGeom>
          <a:solidFill>
            <a:srgbClr val="92D050"/>
          </a:solidFill>
          <a:ln w="9525">
            <a:solidFill>
              <a:schemeClr val="tx1"/>
            </a:solidFill>
            <a:round/>
          </a:ln>
        </p:spPr>
        <p:txBody>
          <a:bodyPr lIns="0" tIns="0" rIns="0" bIns="0" anchor="ctr"/>
          <a:lstStyle/>
          <a:p>
            <a:pPr algn="ctr" defTabSz="1087120" eaLnBrk="0" fontAlgn="base" hangingPunct="0">
              <a:buClr>
                <a:srgbClr val="FABE00"/>
              </a:buClr>
            </a:pPr>
            <a:r>
              <a:rPr lang="zh-CN" altLang="en-US" sz="1100" dirty="0">
                <a:solidFill>
                  <a:srgbClr val="000000"/>
                </a:solidFill>
                <a:latin typeface="+mn-ea"/>
                <a:ea typeface="+mn-ea"/>
                <a:cs typeface="Arial" panose="020B0604020202020204" pitchFamily="34" charset="0"/>
              </a:rPr>
              <a:t>系统管理</a:t>
            </a:r>
          </a:p>
        </p:txBody>
      </p:sp>
      <p:sp>
        <p:nvSpPr>
          <p:cNvPr id="18" name="圆角矩形 17"/>
          <p:cNvSpPr/>
          <p:nvPr/>
        </p:nvSpPr>
        <p:spPr>
          <a:xfrm>
            <a:off x="5289686" y="2322934"/>
            <a:ext cx="765175" cy="563563"/>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Farmer</a:t>
            </a:r>
            <a:endParaRPr lang="zh-CN" altLang="en-US" dirty="0">
              <a:solidFill>
                <a:prstClr val="black"/>
              </a:solidFill>
              <a:ea typeface="微软雅黑" panose="020B0503020204020204" pitchFamily="34" charset="-122"/>
            </a:endParaRPr>
          </a:p>
        </p:txBody>
      </p:sp>
      <p:sp>
        <p:nvSpPr>
          <p:cNvPr id="47121" name="圆角矩形 19"/>
          <p:cNvSpPr>
            <a:spLocks noChangeArrowheads="1"/>
          </p:cNvSpPr>
          <p:nvPr/>
        </p:nvSpPr>
        <p:spPr bwMode="auto">
          <a:xfrm>
            <a:off x="7470911" y="3511972"/>
            <a:ext cx="809625" cy="431800"/>
          </a:xfrm>
          <a:prstGeom prst="roundRect">
            <a:avLst>
              <a:gd name="adj" fmla="val 1681"/>
            </a:avLst>
          </a:prstGeom>
          <a:solidFill>
            <a:srgbClr val="92D050"/>
          </a:solidFill>
          <a:ln w="9525">
            <a:solidFill>
              <a:schemeClr val="tx1"/>
            </a:solidFill>
            <a:round/>
          </a:ln>
        </p:spPr>
        <p:txBody>
          <a:bodyPr lIns="0" tIns="0" rIns="0" bIns="0" anchor="ctr"/>
          <a:lstStyle/>
          <a:p>
            <a:pPr algn="ctr" defTabSz="1087120" eaLnBrk="0" fontAlgn="base" hangingPunct="0">
              <a:buClr>
                <a:srgbClr val="FABE00"/>
              </a:buClr>
            </a:pPr>
            <a:r>
              <a:rPr lang="zh-CN" altLang="en-US" sz="1100" dirty="0">
                <a:solidFill>
                  <a:srgbClr val="000000"/>
                </a:solidFill>
                <a:latin typeface="+mn-ea"/>
                <a:ea typeface="+mn-ea"/>
                <a:cs typeface="Arial" panose="020B0604020202020204" pitchFamily="34" charset="0"/>
              </a:rPr>
              <a:t>服务治理</a:t>
            </a:r>
          </a:p>
        </p:txBody>
      </p:sp>
      <p:sp>
        <p:nvSpPr>
          <p:cNvPr id="21" name="TextBox 20"/>
          <p:cNvSpPr txBox="1"/>
          <p:nvPr/>
        </p:nvSpPr>
        <p:spPr>
          <a:xfrm>
            <a:off x="7372486" y="2402309"/>
            <a:ext cx="1016000" cy="293688"/>
          </a:xfrm>
          <a:prstGeom prst="rect">
            <a:avLst/>
          </a:prstGeom>
          <a:noFill/>
        </p:spPr>
        <p:txBody>
          <a:bodyPr lIns="108860" tIns="54429" rIns="108860" bIns="54429">
            <a:spAutoFit/>
          </a:bodyPr>
          <a:lstStyle/>
          <a:p>
            <a:pPr algn="ctr" defTabSz="808990" fontAlgn="auto">
              <a:spcBef>
                <a:spcPts val="0"/>
              </a:spcBef>
              <a:spcAft>
                <a:spcPts val="0"/>
              </a:spcAft>
              <a:defRPr/>
            </a:pPr>
            <a:r>
              <a:rPr lang="en-US" altLang="zh-CN" sz="1200" kern="0" dirty="0">
                <a:solidFill>
                  <a:srgbClr val="000000"/>
                </a:solidFill>
                <a:latin typeface="+mn-lt"/>
                <a:ea typeface="微软雅黑" panose="020B0503020204020204" pitchFamily="34" charset="-122"/>
              </a:rPr>
              <a:t>Manager</a:t>
            </a:r>
            <a:endParaRPr lang="zh-CN" altLang="en-US" sz="1200" kern="0" dirty="0">
              <a:solidFill>
                <a:srgbClr val="000000"/>
              </a:solidFill>
              <a:latin typeface="+mn-lt"/>
              <a:ea typeface="微软雅黑" panose="020B0503020204020204" pitchFamily="34" charset="-122"/>
            </a:endParaRPr>
          </a:p>
        </p:txBody>
      </p:sp>
      <p:sp>
        <p:nvSpPr>
          <p:cNvPr id="22" name="上下箭头 21"/>
          <p:cNvSpPr/>
          <p:nvPr/>
        </p:nvSpPr>
        <p:spPr>
          <a:xfrm>
            <a:off x="3672024" y="3021434"/>
            <a:ext cx="158750" cy="336550"/>
          </a:xfrm>
          <a:prstGeom prst="upDownArrow">
            <a:avLst/>
          </a:prstGeom>
          <a:solidFill>
            <a:srgbClr val="F8F8F8"/>
          </a:solidFill>
          <a:ln>
            <a:solidFill>
              <a:schemeClr val="tx1"/>
            </a:solidFill>
          </a:ln>
          <a:effectLst>
            <a:outerShdw blurRad="50800" dist="38100" dir="2700000" algn="tl" rotWithShape="0">
              <a:prstClr val="black">
                <a:alpha val="40000"/>
              </a:prstClr>
            </a:outerShdw>
          </a:effectLst>
        </p:spPr>
        <p:txBody>
          <a:bodyPr anchor="ctr"/>
          <a:lstStyle/>
          <a:p>
            <a:pPr algn="ctr">
              <a:defRPr/>
            </a:pPr>
            <a:endParaRPr lang="zh-CN" altLang="en-US" dirty="0">
              <a:solidFill>
                <a:srgbClr val="000000"/>
              </a:solidFill>
              <a:latin typeface="+mn-lt"/>
              <a:ea typeface="微软雅黑" panose="020B0503020204020204" pitchFamily="34" charset="-122"/>
              <a:cs typeface="Arial" panose="020B0604020202020204" pitchFamily="34" charset="0"/>
            </a:endParaRPr>
          </a:p>
        </p:txBody>
      </p:sp>
      <p:sp>
        <p:nvSpPr>
          <p:cNvPr id="23" name="TextBox 22"/>
          <p:cNvSpPr txBox="1"/>
          <p:nvPr/>
        </p:nvSpPr>
        <p:spPr>
          <a:xfrm>
            <a:off x="3776799" y="2938884"/>
            <a:ext cx="1828800" cy="323165"/>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nSpc>
                <a:spcPct val="150000"/>
              </a:lnSpc>
              <a:spcBef>
                <a:spcPct val="50000"/>
              </a:spcBef>
              <a:defRPr/>
            </a:pPr>
            <a:r>
              <a:rPr lang="en-US" altLang="zh-CN" dirty="0" err="1">
                <a:solidFill>
                  <a:srgbClr val="000000"/>
                </a:solidFill>
                <a:ea typeface="微软雅黑" panose="020B0503020204020204" pitchFamily="34" charset="-122"/>
              </a:rPr>
              <a:t>Hadoop</a:t>
            </a:r>
            <a:r>
              <a:rPr lang="en-US" altLang="zh-CN" dirty="0">
                <a:solidFill>
                  <a:srgbClr val="000000"/>
                </a:solidFill>
                <a:ea typeface="微软雅黑" panose="020B0503020204020204" pitchFamily="34" charset="-122"/>
              </a:rPr>
              <a:t> API</a:t>
            </a:r>
            <a:endParaRPr lang="zh-CN" altLang="en-US" dirty="0">
              <a:solidFill>
                <a:srgbClr val="000000"/>
              </a:solidFill>
              <a:ea typeface="微软雅黑" panose="020B0503020204020204" pitchFamily="34" charset="-122"/>
            </a:endParaRPr>
          </a:p>
        </p:txBody>
      </p:sp>
      <p:sp>
        <p:nvSpPr>
          <p:cNvPr id="24" name="左右箭头 23"/>
          <p:cNvSpPr/>
          <p:nvPr/>
        </p:nvSpPr>
        <p:spPr>
          <a:xfrm>
            <a:off x="6262824" y="3572297"/>
            <a:ext cx="292100" cy="206375"/>
          </a:xfrm>
          <a:prstGeom prst="leftRightArrow">
            <a:avLst/>
          </a:prstGeom>
          <a:solidFill>
            <a:srgbClr val="F8F8F8"/>
          </a:solidFill>
          <a:ln>
            <a:solidFill>
              <a:schemeClr val="tx1"/>
            </a:solidFill>
          </a:ln>
          <a:effectLst>
            <a:outerShdw blurRad="50800" dist="38100" dir="2700000" algn="tl" rotWithShape="0">
              <a:prstClr val="black">
                <a:alpha val="40000"/>
              </a:prstClr>
            </a:outerShdw>
          </a:effectLst>
        </p:spPr>
        <p:txBody>
          <a:bodyPr anchor="ctr"/>
          <a:lstStyle/>
          <a:p>
            <a:pPr algn="ctr">
              <a:defRPr/>
            </a:pPr>
            <a:endParaRPr lang="zh-CN" altLang="en-US" dirty="0">
              <a:solidFill>
                <a:srgbClr val="000000"/>
              </a:solidFill>
              <a:latin typeface="+mn-lt"/>
              <a:ea typeface="微软雅黑" panose="020B0503020204020204" pitchFamily="34" charset="-122"/>
              <a:cs typeface="Arial" panose="020B0604020202020204" pitchFamily="34" charset="0"/>
            </a:endParaRPr>
          </a:p>
        </p:txBody>
      </p:sp>
      <p:sp>
        <p:nvSpPr>
          <p:cNvPr id="25" name="TextBox 24"/>
          <p:cNvSpPr txBox="1"/>
          <p:nvPr/>
        </p:nvSpPr>
        <p:spPr>
          <a:xfrm>
            <a:off x="6372361" y="2938884"/>
            <a:ext cx="884238" cy="323165"/>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nSpc>
                <a:spcPct val="150000"/>
              </a:lnSpc>
              <a:spcBef>
                <a:spcPct val="50000"/>
              </a:spcBef>
              <a:defRPr/>
            </a:pPr>
            <a:r>
              <a:rPr lang="en-US" altLang="zh-CN" dirty="0" err="1">
                <a:solidFill>
                  <a:srgbClr val="000000"/>
                </a:solidFill>
                <a:ea typeface="微软雅黑" panose="020B0503020204020204" pitchFamily="34" charset="-122"/>
              </a:rPr>
              <a:t>Plugin</a:t>
            </a:r>
            <a:r>
              <a:rPr lang="en-US" altLang="zh-CN" dirty="0">
                <a:solidFill>
                  <a:srgbClr val="000000"/>
                </a:solidFill>
                <a:ea typeface="微软雅黑" panose="020B0503020204020204" pitchFamily="34" charset="-122"/>
              </a:rPr>
              <a:t> API</a:t>
            </a:r>
            <a:endParaRPr lang="zh-CN" altLang="en-US" dirty="0">
              <a:solidFill>
                <a:srgbClr val="000000"/>
              </a:solidFill>
              <a:ea typeface="微软雅黑" panose="020B0503020204020204" pitchFamily="34" charset="-122"/>
            </a:endParaRPr>
          </a:p>
        </p:txBody>
      </p:sp>
      <p:sp>
        <p:nvSpPr>
          <p:cNvPr id="26" name="TextBox 25"/>
          <p:cNvSpPr txBox="1"/>
          <p:nvPr/>
        </p:nvSpPr>
        <p:spPr>
          <a:xfrm>
            <a:off x="3787911" y="1759372"/>
            <a:ext cx="1828800" cy="323165"/>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nSpc>
                <a:spcPct val="150000"/>
              </a:lnSpc>
              <a:spcBef>
                <a:spcPct val="50000"/>
              </a:spcBef>
              <a:defRPr/>
            </a:pPr>
            <a:r>
              <a:rPr lang="en-US" altLang="zh-CN" dirty="0" err="1">
                <a:solidFill>
                  <a:srgbClr val="000000"/>
                </a:solidFill>
                <a:ea typeface="微软雅黑" panose="020B0503020204020204" pitchFamily="34" charset="-122"/>
              </a:rPr>
              <a:t>OpenAPI</a:t>
            </a:r>
            <a:r>
              <a:rPr lang="en-US" altLang="zh-CN" dirty="0">
                <a:solidFill>
                  <a:srgbClr val="000000"/>
                </a:solidFill>
                <a:ea typeface="微软雅黑" panose="020B0503020204020204" pitchFamily="34" charset="-122"/>
              </a:rPr>
              <a:t>/SDK</a:t>
            </a:r>
            <a:endParaRPr lang="zh-CN" altLang="en-US" dirty="0">
              <a:solidFill>
                <a:srgbClr val="000000"/>
              </a:solidFill>
              <a:ea typeface="微软雅黑" panose="020B0503020204020204" pitchFamily="34" charset="-122"/>
            </a:endParaRPr>
          </a:p>
        </p:txBody>
      </p:sp>
      <p:sp>
        <p:nvSpPr>
          <p:cNvPr id="27" name="上下箭头 26"/>
          <p:cNvSpPr/>
          <p:nvPr/>
        </p:nvSpPr>
        <p:spPr>
          <a:xfrm>
            <a:off x="3648211" y="1797472"/>
            <a:ext cx="203200" cy="360362"/>
          </a:xfrm>
          <a:prstGeom prst="upDownArrow">
            <a:avLst/>
          </a:prstGeom>
          <a:solidFill>
            <a:srgbClr val="F8F8F8"/>
          </a:solidFill>
          <a:ln>
            <a:solidFill>
              <a:schemeClr val="tx1"/>
            </a:solidFill>
          </a:ln>
          <a:effectLst>
            <a:outerShdw blurRad="50800" dist="38100" dir="2700000" algn="tl" rotWithShape="0">
              <a:prstClr val="black">
                <a:alpha val="40000"/>
              </a:prstClr>
            </a:outerShdw>
          </a:effectLst>
        </p:spPr>
        <p:txBody>
          <a:bodyPr anchor="ctr"/>
          <a:lstStyle/>
          <a:p>
            <a:pPr algn="ctr">
              <a:defRPr/>
            </a:pPr>
            <a:endPar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圆角矩形 27"/>
          <p:cNvSpPr/>
          <p:nvPr/>
        </p:nvSpPr>
        <p:spPr>
          <a:xfrm>
            <a:off x="768486" y="1437109"/>
            <a:ext cx="7727950" cy="373063"/>
          </a:xfrm>
          <a:prstGeom prst="roundRect">
            <a:avLst>
              <a:gd name="adj" fmla="val 5780"/>
            </a:avLst>
          </a:prstGeom>
          <a:solidFill>
            <a:srgbClr val="FFCC99"/>
          </a:solidFill>
          <a:ln w="2857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zh-CN" altLang="en-US" sz="1200" dirty="0">
                <a:solidFill>
                  <a:srgbClr val="000000"/>
                </a:solidFill>
                <a:latin typeface="+mn-ea"/>
              </a:rPr>
              <a:t>应用服务层</a:t>
            </a:r>
          </a:p>
        </p:txBody>
      </p:sp>
      <p:sp>
        <p:nvSpPr>
          <p:cNvPr id="29" name="上下箭头 28"/>
          <p:cNvSpPr/>
          <p:nvPr/>
        </p:nvSpPr>
        <p:spPr>
          <a:xfrm>
            <a:off x="7753486" y="1810172"/>
            <a:ext cx="203200" cy="395287"/>
          </a:xfrm>
          <a:prstGeom prst="upDownArrow">
            <a:avLst/>
          </a:prstGeom>
          <a:solidFill>
            <a:srgbClr val="F8F8F8"/>
          </a:solidFill>
          <a:ln>
            <a:solidFill>
              <a:schemeClr val="tx1"/>
            </a:solidFill>
          </a:ln>
          <a:effectLst>
            <a:outerShdw blurRad="50800" dist="38100" dir="2700000" algn="tl" rotWithShape="0">
              <a:prstClr val="black">
                <a:alpha val="40000"/>
              </a:prstClr>
            </a:outerShdw>
          </a:effectLst>
        </p:spPr>
        <p:txBody>
          <a:bodyPr anchor="ctr"/>
          <a:lstStyle/>
          <a:p>
            <a:pPr algn="ctr">
              <a:defRPr/>
            </a:pPr>
            <a:endPar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TextBox 29"/>
          <p:cNvSpPr txBox="1"/>
          <p:nvPr/>
        </p:nvSpPr>
        <p:spPr>
          <a:xfrm>
            <a:off x="6353311" y="1757784"/>
            <a:ext cx="1603375" cy="323165"/>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nSpc>
                <a:spcPct val="150000"/>
              </a:lnSpc>
              <a:spcBef>
                <a:spcPct val="50000"/>
              </a:spcBef>
              <a:defRPr/>
            </a:pPr>
            <a:r>
              <a:rPr lang="en-US" altLang="zh-CN" dirty="0">
                <a:solidFill>
                  <a:srgbClr val="000000"/>
                </a:solidFill>
                <a:ea typeface="微软雅黑" panose="020B0503020204020204" pitchFamily="34" charset="-122"/>
              </a:rPr>
              <a:t>REST/SNMP/</a:t>
            </a:r>
            <a:r>
              <a:rPr lang="en-US" altLang="zh-CN" dirty="0" err="1">
                <a:solidFill>
                  <a:srgbClr val="000000"/>
                </a:solidFill>
                <a:ea typeface="微软雅黑" panose="020B0503020204020204" pitchFamily="34" charset="-122"/>
              </a:rPr>
              <a:t>Syslog</a:t>
            </a:r>
            <a:endParaRPr lang="zh-CN" altLang="en-US" dirty="0">
              <a:solidFill>
                <a:srgbClr val="000000"/>
              </a:solidFill>
              <a:ea typeface="微软雅黑" panose="020B0503020204020204" pitchFamily="34" charset="-122"/>
            </a:endParaRPr>
          </a:p>
        </p:txBody>
      </p:sp>
      <p:sp>
        <p:nvSpPr>
          <p:cNvPr id="32" name="TextBox 31"/>
          <p:cNvSpPr txBox="1"/>
          <p:nvPr/>
        </p:nvSpPr>
        <p:spPr>
          <a:xfrm>
            <a:off x="1506674" y="2362622"/>
            <a:ext cx="545046" cy="263809"/>
          </a:xfrm>
          <a:prstGeom prst="rect">
            <a:avLst/>
          </a:prstGeom>
          <a:noFill/>
        </p:spPr>
        <p:txBody>
          <a:bodyPr wrap="square" lIns="108860" tIns="54429" rIns="108860" bIns="54429">
            <a:spAutoFit/>
          </a:bodyPr>
          <a:lstStyle/>
          <a:p>
            <a:pPr algn="ctr" defTabSz="808990" fontAlgn="auto">
              <a:spcBef>
                <a:spcPts val="0"/>
              </a:spcBef>
              <a:spcAft>
                <a:spcPts val="0"/>
              </a:spcAft>
              <a:defRPr/>
            </a:pPr>
            <a:r>
              <a:rPr lang="en-US" altLang="zh-CN" kern="0" dirty="0">
                <a:solidFill>
                  <a:srgbClr val="000000"/>
                </a:solidFill>
                <a:latin typeface="+mn-lt"/>
                <a:ea typeface="微软雅黑" panose="020B0503020204020204" pitchFamily="34" charset="-122"/>
              </a:rPr>
              <a:t>Data</a:t>
            </a:r>
            <a:endParaRPr lang="zh-CN" altLang="en-US" kern="0" dirty="0">
              <a:solidFill>
                <a:srgbClr val="000000"/>
              </a:solidFill>
              <a:latin typeface="+mn-lt"/>
              <a:ea typeface="微软雅黑" panose="020B0503020204020204" pitchFamily="34" charset="-122"/>
            </a:endParaRPr>
          </a:p>
        </p:txBody>
      </p:sp>
      <p:sp>
        <p:nvSpPr>
          <p:cNvPr id="39" name="圆角矩形 38"/>
          <p:cNvSpPr/>
          <p:nvPr/>
        </p:nvSpPr>
        <p:spPr>
          <a:xfrm>
            <a:off x="1451111" y="4173959"/>
            <a:ext cx="4227513"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Yarn/ Zookeeper </a:t>
            </a:r>
            <a:endParaRPr lang="zh-CN" altLang="en-US" dirty="0">
              <a:solidFill>
                <a:prstClr val="black"/>
              </a:solidFill>
              <a:ea typeface="微软雅黑" panose="020B0503020204020204" pitchFamily="34" charset="-122"/>
            </a:endParaRPr>
          </a:p>
        </p:txBody>
      </p:sp>
      <p:sp>
        <p:nvSpPr>
          <p:cNvPr id="41" name="Rectangle 2"/>
          <p:cNvSpPr>
            <a:spLocks noGrp="1" noChangeArrowheads="1"/>
          </p:cNvSpPr>
          <p:nvPr>
            <p:ph type="title"/>
          </p:nvPr>
        </p:nvSpPr>
        <p:spPr/>
        <p:txBody>
          <a:bodyPr/>
          <a:lstStyle/>
          <a:p>
            <a:r>
              <a:rPr lang="en-US" altLang="zh-CN" smtClean="0"/>
              <a:t>FusionInsight</a:t>
            </a:r>
            <a:r>
              <a:rPr lang="zh-CN" altLang="en-US" smtClean="0"/>
              <a:t>架构概述</a:t>
            </a:r>
            <a:endParaRPr lang="en-US" altLang="zh-CN" dirty="0"/>
          </a:p>
        </p:txBody>
      </p:sp>
      <p:sp>
        <p:nvSpPr>
          <p:cNvPr id="47135" name="圆角矩形 41"/>
          <p:cNvSpPr>
            <a:spLocks noChangeArrowheads="1"/>
          </p:cNvSpPr>
          <p:nvPr/>
        </p:nvSpPr>
        <p:spPr bwMode="auto">
          <a:xfrm>
            <a:off x="7478849" y="4221584"/>
            <a:ext cx="809625" cy="431800"/>
          </a:xfrm>
          <a:prstGeom prst="roundRect">
            <a:avLst>
              <a:gd name="adj" fmla="val 1681"/>
            </a:avLst>
          </a:prstGeom>
          <a:solidFill>
            <a:srgbClr val="92D050"/>
          </a:solidFill>
          <a:ln w="9525">
            <a:solidFill>
              <a:schemeClr val="tx1"/>
            </a:solidFill>
            <a:round/>
          </a:ln>
        </p:spPr>
        <p:txBody>
          <a:bodyPr lIns="0" tIns="0" rIns="0" bIns="0" anchor="ctr"/>
          <a:lstStyle/>
          <a:p>
            <a:pPr algn="ctr" defTabSz="1087120" eaLnBrk="0" fontAlgn="base" hangingPunct="0">
              <a:buClr>
                <a:srgbClr val="FABE00"/>
              </a:buClr>
            </a:pPr>
            <a:r>
              <a:rPr lang="zh-CN" altLang="en-US" sz="1100" dirty="0">
                <a:solidFill>
                  <a:srgbClr val="000000"/>
                </a:solidFill>
                <a:latin typeface="+mn-ea"/>
                <a:ea typeface="+mn-ea"/>
                <a:cs typeface="Arial" panose="020B0604020202020204" pitchFamily="34" charset="0"/>
              </a:rPr>
              <a:t>安全管理</a:t>
            </a:r>
          </a:p>
        </p:txBody>
      </p:sp>
      <p:sp>
        <p:nvSpPr>
          <p:cNvPr id="43" name="圆角矩形 42"/>
          <p:cNvSpPr/>
          <p:nvPr/>
        </p:nvSpPr>
        <p:spPr>
          <a:xfrm>
            <a:off x="6083436" y="3446884"/>
            <a:ext cx="936625" cy="1638300"/>
          </a:xfrm>
          <a:prstGeom prst="roundRect">
            <a:avLst>
              <a:gd name="adj" fmla="val 5780"/>
            </a:avLst>
          </a:prstGeom>
          <a:solidFill>
            <a:srgbClr val="CCFFCC"/>
          </a:solidFill>
          <a:ln w="2857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schemeClr val="tx1"/>
                </a:solidFill>
                <a:ea typeface="微软雅黑" panose="020B0503020204020204" pitchFamily="34" charset="-122"/>
              </a:rPr>
              <a:t>MPP DB</a:t>
            </a:r>
            <a:endParaRPr lang="zh-CN" altLang="en-US" dirty="0">
              <a:solidFill>
                <a:schemeClr val="tx1"/>
              </a:solidFill>
              <a:ea typeface="微软雅黑" panose="020B0503020204020204" pitchFamily="34" charset="-122"/>
            </a:endParaRPr>
          </a:p>
        </p:txBody>
      </p:sp>
      <p:cxnSp>
        <p:nvCxnSpPr>
          <p:cNvPr id="48" name="直接连接符 47"/>
          <p:cNvCxnSpPr/>
          <p:nvPr/>
        </p:nvCxnSpPr>
        <p:spPr bwMode="auto">
          <a:xfrm>
            <a:off x="1547949" y="2651547"/>
            <a:ext cx="395287" cy="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bwMode="auto">
          <a:xfrm>
            <a:off x="2879861" y="2651547"/>
            <a:ext cx="720725" cy="0"/>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bwMode="auto">
          <a:xfrm>
            <a:off x="4572136" y="2699172"/>
            <a:ext cx="719138" cy="0"/>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bwMode="auto">
          <a:xfrm>
            <a:off x="6048511" y="2699172"/>
            <a:ext cx="719138" cy="0"/>
          </a:xfrm>
          <a:prstGeom prst="line">
            <a:avLst/>
          </a:prstGeom>
        </p:spPr>
        <p:style>
          <a:lnRef idx="1">
            <a:schemeClr val="dk1"/>
          </a:lnRef>
          <a:fillRef idx="0">
            <a:schemeClr val="dk1"/>
          </a:fillRef>
          <a:effectRef idx="0">
            <a:schemeClr val="dk1"/>
          </a:effectRef>
          <a:fontRef idx="minor">
            <a:schemeClr val="tx1"/>
          </a:fontRef>
        </p:style>
      </p:cxnSp>
      <p:sp>
        <p:nvSpPr>
          <p:cNvPr id="54" name="左右箭头 53"/>
          <p:cNvSpPr/>
          <p:nvPr/>
        </p:nvSpPr>
        <p:spPr>
          <a:xfrm>
            <a:off x="7056574" y="3742159"/>
            <a:ext cx="292100" cy="185738"/>
          </a:xfrm>
          <a:prstGeom prst="leftRightArrow">
            <a:avLst/>
          </a:prstGeom>
          <a:solidFill>
            <a:srgbClr val="F8F8F8"/>
          </a:solidFill>
          <a:ln>
            <a:solidFill>
              <a:schemeClr val="tx1"/>
            </a:solidFill>
          </a:ln>
          <a:effectLst>
            <a:outerShdw blurRad="50800" dist="38100" dir="2700000" algn="tl" rotWithShape="0">
              <a:prstClr val="black">
                <a:alpha val="40000"/>
              </a:prstClr>
            </a:outerShdw>
          </a:effectLst>
        </p:spPr>
        <p:txBody>
          <a:bodyPr anchor="ctr"/>
          <a:lstStyle/>
          <a:p>
            <a:pPr algn="ctr">
              <a:defRPr/>
            </a:pP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学完本课程后，您将能够</a:t>
            </a:r>
            <a:r>
              <a:rPr lang="en-US" altLang="zh-CN" smtClean="0"/>
              <a:t>:</a:t>
            </a:r>
          </a:p>
          <a:p>
            <a:pPr lvl="1"/>
            <a:r>
              <a:rPr lang="zh-CN" altLang="en-US" smtClean="0"/>
              <a:t>掌握大数据特点</a:t>
            </a:r>
          </a:p>
          <a:p>
            <a:pPr lvl="1"/>
            <a:r>
              <a:rPr lang="zh-CN" altLang="en-US" smtClean="0"/>
              <a:t>了解大数据开源组件组成</a:t>
            </a:r>
          </a:p>
          <a:p>
            <a:pPr lvl="1"/>
            <a:r>
              <a:rPr lang="zh-CN" altLang="en-US" smtClean="0"/>
              <a:t>了解</a:t>
            </a:r>
            <a:r>
              <a:rPr lang="en-US" altLang="zh-CN" smtClean="0"/>
              <a:t>FusionInsight</a:t>
            </a:r>
            <a:r>
              <a:rPr lang="zh-CN" altLang="en-US" smtClean="0"/>
              <a:t>企业版</a:t>
            </a:r>
            <a:endParaRPr lang="en-US" altLang="zh-CN" smtClean="0"/>
          </a:p>
          <a:p>
            <a:pPr lvl="1"/>
            <a:r>
              <a:rPr lang="zh-CN" altLang="en-US" smtClean="0"/>
              <a:t>了解大数据行业应用</a:t>
            </a:r>
            <a:endParaRPr lang="en-US" altLang="zh-CN" smtClean="0"/>
          </a:p>
          <a:p>
            <a:pPr lvl="1"/>
            <a:endParaRPr lang="en-US" altLang="zh-CN" smtClean="0"/>
          </a:p>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圆角矩形 3"/>
          <p:cNvSpPr/>
          <p:nvPr/>
        </p:nvSpPr>
        <p:spPr>
          <a:xfrm>
            <a:off x="7339149" y="2205459"/>
            <a:ext cx="1085850" cy="2879725"/>
          </a:xfrm>
          <a:prstGeom prst="roundRect">
            <a:avLst>
              <a:gd name="adj" fmla="val 5780"/>
            </a:avLst>
          </a:prstGeom>
          <a:solidFill>
            <a:srgbClr val="CCFFCC"/>
          </a:solidFill>
          <a:ln w="2857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5" name="圆角矩形 4"/>
          <p:cNvSpPr/>
          <p:nvPr/>
        </p:nvSpPr>
        <p:spPr>
          <a:xfrm>
            <a:off x="743086" y="3496097"/>
            <a:ext cx="5114925" cy="1589087"/>
          </a:xfrm>
          <a:prstGeom prst="roundRect">
            <a:avLst>
              <a:gd name="adj" fmla="val 5780"/>
            </a:avLst>
          </a:prstGeom>
          <a:solidFill>
            <a:srgbClr val="CCFFCC"/>
          </a:solidFill>
          <a:ln w="2857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endParaRPr lang="zh-CN" altLang="en-US" dirty="0">
              <a:solidFill>
                <a:prstClr val="white"/>
              </a:solidFill>
              <a:ea typeface="微软雅黑" panose="020B0503020204020204" pitchFamily="34" charset="-122"/>
            </a:endParaRPr>
          </a:p>
        </p:txBody>
      </p:sp>
      <p:sp>
        <p:nvSpPr>
          <p:cNvPr id="6" name="圆角矩形 5"/>
          <p:cNvSpPr/>
          <p:nvPr/>
        </p:nvSpPr>
        <p:spPr>
          <a:xfrm>
            <a:off x="743086" y="2205459"/>
            <a:ext cx="6313488" cy="781050"/>
          </a:xfrm>
          <a:prstGeom prst="roundRect">
            <a:avLst>
              <a:gd name="adj" fmla="val 5780"/>
            </a:avLst>
          </a:prstGeom>
          <a:solidFill>
            <a:srgbClr val="CCFFCC"/>
          </a:solidFill>
          <a:ln w="2857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endParaRPr lang="zh-CN" altLang="en-US" dirty="0">
              <a:solidFill>
                <a:prstClr val="white"/>
              </a:solidFill>
              <a:ea typeface="微软雅黑" panose="020B0503020204020204" pitchFamily="34" charset="-122"/>
            </a:endParaRPr>
          </a:p>
        </p:txBody>
      </p:sp>
      <p:sp>
        <p:nvSpPr>
          <p:cNvPr id="7" name="圆角矩形 6"/>
          <p:cNvSpPr/>
          <p:nvPr/>
        </p:nvSpPr>
        <p:spPr>
          <a:xfrm>
            <a:off x="1462224" y="3789784"/>
            <a:ext cx="1216025"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HIVE/Impala</a:t>
            </a:r>
            <a:endParaRPr lang="zh-CN" altLang="en-US" dirty="0">
              <a:solidFill>
                <a:prstClr val="black"/>
              </a:solidFill>
              <a:ea typeface="微软雅黑" panose="020B0503020204020204" pitchFamily="34" charset="-122"/>
            </a:endParaRPr>
          </a:p>
        </p:txBody>
      </p:sp>
      <p:sp>
        <p:nvSpPr>
          <p:cNvPr id="8" name="圆角矩形 7"/>
          <p:cNvSpPr/>
          <p:nvPr/>
        </p:nvSpPr>
        <p:spPr>
          <a:xfrm>
            <a:off x="1462224" y="4558134"/>
            <a:ext cx="4216400"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HDFS/</a:t>
            </a:r>
            <a:r>
              <a:rPr lang="en-US" altLang="zh-CN" dirty="0" err="1">
                <a:solidFill>
                  <a:prstClr val="black"/>
                </a:solidFill>
                <a:ea typeface="微软雅黑" panose="020B0503020204020204" pitchFamily="34" charset="-122"/>
              </a:rPr>
              <a:t>HBase</a:t>
            </a:r>
            <a:endParaRPr lang="zh-CN" altLang="en-US" dirty="0">
              <a:solidFill>
                <a:prstClr val="black"/>
              </a:solidFill>
              <a:ea typeface="微软雅黑" panose="020B0503020204020204" pitchFamily="34" charset="-122"/>
            </a:endParaRPr>
          </a:p>
        </p:txBody>
      </p:sp>
      <p:sp>
        <p:nvSpPr>
          <p:cNvPr id="9" name="圆角矩形 8"/>
          <p:cNvSpPr/>
          <p:nvPr/>
        </p:nvSpPr>
        <p:spPr>
          <a:xfrm>
            <a:off x="2673486" y="3789784"/>
            <a:ext cx="757238"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M/R</a:t>
            </a:r>
            <a:endParaRPr lang="zh-CN" altLang="en-US" dirty="0">
              <a:solidFill>
                <a:prstClr val="black"/>
              </a:solidFill>
              <a:ea typeface="微软雅黑" panose="020B0503020204020204" pitchFamily="34" charset="-122"/>
            </a:endParaRPr>
          </a:p>
        </p:txBody>
      </p:sp>
      <p:sp>
        <p:nvSpPr>
          <p:cNvPr id="10" name="圆角矩形 9"/>
          <p:cNvSpPr/>
          <p:nvPr/>
        </p:nvSpPr>
        <p:spPr>
          <a:xfrm>
            <a:off x="3425961" y="3789784"/>
            <a:ext cx="928688"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Spark</a:t>
            </a:r>
            <a:endParaRPr lang="zh-CN" altLang="en-US" dirty="0">
              <a:solidFill>
                <a:prstClr val="black"/>
              </a:solidFill>
              <a:ea typeface="微软雅黑" panose="020B0503020204020204" pitchFamily="34" charset="-122"/>
            </a:endParaRPr>
          </a:p>
        </p:txBody>
      </p:sp>
      <p:sp>
        <p:nvSpPr>
          <p:cNvPr id="11" name="圆角矩形 10"/>
          <p:cNvSpPr/>
          <p:nvPr/>
        </p:nvSpPr>
        <p:spPr>
          <a:xfrm>
            <a:off x="1982924" y="2291184"/>
            <a:ext cx="860425" cy="620713"/>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Porter</a:t>
            </a:r>
            <a:endParaRPr lang="zh-CN" altLang="en-US" dirty="0">
              <a:solidFill>
                <a:prstClr val="black"/>
              </a:solidFill>
              <a:ea typeface="微软雅黑" panose="020B0503020204020204" pitchFamily="34" charset="-122"/>
            </a:endParaRPr>
          </a:p>
        </p:txBody>
      </p:sp>
      <p:sp>
        <p:nvSpPr>
          <p:cNvPr id="12" name="圆角矩形 11"/>
          <p:cNvSpPr/>
          <p:nvPr/>
        </p:nvSpPr>
        <p:spPr>
          <a:xfrm>
            <a:off x="3618049" y="2314997"/>
            <a:ext cx="917575" cy="57943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Miner</a:t>
            </a:r>
            <a:endParaRPr lang="zh-CN" altLang="en-US" dirty="0">
              <a:solidFill>
                <a:prstClr val="black"/>
              </a:solidFill>
              <a:ea typeface="微软雅黑" panose="020B0503020204020204" pitchFamily="34" charset="-122"/>
            </a:endParaRPr>
          </a:p>
        </p:txBody>
      </p:sp>
      <p:sp>
        <p:nvSpPr>
          <p:cNvPr id="13" name="TextBox 12"/>
          <p:cNvSpPr txBox="1"/>
          <p:nvPr/>
        </p:nvSpPr>
        <p:spPr>
          <a:xfrm>
            <a:off x="611324" y="2388022"/>
            <a:ext cx="1016000" cy="263809"/>
          </a:xfrm>
          <a:prstGeom prst="rect">
            <a:avLst/>
          </a:prstGeom>
          <a:noFill/>
        </p:spPr>
        <p:txBody>
          <a:bodyPr lIns="108860" tIns="54429" rIns="108860" bIns="54429">
            <a:spAutoFit/>
          </a:bodyPr>
          <a:lstStyle/>
          <a:p>
            <a:pPr algn="ctr" defTabSz="808990" fontAlgn="auto">
              <a:spcBef>
                <a:spcPts val="0"/>
              </a:spcBef>
              <a:spcAft>
                <a:spcPts val="0"/>
              </a:spcAft>
              <a:defRPr/>
            </a:pPr>
            <a:r>
              <a:rPr lang="en-US" altLang="zh-CN" kern="0" dirty="0" err="1">
                <a:solidFill>
                  <a:srgbClr val="000000"/>
                </a:solidFill>
                <a:latin typeface="+mn-lt"/>
                <a:ea typeface="微软雅黑" panose="020B0503020204020204" pitchFamily="34" charset="-122"/>
              </a:rPr>
              <a:t>DataFarm</a:t>
            </a:r>
            <a:endParaRPr lang="zh-CN" altLang="en-US" kern="0" dirty="0">
              <a:solidFill>
                <a:srgbClr val="000000"/>
              </a:solidFill>
              <a:latin typeface="+mn-lt"/>
              <a:ea typeface="微软雅黑" panose="020B0503020204020204" pitchFamily="34" charset="-122"/>
            </a:endParaRPr>
          </a:p>
        </p:txBody>
      </p:sp>
      <p:sp>
        <p:nvSpPr>
          <p:cNvPr id="15" name="圆角矩形 14"/>
          <p:cNvSpPr/>
          <p:nvPr/>
        </p:nvSpPr>
        <p:spPr>
          <a:xfrm>
            <a:off x="4351474" y="3789784"/>
            <a:ext cx="755650"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Storm</a:t>
            </a:r>
            <a:endParaRPr lang="zh-CN" altLang="en-US" dirty="0">
              <a:solidFill>
                <a:prstClr val="black"/>
              </a:solidFill>
              <a:ea typeface="微软雅黑" panose="020B0503020204020204" pitchFamily="34" charset="-122"/>
            </a:endParaRPr>
          </a:p>
        </p:txBody>
      </p:sp>
      <p:sp>
        <p:nvSpPr>
          <p:cNvPr id="16" name="圆角矩形 15"/>
          <p:cNvSpPr/>
          <p:nvPr/>
        </p:nvSpPr>
        <p:spPr>
          <a:xfrm>
            <a:off x="5102361" y="3789784"/>
            <a:ext cx="579438"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err="1">
                <a:solidFill>
                  <a:prstClr val="black"/>
                </a:solidFill>
                <a:ea typeface="微软雅黑" panose="020B0503020204020204" pitchFamily="34" charset="-122"/>
              </a:rPr>
              <a:t>Solr</a:t>
            </a:r>
            <a:endParaRPr lang="zh-CN" altLang="en-US" dirty="0">
              <a:solidFill>
                <a:prstClr val="black"/>
              </a:solidFill>
              <a:ea typeface="微软雅黑" panose="020B0503020204020204" pitchFamily="34" charset="-122"/>
            </a:endParaRPr>
          </a:p>
        </p:txBody>
      </p:sp>
      <p:sp>
        <p:nvSpPr>
          <p:cNvPr id="47119" name="圆角矩形 16"/>
          <p:cNvSpPr>
            <a:spLocks noChangeArrowheads="1"/>
          </p:cNvSpPr>
          <p:nvPr/>
        </p:nvSpPr>
        <p:spPr bwMode="auto">
          <a:xfrm>
            <a:off x="7475674" y="2849984"/>
            <a:ext cx="804862" cy="431800"/>
          </a:xfrm>
          <a:prstGeom prst="roundRect">
            <a:avLst>
              <a:gd name="adj" fmla="val 1681"/>
            </a:avLst>
          </a:prstGeom>
          <a:solidFill>
            <a:srgbClr val="92D050"/>
          </a:solidFill>
          <a:ln w="9525">
            <a:solidFill>
              <a:schemeClr val="tx1"/>
            </a:solidFill>
            <a:round/>
          </a:ln>
        </p:spPr>
        <p:txBody>
          <a:bodyPr lIns="0" tIns="0" rIns="0" bIns="0" anchor="ctr"/>
          <a:lstStyle/>
          <a:p>
            <a:pPr algn="ctr" defTabSz="1087120" eaLnBrk="0" fontAlgn="base" hangingPunct="0">
              <a:buClr>
                <a:srgbClr val="FABE00"/>
              </a:buClr>
            </a:pPr>
            <a:r>
              <a:rPr lang="zh-CN" altLang="en-US" sz="1100" dirty="0">
                <a:solidFill>
                  <a:srgbClr val="000000"/>
                </a:solidFill>
                <a:latin typeface="+mn-ea"/>
                <a:ea typeface="+mn-ea"/>
                <a:cs typeface="Arial" panose="020B0604020202020204" pitchFamily="34" charset="0"/>
              </a:rPr>
              <a:t>系统管理</a:t>
            </a:r>
          </a:p>
        </p:txBody>
      </p:sp>
      <p:sp>
        <p:nvSpPr>
          <p:cNvPr id="18" name="圆角矩形 17"/>
          <p:cNvSpPr/>
          <p:nvPr/>
        </p:nvSpPr>
        <p:spPr>
          <a:xfrm>
            <a:off x="5289686" y="2322934"/>
            <a:ext cx="765175" cy="563563"/>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Farmer</a:t>
            </a:r>
            <a:endParaRPr lang="zh-CN" altLang="en-US" dirty="0">
              <a:solidFill>
                <a:prstClr val="black"/>
              </a:solidFill>
              <a:ea typeface="微软雅黑" panose="020B0503020204020204" pitchFamily="34" charset="-122"/>
            </a:endParaRPr>
          </a:p>
        </p:txBody>
      </p:sp>
      <p:sp>
        <p:nvSpPr>
          <p:cNvPr id="47121" name="圆角矩形 19"/>
          <p:cNvSpPr>
            <a:spLocks noChangeArrowheads="1"/>
          </p:cNvSpPr>
          <p:nvPr/>
        </p:nvSpPr>
        <p:spPr bwMode="auto">
          <a:xfrm>
            <a:off x="7470911" y="3511972"/>
            <a:ext cx="809625" cy="431800"/>
          </a:xfrm>
          <a:prstGeom prst="roundRect">
            <a:avLst>
              <a:gd name="adj" fmla="val 1681"/>
            </a:avLst>
          </a:prstGeom>
          <a:solidFill>
            <a:srgbClr val="92D050"/>
          </a:solidFill>
          <a:ln w="9525">
            <a:solidFill>
              <a:schemeClr val="tx1"/>
            </a:solidFill>
            <a:round/>
          </a:ln>
        </p:spPr>
        <p:txBody>
          <a:bodyPr lIns="0" tIns="0" rIns="0" bIns="0" anchor="ctr"/>
          <a:lstStyle/>
          <a:p>
            <a:pPr algn="ctr" defTabSz="1087120" eaLnBrk="0" fontAlgn="base" hangingPunct="0">
              <a:buClr>
                <a:srgbClr val="FABE00"/>
              </a:buClr>
            </a:pPr>
            <a:r>
              <a:rPr lang="zh-CN" altLang="en-US" sz="1100" dirty="0">
                <a:solidFill>
                  <a:srgbClr val="000000"/>
                </a:solidFill>
                <a:latin typeface="+mn-ea"/>
                <a:ea typeface="+mn-ea"/>
                <a:cs typeface="Arial" panose="020B0604020202020204" pitchFamily="34" charset="0"/>
              </a:rPr>
              <a:t>服务治理</a:t>
            </a:r>
          </a:p>
        </p:txBody>
      </p:sp>
      <p:sp>
        <p:nvSpPr>
          <p:cNvPr id="21" name="TextBox 20"/>
          <p:cNvSpPr txBox="1"/>
          <p:nvPr/>
        </p:nvSpPr>
        <p:spPr>
          <a:xfrm>
            <a:off x="7372486" y="2402309"/>
            <a:ext cx="1016000" cy="293688"/>
          </a:xfrm>
          <a:prstGeom prst="rect">
            <a:avLst/>
          </a:prstGeom>
          <a:noFill/>
        </p:spPr>
        <p:txBody>
          <a:bodyPr lIns="108860" tIns="54429" rIns="108860" bIns="54429">
            <a:spAutoFit/>
          </a:bodyPr>
          <a:lstStyle/>
          <a:p>
            <a:pPr algn="ctr" defTabSz="808990" fontAlgn="auto">
              <a:spcBef>
                <a:spcPts val="0"/>
              </a:spcBef>
              <a:spcAft>
                <a:spcPts val="0"/>
              </a:spcAft>
              <a:defRPr/>
            </a:pPr>
            <a:r>
              <a:rPr lang="en-US" altLang="zh-CN" sz="1200" kern="0" dirty="0">
                <a:solidFill>
                  <a:srgbClr val="000000"/>
                </a:solidFill>
                <a:latin typeface="+mn-lt"/>
                <a:ea typeface="微软雅黑" panose="020B0503020204020204" pitchFamily="34" charset="-122"/>
              </a:rPr>
              <a:t>Manager</a:t>
            </a:r>
            <a:endParaRPr lang="zh-CN" altLang="en-US" sz="1200" kern="0" dirty="0">
              <a:solidFill>
                <a:srgbClr val="000000"/>
              </a:solidFill>
              <a:latin typeface="+mn-lt"/>
              <a:ea typeface="微软雅黑" panose="020B0503020204020204" pitchFamily="34" charset="-122"/>
            </a:endParaRPr>
          </a:p>
        </p:txBody>
      </p:sp>
      <p:sp>
        <p:nvSpPr>
          <p:cNvPr id="22" name="上下箭头 21"/>
          <p:cNvSpPr/>
          <p:nvPr/>
        </p:nvSpPr>
        <p:spPr>
          <a:xfrm>
            <a:off x="3672024" y="3021434"/>
            <a:ext cx="158750" cy="336550"/>
          </a:xfrm>
          <a:prstGeom prst="upDownArrow">
            <a:avLst/>
          </a:prstGeom>
          <a:solidFill>
            <a:srgbClr val="F8F8F8"/>
          </a:solidFill>
          <a:ln>
            <a:solidFill>
              <a:schemeClr val="tx1"/>
            </a:solidFill>
          </a:ln>
          <a:effectLst>
            <a:outerShdw blurRad="50800" dist="38100" dir="2700000" algn="tl" rotWithShape="0">
              <a:prstClr val="black">
                <a:alpha val="40000"/>
              </a:prstClr>
            </a:outerShdw>
          </a:effectLst>
        </p:spPr>
        <p:txBody>
          <a:bodyPr anchor="ctr"/>
          <a:lstStyle/>
          <a:p>
            <a:pPr algn="ctr">
              <a:defRPr/>
            </a:pPr>
            <a:endParaRPr lang="zh-CN" altLang="en-US" dirty="0">
              <a:solidFill>
                <a:srgbClr val="000000"/>
              </a:solidFill>
              <a:latin typeface="+mn-lt"/>
              <a:ea typeface="微软雅黑" panose="020B0503020204020204" pitchFamily="34" charset="-122"/>
              <a:cs typeface="Arial" panose="020B0604020202020204" pitchFamily="34" charset="0"/>
            </a:endParaRPr>
          </a:p>
        </p:txBody>
      </p:sp>
      <p:sp>
        <p:nvSpPr>
          <p:cNvPr id="23" name="TextBox 22"/>
          <p:cNvSpPr txBox="1"/>
          <p:nvPr/>
        </p:nvSpPr>
        <p:spPr>
          <a:xfrm>
            <a:off x="3776799" y="2938884"/>
            <a:ext cx="1828800" cy="323165"/>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nSpc>
                <a:spcPct val="150000"/>
              </a:lnSpc>
              <a:spcBef>
                <a:spcPct val="50000"/>
              </a:spcBef>
              <a:defRPr/>
            </a:pPr>
            <a:r>
              <a:rPr lang="en-US" altLang="zh-CN" dirty="0" err="1">
                <a:solidFill>
                  <a:srgbClr val="000000"/>
                </a:solidFill>
                <a:ea typeface="微软雅黑" panose="020B0503020204020204" pitchFamily="34" charset="-122"/>
              </a:rPr>
              <a:t>Hadoop</a:t>
            </a:r>
            <a:r>
              <a:rPr lang="en-US" altLang="zh-CN" dirty="0">
                <a:solidFill>
                  <a:srgbClr val="000000"/>
                </a:solidFill>
                <a:ea typeface="微软雅黑" panose="020B0503020204020204" pitchFamily="34" charset="-122"/>
              </a:rPr>
              <a:t> API</a:t>
            </a:r>
            <a:endParaRPr lang="zh-CN" altLang="en-US" dirty="0">
              <a:solidFill>
                <a:srgbClr val="000000"/>
              </a:solidFill>
              <a:ea typeface="微软雅黑" panose="020B0503020204020204" pitchFamily="34" charset="-122"/>
            </a:endParaRPr>
          </a:p>
        </p:txBody>
      </p:sp>
      <p:sp>
        <p:nvSpPr>
          <p:cNvPr id="24" name="左右箭头 23"/>
          <p:cNvSpPr/>
          <p:nvPr/>
        </p:nvSpPr>
        <p:spPr>
          <a:xfrm>
            <a:off x="6262824" y="3572297"/>
            <a:ext cx="292100" cy="206375"/>
          </a:xfrm>
          <a:prstGeom prst="leftRightArrow">
            <a:avLst/>
          </a:prstGeom>
          <a:solidFill>
            <a:srgbClr val="F8F8F8"/>
          </a:solidFill>
          <a:ln>
            <a:solidFill>
              <a:schemeClr val="tx1"/>
            </a:solidFill>
          </a:ln>
          <a:effectLst>
            <a:outerShdw blurRad="50800" dist="38100" dir="2700000" algn="tl" rotWithShape="0">
              <a:prstClr val="black">
                <a:alpha val="40000"/>
              </a:prstClr>
            </a:outerShdw>
          </a:effectLst>
        </p:spPr>
        <p:txBody>
          <a:bodyPr anchor="ctr"/>
          <a:lstStyle/>
          <a:p>
            <a:pPr algn="ctr">
              <a:defRPr/>
            </a:pPr>
            <a:endParaRPr lang="zh-CN" altLang="en-US" dirty="0">
              <a:solidFill>
                <a:srgbClr val="000000"/>
              </a:solidFill>
              <a:latin typeface="+mn-lt"/>
              <a:ea typeface="微软雅黑" panose="020B0503020204020204" pitchFamily="34" charset="-122"/>
              <a:cs typeface="Arial" panose="020B0604020202020204" pitchFamily="34" charset="0"/>
            </a:endParaRPr>
          </a:p>
        </p:txBody>
      </p:sp>
      <p:sp>
        <p:nvSpPr>
          <p:cNvPr id="25" name="TextBox 24"/>
          <p:cNvSpPr txBox="1"/>
          <p:nvPr/>
        </p:nvSpPr>
        <p:spPr>
          <a:xfrm>
            <a:off x="6372361" y="2938884"/>
            <a:ext cx="884238" cy="323165"/>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nSpc>
                <a:spcPct val="150000"/>
              </a:lnSpc>
              <a:spcBef>
                <a:spcPct val="50000"/>
              </a:spcBef>
              <a:defRPr/>
            </a:pPr>
            <a:r>
              <a:rPr lang="en-US" altLang="zh-CN" dirty="0" err="1">
                <a:solidFill>
                  <a:srgbClr val="000000"/>
                </a:solidFill>
                <a:ea typeface="微软雅黑" panose="020B0503020204020204" pitchFamily="34" charset="-122"/>
              </a:rPr>
              <a:t>Plugin</a:t>
            </a:r>
            <a:r>
              <a:rPr lang="en-US" altLang="zh-CN" dirty="0">
                <a:solidFill>
                  <a:srgbClr val="000000"/>
                </a:solidFill>
                <a:ea typeface="微软雅黑" panose="020B0503020204020204" pitchFamily="34" charset="-122"/>
              </a:rPr>
              <a:t> API</a:t>
            </a:r>
            <a:endParaRPr lang="zh-CN" altLang="en-US" dirty="0">
              <a:solidFill>
                <a:srgbClr val="000000"/>
              </a:solidFill>
              <a:ea typeface="微软雅黑" panose="020B0503020204020204" pitchFamily="34" charset="-122"/>
            </a:endParaRPr>
          </a:p>
        </p:txBody>
      </p:sp>
      <p:sp>
        <p:nvSpPr>
          <p:cNvPr id="26" name="TextBox 25"/>
          <p:cNvSpPr txBox="1"/>
          <p:nvPr/>
        </p:nvSpPr>
        <p:spPr>
          <a:xfrm>
            <a:off x="3787911" y="1759372"/>
            <a:ext cx="1828800" cy="323165"/>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nSpc>
                <a:spcPct val="150000"/>
              </a:lnSpc>
              <a:spcBef>
                <a:spcPct val="50000"/>
              </a:spcBef>
              <a:defRPr/>
            </a:pPr>
            <a:r>
              <a:rPr lang="en-US" altLang="zh-CN" dirty="0" err="1">
                <a:solidFill>
                  <a:srgbClr val="000000"/>
                </a:solidFill>
                <a:ea typeface="微软雅黑" panose="020B0503020204020204" pitchFamily="34" charset="-122"/>
              </a:rPr>
              <a:t>OpenAPI</a:t>
            </a:r>
            <a:r>
              <a:rPr lang="en-US" altLang="zh-CN" dirty="0">
                <a:solidFill>
                  <a:srgbClr val="000000"/>
                </a:solidFill>
                <a:ea typeface="微软雅黑" panose="020B0503020204020204" pitchFamily="34" charset="-122"/>
              </a:rPr>
              <a:t>/SDK</a:t>
            </a:r>
            <a:endParaRPr lang="zh-CN" altLang="en-US" dirty="0">
              <a:solidFill>
                <a:srgbClr val="000000"/>
              </a:solidFill>
              <a:ea typeface="微软雅黑" panose="020B0503020204020204" pitchFamily="34" charset="-122"/>
            </a:endParaRPr>
          </a:p>
        </p:txBody>
      </p:sp>
      <p:sp>
        <p:nvSpPr>
          <p:cNvPr id="27" name="上下箭头 26"/>
          <p:cNvSpPr/>
          <p:nvPr/>
        </p:nvSpPr>
        <p:spPr>
          <a:xfrm>
            <a:off x="3648211" y="1797472"/>
            <a:ext cx="203200" cy="360362"/>
          </a:xfrm>
          <a:prstGeom prst="upDownArrow">
            <a:avLst/>
          </a:prstGeom>
          <a:solidFill>
            <a:srgbClr val="F8F8F8"/>
          </a:solidFill>
          <a:ln>
            <a:solidFill>
              <a:schemeClr val="tx1"/>
            </a:solidFill>
          </a:ln>
          <a:effectLst>
            <a:outerShdw blurRad="50800" dist="38100" dir="2700000" algn="tl" rotWithShape="0">
              <a:prstClr val="black">
                <a:alpha val="40000"/>
              </a:prstClr>
            </a:outerShdw>
          </a:effectLst>
        </p:spPr>
        <p:txBody>
          <a:bodyPr anchor="ctr"/>
          <a:lstStyle/>
          <a:p>
            <a:pPr algn="ctr">
              <a:defRPr/>
            </a:pPr>
            <a:endPar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圆角矩形 27"/>
          <p:cNvSpPr/>
          <p:nvPr/>
        </p:nvSpPr>
        <p:spPr>
          <a:xfrm>
            <a:off x="768486" y="1437109"/>
            <a:ext cx="7727950" cy="373063"/>
          </a:xfrm>
          <a:prstGeom prst="roundRect">
            <a:avLst>
              <a:gd name="adj" fmla="val 5780"/>
            </a:avLst>
          </a:prstGeom>
          <a:solidFill>
            <a:srgbClr val="FFCC99"/>
          </a:solidFill>
          <a:ln w="2857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zh-CN" altLang="en-US" sz="1200" dirty="0">
                <a:solidFill>
                  <a:srgbClr val="000000"/>
                </a:solidFill>
                <a:latin typeface="+mn-ea"/>
              </a:rPr>
              <a:t>应用服务层</a:t>
            </a:r>
          </a:p>
        </p:txBody>
      </p:sp>
      <p:sp>
        <p:nvSpPr>
          <p:cNvPr id="29" name="上下箭头 28"/>
          <p:cNvSpPr/>
          <p:nvPr/>
        </p:nvSpPr>
        <p:spPr>
          <a:xfrm>
            <a:off x="7753486" y="1810172"/>
            <a:ext cx="203200" cy="395287"/>
          </a:xfrm>
          <a:prstGeom prst="upDownArrow">
            <a:avLst/>
          </a:prstGeom>
          <a:solidFill>
            <a:srgbClr val="F8F8F8"/>
          </a:solidFill>
          <a:ln>
            <a:solidFill>
              <a:schemeClr val="tx1"/>
            </a:solidFill>
          </a:ln>
          <a:effectLst>
            <a:outerShdw blurRad="50800" dist="38100" dir="2700000" algn="tl" rotWithShape="0">
              <a:prstClr val="black">
                <a:alpha val="40000"/>
              </a:prstClr>
            </a:outerShdw>
          </a:effectLst>
        </p:spPr>
        <p:txBody>
          <a:bodyPr anchor="ctr"/>
          <a:lstStyle/>
          <a:p>
            <a:pPr algn="ctr">
              <a:defRPr/>
            </a:pPr>
            <a:endPar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TextBox 29"/>
          <p:cNvSpPr txBox="1"/>
          <p:nvPr/>
        </p:nvSpPr>
        <p:spPr>
          <a:xfrm>
            <a:off x="6353311" y="1757784"/>
            <a:ext cx="1603375" cy="323165"/>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nSpc>
                <a:spcPct val="150000"/>
              </a:lnSpc>
              <a:spcBef>
                <a:spcPct val="50000"/>
              </a:spcBef>
              <a:defRPr/>
            </a:pPr>
            <a:r>
              <a:rPr lang="en-US" altLang="zh-CN" dirty="0">
                <a:solidFill>
                  <a:srgbClr val="000000"/>
                </a:solidFill>
                <a:ea typeface="微软雅黑" panose="020B0503020204020204" pitchFamily="34" charset="-122"/>
              </a:rPr>
              <a:t>REST/SNMP/</a:t>
            </a:r>
            <a:r>
              <a:rPr lang="en-US" altLang="zh-CN" dirty="0" err="1">
                <a:solidFill>
                  <a:srgbClr val="000000"/>
                </a:solidFill>
                <a:ea typeface="微软雅黑" panose="020B0503020204020204" pitchFamily="34" charset="-122"/>
              </a:rPr>
              <a:t>Syslog</a:t>
            </a:r>
            <a:endParaRPr lang="zh-CN" altLang="en-US" dirty="0">
              <a:solidFill>
                <a:srgbClr val="000000"/>
              </a:solidFill>
              <a:ea typeface="微软雅黑" panose="020B0503020204020204" pitchFamily="34" charset="-122"/>
            </a:endParaRPr>
          </a:p>
        </p:txBody>
      </p:sp>
      <p:sp>
        <p:nvSpPr>
          <p:cNvPr id="32" name="TextBox 31"/>
          <p:cNvSpPr txBox="1"/>
          <p:nvPr/>
        </p:nvSpPr>
        <p:spPr>
          <a:xfrm>
            <a:off x="1542678" y="2362622"/>
            <a:ext cx="509042" cy="263809"/>
          </a:xfrm>
          <a:prstGeom prst="rect">
            <a:avLst/>
          </a:prstGeom>
          <a:noFill/>
        </p:spPr>
        <p:txBody>
          <a:bodyPr wrap="square" lIns="108860" tIns="54429" rIns="108860" bIns="54429">
            <a:spAutoFit/>
          </a:bodyPr>
          <a:lstStyle/>
          <a:p>
            <a:pPr algn="ctr" defTabSz="808990" fontAlgn="auto">
              <a:spcBef>
                <a:spcPts val="0"/>
              </a:spcBef>
              <a:spcAft>
                <a:spcPts val="0"/>
              </a:spcAft>
              <a:defRPr/>
            </a:pPr>
            <a:r>
              <a:rPr lang="en-US" altLang="zh-CN" kern="0" dirty="0">
                <a:solidFill>
                  <a:srgbClr val="000000"/>
                </a:solidFill>
                <a:latin typeface="+mn-lt"/>
                <a:ea typeface="微软雅黑" panose="020B0503020204020204" pitchFamily="34" charset="-122"/>
              </a:rPr>
              <a:t>Data</a:t>
            </a:r>
            <a:endParaRPr lang="zh-CN" altLang="en-US" kern="0" dirty="0">
              <a:solidFill>
                <a:srgbClr val="000000"/>
              </a:solidFill>
              <a:latin typeface="+mn-lt"/>
              <a:ea typeface="微软雅黑" panose="020B0503020204020204" pitchFamily="34" charset="-122"/>
            </a:endParaRPr>
          </a:p>
        </p:txBody>
      </p:sp>
      <p:sp>
        <p:nvSpPr>
          <p:cNvPr id="39" name="圆角矩形 38"/>
          <p:cNvSpPr/>
          <p:nvPr/>
        </p:nvSpPr>
        <p:spPr>
          <a:xfrm>
            <a:off x="1451111" y="4173959"/>
            <a:ext cx="4227513" cy="38417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prstClr val="black"/>
                </a:solidFill>
                <a:ea typeface="微软雅黑" panose="020B0503020204020204" pitchFamily="34" charset="-122"/>
              </a:rPr>
              <a:t>Yarn/ Zookeeper </a:t>
            </a:r>
            <a:endParaRPr lang="zh-CN" altLang="en-US" dirty="0">
              <a:solidFill>
                <a:prstClr val="black"/>
              </a:solidFill>
              <a:ea typeface="微软雅黑" panose="020B0503020204020204" pitchFamily="34" charset="-122"/>
            </a:endParaRPr>
          </a:p>
        </p:txBody>
      </p:sp>
      <p:sp>
        <p:nvSpPr>
          <p:cNvPr id="41" name="Rectangle 2"/>
          <p:cNvSpPr>
            <a:spLocks noGrp="1" noChangeArrowheads="1"/>
          </p:cNvSpPr>
          <p:nvPr>
            <p:ph type="title"/>
          </p:nvPr>
        </p:nvSpPr>
        <p:spPr/>
        <p:txBody>
          <a:bodyPr/>
          <a:lstStyle/>
          <a:p>
            <a:r>
              <a:rPr lang="en-US" altLang="zh-CN" smtClean="0"/>
              <a:t>FusionInsight</a:t>
            </a:r>
            <a:r>
              <a:rPr lang="zh-CN" altLang="en-US" smtClean="0"/>
              <a:t>架构概述</a:t>
            </a:r>
            <a:endParaRPr lang="en-US" altLang="zh-CN" dirty="0"/>
          </a:p>
        </p:txBody>
      </p:sp>
      <p:sp>
        <p:nvSpPr>
          <p:cNvPr id="47135" name="圆角矩形 41"/>
          <p:cNvSpPr>
            <a:spLocks noChangeArrowheads="1"/>
          </p:cNvSpPr>
          <p:nvPr/>
        </p:nvSpPr>
        <p:spPr bwMode="auto">
          <a:xfrm>
            <a:off x="7478849" y="4221584"/>
            <a:ext cx="809625" cy="431800"/>
          </a:xfrm>
          <a:prstGeom prst="roundRect">
            <a:avLst>
              <a:gd name="adj" fmla="val 1681"/>
            </a:avLst>
          </a:prstGeom>
          <a:solidFill>
            <a:srgbClr val="92D050"/>
          </a:solidFill>
          <a:ln w="9525">
            <a:solidFill>
              <a:schemeClr val="tx1"/>
            </a:solidFill>
            <a:round/>
          </a:ln>
        </p:spPr>
        <p:txBody>
          <a:bodyPr lIns="0" tIns="0" rIns="0" bIns="0" anchor="ctr"/>
          <a:lstStyle/>
          <a:p>
            <a:pPr algn="ctr" defTabSz="1087120" eaLnBrk="0" fontAlgn="base" hangingPunct="0">
              <a:buClr>
                <a:srgbClr val="FABE00"/>
              </a:buClr>
            </a:pPr>
            <a:r>
              <a:rPr lang="zh-CN" altLang="en-US" sz="1100" dirty="0">
                <a:solidFill>
                  <a:srgbClr val="000000"/>
                </a:solidFill>
                <a:latin typeface="+mn-ea"/>
                <a:ea typeface="+mn-ea"/>
                <a:cs typeface="Arial" panose="020B0604020202020204" pitchFamily="34" charset="0"/>
              </a:rPr>
              <a:t>安全管理</a:t>
            </a:r>
          </a:p>
        </p:txBody>
      </p:sp>
      <p:sp>
        <p:nvSpPr>
          <p:cNvPr id="43" name="圆角矩形 42"/>
          <p:cNvSpPr/>
          <p:nvPr/>
        </p:nvSpPr>
        <p:spPr>
          <a:xfrm>
            <a:off x="6083436" y="3446884"/>
            <a:ext cx="936625" cy="1638300"/>
          </a:xfrm>
          <a:prstGeom prst="roundRect">
            <a:avLst>
              <a:gd name="adj" fmla="val 5780"/>
            </a:avLst>
          </a:prstGeom>
          <a:solidFill>
            <a:srgbClr val="CCFFCC"/>
          </a:solidFill>
          <a:ln w="2857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60" tIns="54429" rIns="108860" bIns="54429" anchor="ctr"/>
          <a:lstStyle/>
          <a:p>
            <a:pPr algn="ctr" defTabSz="1088390" fontAlgn="auto">
              <a:spcBef>
                <a:spcPts val="0"/>
              </a:spcBef>
              <a:spcAft>
                <a:spcPts val="0"/>
              </a:spcAft>
              <a:defRPr/>
            </a:pPr>
            <a:r>
              <a:rPr lang="en-US" altLang="zh-CN" dirty="0">
                <a:solidFill>
                  <a:schemeClr val="tx1"/>
                </a:solidFill>
                <a:ea typeface="微软雅黑" panose="020B0503020204020204" pitchFamily="34" charset="-122"/>
              </a:rPr>
              <a:t>MPP DB</a:t>
            </a:r>
            <a:endParaRPr lang="zh-CN" altLang="en-US" dirty="0">
              <a:solidFill>
                <a:schemeClr val="tx1"/>
              </a:solidFill>
              <a:ea typeface="微软雅黑" panose="020B0503020204020204" pitchFamily="34" charset="-122"/>
            </a:endParaRPr>
          </a:p>
        </p:txBody>
      </p:sp>
      <p:cxnSp>
        <p:nvCxnSpPr>
          <p:cNvPr id="48" name="直接连接符 47"/>
          <p:cNvCxnSpPr/>
          <p:nvPr/>
        </p:nvCxnSpPr>
        <p:spPr bwMode="auto">
          <a:xfrm>
            <a:off x="1547949" y="2651547"/>
            <a:ext cx="395287" cy="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bwMode="auto">
          <a:xfrm>
            <a:off x="2879861" y="2651547"/>
            <a:ext cx="720725" cy="0"/>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bwMode="auto">
          <a:xfrm>
            <a:off x="4572136" y="2699172"/>
            <a:ext cx="719138" cy="0"/>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bwMode="auto">
          <a:xfrm>
            <a:off x="6048511" y="2699172"/>
            <a:ext cx="719138" cy="0"/>
          </a:xfrm>
          <a:prstGeom prst="line">
            <a:avLst/>
          </a:prstGeom>
        </p:spPr>
        <p:style>
          <a:lnRef idx="1">
            <a:schemeClr val="dk1"/>
          </a:lnRef>
          <a:fillRef idx="0">
            <a:schemeClr val="dk1"/>
          </a:fillRef>
          <a:effectRef idx="0">
            <a:schemeClr val="dk1"/>
          </a:effectRef>
          <a:fontRef idx="minor">
            <a:schemeClr val="tx1"/>
          </a:fontRef>
        </p:style>
      </p:cxnSp>
      <p:sp>
        <p:nvSpPr>
          <p:cNvPr id="54" name="左右箭头 53"/>
          <p:cNvSpPr/>
          <p:nvPr/>
        </p:nvSpPr>
        <p:spPr>
          <a:xfrm>
            <a:off x="7056574" y="3742159"/>
            <a:ext cx="292100" cy="185738"/>
          </a:xfrm>
          <a:prstGeom prst="leftRightArrow">
            <a:avLst/>
          </a:prstGeom>
          <a:solidFill>
            <a:srgbClr val="F8F8F8"/>
          </a:solidFill>
          <a:ln>
            <a:solidFill>
              <a:schemeClr val="tx1"/>
            </a:solidFill>
          </a:ln>
          <a:effectLst>
            <a:outerShdw blurRad="50800" dist="38100" dir="2700000" algn="tl" rotWithShape="0">
              <a:prstClr val="black">
                <a:alpha val="40000"/>
              </a:prstClr>
            </a:outerShdw>
          </a:effectLst>
        </p:spPr>
        <p:txBody>
          <a:bodyPr anchor="ctr"/>
          <a:lstStyle/>
          <a:p>
            <a:pPr algn="ctr">
              <a:defRPr/>
            </a:pP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TextBox 39"/>
          <p:cNvSpPr txBox="1"/>
          <p:nvPr/>
        </p:nvSpPr>
        <p:spPr>
          <a:xfrm>
            <a:off x="2918755" y="3511036"/>
            <a:ext cx="1662111" cy="263809"/>
          </a:xfrm>
          <a:prstGeom prst="rect">
            <a:avLst/>
          </a:prstGeom>
          <a:noFill/>
        </p:spPr>
        <p:txBody>
          <a:bodyPr wrap="square" lIns="108860" tIns="54429" rIns="108860" bIns="54429">
            <a:spAutoFit/>
          </a:bodyPr>
          <a:lstStyle/>
          <a:p>
            <a:pPr algn="ctr" defTabSz="808990" fontAlgn="auto">
              <a:spcBef>
                <a:spcPts val="0"/>
              </a:spcBef>
              <a:spcAft>
                <a:spcPts val="0"/>
              </a:spcAft>
              <a:defRPr/>
            </a:pPr>
            <a:r>
              <a:rPr lang="en-US" altLang="zh-CN" dirty="0" smtClean="0"/>
              <a:t>FusionInsight HD</a:t>
            </a:r>
            <a:endParaRPr lang="zh-CN" altLang="en-US" kern="0" dirty="0">
              <a:solidFill>
                <a:srgbClr val="000000"/>
              </a:solidFill>
              <a:latin typeface="+mn-lt"/>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smtClean="0"/>
              <a:t>电信级可靠性－系统可靠性</a:t>
            </a:r>
            <a:endParaRPr lang="en-US" altLang="zh-CN" dirty="0" smtClean="0"/>
          </a:p>
        </p:txBody>
      </p:sp>
      <p:sp>
        <p:nvSpPr>
          <p:cNvPr id="3" name="Text Placeholder 2"/>
          <p:cNvSpPr>
            <a:spLocks noGrp="1"/>
          </p:cNvSpPr>
          <p:nvPr>
            <p:ph type="body" sz="quarter" idx="10"/>
          </p:nvPr>
        </p:nvSpPr>
        <p:spPr/>
        <p:txBody>
          <a:bodyPr/>
          <a:lstStyle/>
          <a:p>
            <a:endParaRPr lang="en-US"/>
          </a:p>
        </p:txBody>
      </p:sp>
      <p:sp>
        <p:nvSpPr>
          <p:cNvPr id="16" name="AutoShape 23"/>
          <p:cNvSpPr>
            <a:spLocks noChangeArrowheads="1"/>
          </p:cNvSpPr>
          <p:nvPr/>
        </p:nvSpPr>
        <p:spPr bwMode="gray">
          <a:xfrm>
            <a:off x="739249" y="1497094"/>
            <a:ext cx="6929095" cy="815781"/>
          </a:xfrm>
          <a:prstGeom prst="roundRect">
            <a:avLst>
              <a:gd name="adj" fmla="val 10889"/>
            </a:avLst>
          </a:prstGeom>
          <a:gradFill rotWithShape="1">
            <a:gsLst>
              <a:gs pos="0">
                <a:srgbClr val="4EA7EA"/>
              </a:gs>
              <a:gs pos="100000">
                <a:srgbClr val="B8DCF7"/>
              </a:gs>
            </a:gsLst>
            <a:lin ang="0" scaled="1"/>
          </a:gradFill>
          <a:ln w="19050" algn="ctr">
            <a:solidFill>
              <a:srgbClr val="C0C0C0"/>
            </a:solidFill>
            <a:round/>
          </a:ln>
        </p:spPr>
        <p:txBody>
          <a:bodyPr wrap="none" anchor="ctr"/>
          <a:lstStyle/>
          <a:p>
            <a:endParaRPr lang="zh-CN" altLang="en-US">
              <a:latin typeface="+mn-ea"/>
              <a:ea typeface="+mn-ea"/>
            </a:endParaRPr>
          </a:p>
        </p:txBody>
      </p:sp>
      <p:sp>
        <p:nvSpPr>
          <p:cNvPr id="17" name="AutoShape 26"/>
          <p:cNvSpPr>
            <a:spLocks noChangeArrowheads="1"/>
          </p:cNvSpPr>
          <p:nvPr/>
        </p:nvSpPr>
        <p:spPr bwMode="gray">
          <a:xfrm>
            <a:off x="731194" y="2492896"/>
            <a:ext cx="6937150" cy="792088"/>
          </a:xfrm>
          <a:prstGeom prst="roundRect">
            <a:avLst>
              <a:gd name="adj" fmla="val 10889"/>
            </a:avLst>
          </a:prstGeom>
          <a:gradFill rotWithShape="1">
            <a:gsLst>
              <a:gs pos="0">
                <a:srgbClr val="93C052"/>
              </a:gs>
              <a:gs pos="100000">
                <a:srgbClr val="D4E6BA"/>
              </a:gs>
            </a:gsLst>
            <a:lin ang="0" scaled="1"/>
          </a:gradFill>
          <a:ln w="19050" algn="ctr">
            <a:solidFill>
              <a:srgbClr val="C0C0C0"/>
            </a:solidFill>
            <a:round/>
          </a:ln>
        </p:spPr>
        <p:txBody>
          <a:bodyPr wrap="none" anchor="ctr"/>
          <a:lstStyle/>
          <a:p>
            <a:endParaRPr lang="zh-CN" altLang="en-US">
              <a:latin typeface="+mn-ea"/>
              <a:ea typeface="+mn-ea"/>
            </a:endParaRPr>
          </a:p>
        </p:txBody>
      </p:sp>
      <p:sp>
        <p:nvSpPr>
          <p:cNvPr id="18" name="AutoShape 29"/>
          <p:cNvSpPr>
            <a:spLocks noChangeArrowheads="1"/>
          </p:cNvSpPr>
          <p:nvPr/>
        </p:nvSpPr>
        <p:spPr bwMode="gray">
          <a:xfrm>
            <a:off x="731194" y="3465004"/>
            <a:ext cx="6937150" cy="792088"/>
          </a:xfrm>
          <a:prstGeom prst="roundRect">
            <a:avLst>
              <a:gd name="adj" fmla="val 10889"/>
            </a:avLst>
          </a:prstGeom>
          <a:gradFill rotWithShape="1">
            <a:gsLst>
              <a:gs pos="0">
                <a:srgbClr val="4EA7EA"/>
              </a:gs>
              <a:gs pos="100000">
                <a:srgbClr val="B8DCF7"/>
              </a:gs>
            </a:gsLst>
            <a:lin ang="0" scaled="1"/>
          </a:gradFill>
          <a:ln w="19050" algn="ctr">
            <a:solidFill>
              <a:srgbClr val="C0C0C0"/>
            </a:solidFill>
            <a:round/>
          </a:ln>
        </p:spPr>
        <p:txBody>
          <a:bodyPr wrap="none" anchor="ctr"/>
          <a:lstStyle/>
          <a:p>
            <a:endParaRPr lang="zh-CN" altLang="en-US">
              <a:latin typeface="+mn-ea"/>
              <a:ea typeface="+mn-ea"/>
            </a:endParaRPr>
          </a:p>
        </p:txBody>
      </p:sp>
      <p:sp>
        <p:nvSpPr>
          <p:cNvPr id="19" name="Text Box 33"/>
          <p:cNvSpPr txBox="1">
            <a:spLocks noChangeArrowheads="1"/>
          </p:cNvSpPr>
          <p:nvPr/>
        </p:nvSpPr>
        <p:spPr bwMode="gray">
          <a:xfrm>
            <a:off x="871642" y="1520788"/>
            <a:ext cx="6508669" cy="523202"/>
          </a:xfrm>
          <a:prstGeom prst="rect">
            <a:avLst/>
          </a:prstGeom>
          <a:noFill/>
          <a:ln w="9525" algn="ctr">
            <a:noFill/>
            <a:miter lim="800000"/>
          </a:ln>
          <a:effectLst/>
        </p:spPr>
        <p:txBody>
          <a:bodyPr wrap="square" lIns="91422" tIns="45711" rIns="91422" bIns="45711">
            <a:spAutoFit/>
          </a:bodyPr>
          <a:lstStyle/>
          <a:p>
            <a:pPr fontAlgn="auto">
              <a:spcBef>
                <a:spcPts val="300"/>
              </a:spcBef>
              <a:spcAft>
                <a:spcPts val="0"/>
              </a:spcAft>
              <a:defRPr/>
            </a:pPr>
            <a:r>
              <a:rPr lang="zh-CN" altLang="en-US" sz="1400" b="1" kern="0" dirty="0" smtClean="0">
                <a:latin typeface="+mn-ea"/>
                <a:ea typeface="+mn-ea"/>
                <a:cs typeface="Arial" panose="020B0604020202020204" pitchFamily="34" charset="0"/>
              </a:rPr>
              <a:t>业务无单点：</a:t>
            </a:r>
            <a:r>
              <a:rPr lang="en-US" altLang="zh-CN" sz="1400" b="1" kern="0" dirty="0" smtClean="0">
                <a:latin typeface="+mn-ea"/>
                <a:ea typeface="+mn-ea"/>
                <a:cs typeface="Arial" panose="020B0604020202020204" pitchFamily="34" charset="0"/>
              </a:rPr>
              <a:t> </a:t>
            </a:r>
            <a:r>
              <a:rPr lang="en-US" altLang="zh-CN" sz="1400" kern="0" dirty="0" smtClean="0">
                <a:latin typeface="+mn-ea"/>
                <a:ea typeface="+mn-ea"/>
                <a:cs typeface="Arial" panose="020B0604020202020204" pitchFamily="34" charset="0"/>
              </a:rPr>
              <a:t>OMS</a:t>
            </a:r>
            <a:r>
              <a:rPr lang="zh-CN" altLang="en-US" sz="1400" kern="0" dirty="0" smtClean="0">
                <a:latin typeface="+mn-ea"/>
                <a:ea typeface="+mn-ea"/>
                <a:cs typeface="Arial" panose="020B0604020202020204" pitchFamily="34" charset="0"/>
              </a:rPr>
              <a:t>，</a:t>
            </a:r>
            <a:r>
              <a:rPr lang="en-US" altLang="zh-CN" sz="1400" kern="0" dirty="0" smtClean="0">
                <a:latin typeface="+mn-ea"/>
                <a:ea typeface="+mn-ea"/>
                <a:cs typeface="Arial" panose="020B0604020202020204" pitchFamily="34" charset="0"/>
              </a:rPr>
              <a:t>HDFS</a:t>
            </a:r>
            <a:r>
              <a:rPr lang="zh-CN" altLang="en-US" sz="1400" kern="0" dirty="0" smtClean="0">
                <a:latin typeface="+mn-ea"/>
                <a:ea typeface="+mn-ea"/>
                <a:cs typeface="Arial" panose="020B0604020202020204" pitchFamily="34" charset="0"/>
              </a:rPr>
              <a:t>，</a:t>
            </a:r>
            <a:r>
              <a:rPr lang="en-US" altLang="zh-CN" sz="1400" kern="0" dirty="0" smtClean="0">
                <a:latin typeface="+mn-ea"/>
                <a:ea typeface="+mn-ea"/>
                <a:cs typeface="Arial" panose="020B0604020202020204" pitchFamily="34" charset="0"/>
              </a:rPr>
              <a:t>HBASE</a:t>
            </a:r>
            <a:r>
              <a:rPr lang="zh-CN" altLang="en-US" sz="1400" kern="0" dirty="0" smtClean="0">
                <a:latin typeface="+mn-ea"/>
                <a:ea typeface="+mn-ea"/>
                <a:cs typeface="Arial" panose="020B0604020202020204" pitchFamily="34" charset="0"/>
              </a:rPr>
              <a:t>，</a:t>
            </a:r>
            <a:r>
              <a:rPr lang="en-US" altLang="zh-CN" sz="1400" kern="0" dirty="0" smtClean="0">
                <a:latin typeface="+mn-ea"/>
                <a:ea typeface="+mn-ea"/>
                <a:cs typeface="Arial" panose="020B0604020202020204" pitchFamily="34" charset="0"/>
              </a:rPr>
              <a:t>YARN</a:t>
            </a:r>
            <a:r>
              <a:rPr lang="zh-CN" altLang="en-US" sz="1400" kern="0" dirty="0" smtClean="0">
                <a:latin typeface="+mn-ea"/>
                <a:ea typeface="+mn-ea"/>
                <a:cs typeface="Arial" panose="020B0604020202020204" pitchFamily="34" charset="0"/>
              </a:rPr>
              <a:t>，</a:t>
            </a:r>
            <a:r>
              <a:rPr lang="en-US" altLang="zh-CN" sz="1400" kern="0" dirty="0" smtClean="0">
                <a:latin typeface="+mn-ea"/>
                <a:ea typeface="+mn-ea"/>
                <a:cs typeface="Arial" panose="020B0604020202020204" pitchFamily="34" charset="0"/>
              </a:rPr>
              <a:t>HIVE</a:t>
            </a:r>
            <a:r>
              <a:rPr lang="zh-CN" altLang="en-US" sz="1400" kern="0" dirty="0" smtClean="0">
                <a:latin typeface="+mn-ea"/>
                <a:ea typeface="+mn-ea"/>
                <a:cs typeface="Arial" panose="020B0604020202020204" pitchFamily="34" charset="0"/>
              </a:rPr>
              <a:t>，</a:t>
            </a:r>
            <a:r>
              <a:rPr lang="en-US" altLang="zh-CN" sz="1400" kern="0" dirty="0" smtClean="0">
                <a:latin typeface="+mn-ea"/>
                <a:ea typeface="+mn-ea"/>
                <a:cs typeface="Arial" panose="020B0604020202020204" pitchFamily="34" charset="0"/>
              </a:rPr>
              <a:t>OOZIE</a:t>
            </a:r>
            <a:r>
              <a:rPr lang="zh-CN" altLang="en-US" sz="1400" kern="0" dirty="0" smtClean="0">
                <a:latin typeface="+mn-ea"/>
                <a:ea typeface="+mn-ea"/>
                <a:cs typeface="Arial" panose="020B0604020202020204" pitchFamily="34" charset="0"/>
              </a:rPr>
              <a:t>，</a:t>
            </a:r>
            <a:r>
              <a:rPr lang="en-US" altLang="zh-CN" sz="1400" kern="0" dirty="0" smtClean="0">
                <a:latin typeface="+mn-ea"/>
                <a:ea typeface="+mn-ea"/>
                <a:cs typeface="Arial" panose="020B0604020202020204" pitchFamily="34" charset="0"/>
              </a:rPr>
              <a:t>HUE</a:t>
            </a:r>
            <a:r>
              <a:rPr lang="zh-CN" altLang="en-US" sz="1400" kern="0" dirty="0" smtClean="0">
                <a:latin typeface="+mn-ea"/>
                <a:ea typeface="+mn-ea"/>
                <a:cs typeface="Arial" panose="020B0604020202020204" pitchFamily="34" charset="0"/>
              </a:rPr>
              <a:t>，</a:t>
            </a:r>
            <a:r>
              <a:rPr lang="en-US" altLang="zh-CN" sz="1400" kern="0" dirty="0" smtClean="0">
                <a:latin typeface="+mn-ea"/>
                <a:ea typeface="+mn-ea"/>
                <a:cs typeface="Arial" panose="020B0604020202020204" pitchFamily="34" charset="0"/>
              </a:rPr>
              <a:t>ZOOKEEPER</a:t>
            </a:r>
            <a:r>
              <a:rPr lang="zh-CN" altLang="en-US" sz="1400" kern="0" dirty="0" smtClean="0">
                <a:latin typeface="+mn-ea"/>
                <a:ea typeface="+mn-ea"/>
                <a:cs typeface="Arial" panose="020B0604020202020204" pitchFamily="34" charset="0"/>
              </a:rPr>
              <a:t>，</a:t>
            </a:r>
            <a:r>
              <a:rPr lang="en-US" altLang="zh-CN" sz="1400" kern="0" dirty="0" smtClean="0">
                <a:latin typeface="+mn-ea"/>
                <a:ea typeface="+mn-ea"/>
                <a:cs typeface="Arial" panose="020B0604020202020204" pitchFamily="34" charset="0"/>
              </a:rPr>
              <a:t>BOOKEEPER</a:t>
            </a:r>
            <a:r>
              <a:rPr lang="zh-CN" altLang="en-US" sz="1400" kern="0" dirty="0" smtClean="0">
                <a:latin typeface="+mn-ea"/>
                <a:ea typeface="+mn-ea"/>
                <a:cs typeface="Arial" panose="020B0604020202020204" pitchFamily="34" charset="0"/>
              </a:rPr>
              <a:t>采用主备，负荷分担方式实现服务无单点故障</a:t>
            </a:r>
            <a:endParaRPr lang="en-US" altLang="zh-CN" sz="1400" kern="0" dirty="0" smtClean="0">
              <a:latin typeface="+mn-ea"/>
              <a:ea typeface="+mn-ea"/>
              <a:cs typeface="Arial" panose="020B0604020202020204" pitchFamily="34" charset="0"/>
            </a:endParaRPr>
          </a:p>
        </p:txBody>
      </p:sp>
      <p:sp>
        <p:nvSpPr>
          <p:cNvPr id="21" name="Text Box 33"/>
          <p:cNvSpPr txBox="1">
            <a:spLocks noChangeArrowheads="1"/>
          </p:cNvSpPr>
          <p:nvPr/>
        </p:nvSpPr>
        <p:spPr bwMode="gray">
          <a:xfrm>
            <a:off x="827584" y="2588692"/>
            <a:ext cx="5868652" cy="307758"/>
          </a:xfrm>
          <a:prstGeom prst="rect">
            <a:avLst/>
          </a:prstGeom>
          <a:noFill/>
          <a:ln w="9525" algn="ctr">
            <a:noFill/>
            <a:miter lim="800000"/>
          </a:ln>
          <a:effectLst/>
        </p:spPr>
        <p:txBody>
          <a:bodyPr wrap="square" lIns="91422" tIns="45711" rIns="91422" bIns="45711">
            <a:spAutoFit/>
          </a:bodyPr>
          <a:lstStyle/>
          <a:p>
            <a:pPr fontAlgn="auto">
              <a:spcBef>
                <a:spcPts val="300"/>
              </a:spcBef>
              <a:spcAft>
                <a:spcPts val="0"/>
              </a:spcAft>
              <a:defRPr/>
            </a:pPr>
            <a:r>
              <a:rPr lang="zh-CN" altLang="en-US" sz="1400" b="1" kern="0" dirty="0" smtClean="0">
                <a:latin typeface="+mn-ea"/>
                <a:ea typeface="+mn-ea"/>
                <a:cs typeface="Arial" panose="020B0604020202020204" pitchFamily="34" charset="0"/>
              </a:rPr>
              <a:t>管理节点</a:t>
            </a:r>
            <a:r>
              <a:rPr lang="en-US" altLang="zh-CN" sz="1400" b="1" kern="0" dirty="0" smtClean="0">
                <a:latin typeface="+mn-ea"/>
                <a:ea typeface="+mn-ea"/>
                <a:cs typeface="Arial" panose="020B0604020202020204" pitchFamily="34" charset="0"/>
              </a:rPr>
              <a:t>HA</a:t>
            </a:r>
            <a:r>
              <a:rPr lang="zh-CN" altLang="en-US" sz="1400" b="1" kern="0" dirty="0" smtClean="0">
                <a:latin typeface="+mn-ea"/>
                <a:ea typeface="+mn-ea"/>
                <a:cs typeface="Arial" panose="020B0604020202020204" pitchFamily="34" charset="0"/>
              </a:rPr>
              <a:t>：</a:t>
            </a:r>
            <a:r>
              <a:rPr lang="en-US" altLang="zh-CN" sz="1400" kern="0" dirty="0" smtClean="0">
                <a:latin typeface="+mn-ea"/>
                <a:ea typeface="+mn-ea"/>
                <a:cs typeface="Arial" panose="020B0604020202020204" pitchFamily="34" charset="0"/>
              </a:rPr>
              <a:t>OMS</a:t>
            </a:r>
            <a:r>
              <a:rPr lang="zh-CN" altLang="en-US" sz="1400" kern="0" dirty="0" smtClean="0">
                <a:latin typeface="+mn-ea"/>
                <a:ea typeface="+mn-ea"/>
                <a:cs typeface="Arial" panose="020B0604020202020204" pitchFamily="34" charset="0"/>
              </a:rPr>
              <a:t>节点及所有业务组件中心管理节点实现</a:t>
            </a:r>
            <a:r>
              <a:rPr lang="en-US" altLang="zh-CN" sz="1400" kern="0" dirty="0" smtClean="0">
                <a:latin typeface="+mn-ea"/>
                <a:ea typeface="+mn-ea"/>
                <a:cs typeface="Arial" panose="020B0604020202020204" pitchFamily="34" charset="0"/>
              </a:rPr>
              <a:t>HA</a:t>
            </a:r>
          </a:p>
        </p:txBody>
      </p:sp>
      <p:sp>
        <p:nvSpPr>
          <p:cNvPr id="22" name="Text Box 33"/>
          <p:cNvSpPr txBox="1">
            <a:spLocks noChangeArrowheads="1"/>
          </p:cNvSpPr>
          <p:nvPr/>
        </p:nvSpPr>
        <p:spPr bwMode="gray">
          <a:xfrm>
            <a:off x="863588" y="3550821"/>
            <a:ext cx="6588732" cy="523202"/>
          </a:xfrm>
          <a:prstGeom prst="rect">
            <a:avLst/>
          </a:prstGeom>
          <a:noFill/>
          <a:ln w="9525" algn="ctr">
            <a:noFill/>
            <a:miter lim="800000"/>
          </a:ln>
          <a:effectLst/>
        </p:spPr>
        <p:txBody>
          <a:bodyPr wrap="square" lIns="91422" tIns="45711" rIns="91422" bIns="45711">
            <a:spAutoFit/>
          </a:bodyPr>
          <a:lstStyle/>
          <a:p>
            <a:pPr fontAlgn="auto">
              <a:spcBef>
                <a:spcPts val="300"/>
              </a:spcBef>
              <a:spcAft>
                <a:spcPts val="0"/>
              </a:spcAft>
              <a:defRPr/>
            </a:pPr>
            <a:r>
              <a:rPr lang="zh-CN" altLang="en-US" sz="1400" b="1" kern="0" dirty="0" smtClean="0">
                <a:latin typeface="+mn-ea"/>
                <a:ea typeface="+mn-ea"/>
                <a:cs typeface="Arial" panose="020B0604020202020204" pitchFamily="34" charset="0"/>
              </a:rPr>
              <a:t>跨</a:t>
            </a:r>
            <a:r>
              <a:rPr lang="en-US" altLang="zh-CN" sz="1400" b="1" kern="0" dirty="0" smtClean="0">
                <a:latin typeface="+mn-ea"/>
                <a:ea typeface="+mn-ea"/>
                <a:cs typeface="Arial" panose="020B0604020202020204" pitchFamily="34" charset="0"/>
              </a:rPr>
              <a:t>DC</a:t>
            </a:r>
            <a:r>
              <a:rPr lang="zh-CN" altLang="en-US" sz="1400" b="1" kern="0" dirty="0" smtClean="0">
                <a:latin typeface="+mn-ea"/>
                <a:ea typeface="+mn-ea"/>
                <a:cs typeface="Arial" panose="020B0604020202020204" pitchFamily="34" charset="0"/>
              </a:rPr>
              <a:t>容灾</a:t>
            </a:r>
            <a:r>
              <a:rPr lang="en-US" altLang="zh-CN" sz="1400" b="1" kern="0" dirty="0" smtClean="0">
                <a:latin typeface="+mn-ea"/>
                <a:ea typeface="+mn-ea"/>
                <a:cs typeface="Arial" panose="020B0604020202020204" pitchFamily="34" charset="0"/>
              </a:rPr>
              <a:t>/</a:t>
            </a:r>
            <a:r>
              <a:rPr lang="zh-CN" altLang="en-US" sz="1400" b="1" kern="0" dirty="0" smtClean="0">
                <a:latin typeface="+mn-ea"/>
                <a:ea typeface="+mn-ea"/>
                <a:cs typeface="Arial" panose="020B0604020202020204" pitchFamily="34" charset="0"/>
              </a:rPr>
              <a:t>备份：</a:t>
            </a:r>
            <a:r>
              <a:rPr lang="en-US" altLang="zh-CN" sz="1400" kern="0" dirty="0" err="1" smtClean="0">
                <a:latin typeface="+mn-ea"/>
                <a:ea typeface="+mn-ea"/>
                <a:cs typeface="Arial" panose="020B0604020202020204" pitchFamily="34" charset="0"/>
              </a:rPr>
              <a:t>HBase</a:t>
            </a:r>
            <a:r>
              <a:rPr lang="zh-CN" altLang="en-US" sz="1400" kern="0" dirty="0" smtClean="0">
                <a:latin typeface="+mn-ea"/>
                <a:ea typeface="+mn-ea"/>
                <a:cs typeface="Arial" panose="020B0604020202020204" pitchFamily="34" charset="0"/>
              </a:rPr>
              <a:t>集群通过</a:t>
            </a:r>
            <a:r>
              <a:rPr lang="en-US" altLang="zh-CN" sz="1400" kern="0" dirty="0" smtClean="0">
                <a:latin typeface="+mn-ea"/>
                <a:ea typeface="+mn-ea"/>
                <a:cs typeface="Arial" panose="020B0604020202020204" pitchFamily="34" charset="0"/>
              </a:rPr>
              <a:t>HLOG</a:t>
            </a:r>
            <a:r>
              <a:rPr lang="zh-CN" altLang="en-US" sz="1400" kern="0" dirty="0" smtClean="0">
                <a:latin typeface="+mn-ea"/>
                <a:ea typeface="+mn-ea"/>
                <a:cs typeface="Arial" panose="020B0604020202020204" pitchFamily="34" charset="0"/>
              </a:rPr>
              <a:t>准实时复制，</a:t>
            </a:r>
            <a:r>
              <a:rPr lang="en-US" altLang="zh-CN" sz="1400" kern="0" dirty="0" smtClean="0">
                <a:latin typeface="+mn-ea"/>
                <a:ea typeface="+mn-ea"/>
                <a:cs typeface="Arial" panose="020B0604020202020204" pitchFamily="34" charset="0"/>
              </a:rPr>
              <a:t>HDFS/Hive</a:t>
            </a:r>
            <a:r>
              <a:rPr lang="zh-CN" altLang="en-US" sz="1400" kern="0" dirty="0" smtClean="0">
                <a:latin typeface="+mn-ea"/>
                <a:ea typeface="+mn-ea"/>
                <a:cs typeface="Arial" panose="020B0604020202020204" pitchFamily="34" charset="0"/>
              </a:rPr>
              <a:t>集群通过</a:t>
            </a:r>
            <a:r>
              <a:rPr lang="en-US" altLang="zh-CN" sz="1400" kern="0" dirty="0" smtClean="0">
                <a:latin typeface="+mn-ea"/>
                <a:ea typeface="+mn-ea"/>
                <a:cs typeface="Arial" panose="020B0604020202020204" pitchFamily="34" charset="0"/>
              </a:rPr>
              <a:t> </a:t>
            </a:r>
            <a:r>
              <a:rPr lang="en-US" altLang="zh-CN" sz="1400" kern="0" dirty="0" err="1" smtClean="0">
                <a:latin typeface="+mn-ea"/>
                <a:ea typeface="+mn-ea"/>
                <a:cs typeface="Arial" panose="020B0604020202020204" pitchFamily="34" charset="0"/>
              </a:rPr>
              <a:t>BackupAdmin</a:t>
            </a:r>
            <a:r>
              <a:rPr lang="zh-CN" altLang="en-US" sz="1400" kern="0" dirty="0" smtClean="0">
                <a:latin typeface="+mn-ea"/>
                <a:ea typeface="+mn-ea"/>
                <a:cs typeface="Arial" panose="020B0604020202020204" pitchFamily="34" charset="0"/>
              </a:rPr>
              <a:t>异步复制实现跨数据中心灾备</a:t>
            </a:r>
            <a:endParaRPr lang="en-US" altLang="zh-CN" sz="1400" kern="0" dirty="0" smtClean="0">
              <a:latin typeface="+mn-ea"/>
              <a:ea typeface="+mn-ea"/>
              <a:cs typeface="Arial" panose="020B0604020202020204" pitchFamily="34" charset="0"/>
            </a:endParaRPr>
          </a:p>
        </p:txBody>
      </p:sp>
      <p:sp>
        <p:nvSpPr>
          <p:cNvPr id="26" name="AutoShape 26"/>
          <p:cNvSpPr>
            <a:spLocks noChangeArrowheads="1"/>
          </p:cNvSpPr>
          <p:nvPr/>
        </p:nvSpPr>
        <p:spPr bwMode="gray">
          <a:xfrm>
            <a:off x="719572" y="4473116"/>
            <a:ext cx="6984776" cy="684076"/>
          </a:xfrm>
          <a:prstGeom prst="roundRect">
            <a:avLst>
              <a:gd name="adj" fmla="val 10889"/>
            </a:avLst>
          </a:prstGeom>
          <a:gradFill rotWithShape="1">
            <a:gsLst>
              <a:gs pos="0">
                <a:srgbClr val="93C052"/>
              </a:gs>
              <a:gs pos="100000">
                <a:srgbClr val="D4E6BA"/>
              </a:gs>
            </a:gsLst>
            <a:lin ang="0" scaled="1"/>
          </a:gradFill>
          <a:ln w="19050" algn="ctr">
            <a:solidFill>
              <a:srgbClr val="C0C0C0"/>
            </a:solidFill>
            <a:round/>
          </a:ln>
        </p:spPr>
        <p:txBody>
          <a:bodyPr wrap="none" anchor="ctr"/>
          <a:lstStyle/>
          <a:p>
            <a:endParaRPr lang="zh-CN" altLang="en-US">
              <a:latin typeface="+mn-ea"/>
              <a:ea typeface="+mn-ea"/>
            </a:endParaRPr>
          </a:p>
        </p:txBody>
      </p:sp>
      <p:sp>
        <p:nvSpPr>
          <p:cNvPr id="27" name="Text Box 33"/>
          <p:cNvSpPr txBox="1">
            <a:spLocks noChangeArrowheads="1"/>
          </p:cNvSpPr>
          <p:nvPr/>
        </p:nvSpPr>
        <p:spPr bwMode="gray">
          <a:xfrm>
            <a:off x="815962" y="4568912"/>
            <a:ext cx="6600354" cy="523202"/>
          </a:xfrm>
          <a:prstGeom prst="rect">
            <a:avLst/>
          </a:prstGeom>
          <a:noFill/>
          <a:ln w="9525" algn="ctr">
            <a:noFill/>
            <a:miter lim="800000"/>
          </a:ln>
          <a:effectLst/>
        </p:spPr>
        <p:txBody>
          <a:bodyPr wrap="square" lIns="91422" tIns="45711" rIns="91422" bIns="45711">
            <a:spAutoFit/>
          </a:bodyPr>
          <a:lstStyle/>
          <a:p>
            <a:pPr fontAlgn="auto">
              <a:spcBef>
                <a:spcPts val="300"/>
              </a:spcBef>
              <a:spcAft>
                <a:spcPts val="0"/>
              </a:spcAft>
              <a:defRPr/>
            </a:pPr>
            <a:r>
              <a:rPr lang="zh-CN" altLang="en-US" sz="1400" b="1" kern="0" dirty="0" smtClean="0">
                <a:latin typeface="+mn-ea"/>
                <a:ea typeface="+mn-ea"/>
                <a:cs typeface="Arial" panose="020B0604020202020204" pitchFamily="34" charset="0"/>
              </a:rPr>
              <a:t>第三方备份系统集成</a:t>
            </a:r>
            <a:r>
              <a:rPr lang="en-US" altLang="zh-CN" sz="1400" b="1" kern="0" dirty="0" smtClean="0">
                <a:latin typeface="+mn-ea"/>
                <a:ea typeface="+mn-ea"/>
                <a:cs typeface="Arial" panose="020B0604020202020204" pitchFamily="34" charset="0"/>
              </a:rPr>
              <a:t> :</a:t>
            </a:r>
            <a:r>
              <a:rPr lang="zh-CN" altLang="en-US" sz="1400" kern="0" dirty="0" smtClean="0">
                <a:latin typeface="+mn-ea"/>
                <a:ea typeface="+mn-ea"/>
                <a:cs typeface="Arial" panose="020B0604020202020204" pitchFamily="34" charset="0"/>
              </a:rPr>
              <a:t>数据可以灵活的备份在外部系统如</a:t>
            </a:r>
            <a:r>
              <a:rPr lang="en-US" altLang="zh-CN" sz="1400" kern="0" dirty="0" smtClean="0">
                <a:latin typeface="+mn-ea"/>
                <a:ea typeface="+mn-ea"/>
                <a:cs typeface="Arial" panose="020B0604020202020204" pitchFamily="34" charset="0"/>
              </a:rPr>
              <a:t>NAS</a:t>
            </a:r>
            <a:r>
              <a:rPr lang="zh-CN" altLang="en-US" sz="1400" kern="0" dirty="0" smtClean="0">
                <a:latin typeface="+mn-ea"/>
                <a:ea typeface="+mn-ea"/>
                <a:cs typeface="Arial" panose="020B0604020202020204" pitchFamily="34" charset="0"/>
              </a:rPr>
              <a:t>、磁带库，只是和</a:t>
            </a:r>
            <a:r>
              <a:rPr lang="en-US" altLang="zh-CN" sz="1400" kern="0" dirty="0" smtClean="0">
                <a:latin typeface="+mn-ea"/>
                <a:ea typeface="+mn-ea"/>
                <a:cs typeface="Arial" panose="020B0604020202020204" pitchFamily="34" charset="0"/>
              </a:rPr>
              <a:t>NBU</a:t>
            </a:r>
            <a:r>
              <a:rPr lang="zh-CN" altLang="en-US" sz="1400" kern="0" dirty="0" smtClean="0">
                <a:latin typeface="+mn-ea"/>
                <a:ea typeface="+mn-ea"/>
                <a:cs typeface="Arial" panose="020B0604020202020204" pitchFamily="34" charset="0"/>
              </a:rPr>
              <a:t>等备份软件集成</a:t>
            </a:r>
            <a:endParaRPr lang="en-US" altLang="zh-CN" sz="1400" kern="0" dirty="0" smtClean="0">
              <a:latin typeface="+mn-ea"/>
              <a:ea typeface="+mn-ea"/>
              <a:cs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smtClean="0"/>
              <a:t>电信级可靠性</a:t>
            </a:r>
            <a:r>
              <a:rPr lang="en-US" altLang="zh-CN" smtClean="0"/>
              <a:t>-</a:t>
            </a:r>
            <a:r>
              <a:rPr lang="zh-CN" altLang="en-US" smtClean="0"/>
              <a:t>数据可靠性</a:t>
            </a:r>
            <a:endParaRPr lang="en-US" altLang="zh-CN" dirty="0" smtClean="0"/>
          </a:p>
        </p:txBody>
      </p:sp>
      <p:sp>
        <p:nvSpPr>
          <p:cNvPr id="4" name="Text Placeholder 3"/>
          <p:cNvSpPr>
            <a:spLocks noGrp="1"/>
          </p:cNvSpPr>
          <p:nvPr>
            <p:ph type="body" sz="quarter" idx="10"/>
          </p:nvPr>
        </p:nvSpPr>
        <p:spPr/>
        <p:txBody>
          <a:bodyPr/>
          <a:lstStyle/>
          <a:p>
            <a:endParaRPr lang="en-US"/>
          </a:p>
        </p:txBody>
      </p:sp>
      <p:sp>
        <p:nvSpPr>
          <p:cNvPr id="13" name="AutoShape 23"/>
          <p:cNvSpPr>
            <a:spLocks noChangeArrowheads="1"/>
          </p:cNvSpPr>
          <p:nvPr/>
        </p:nvSpPr>
        <p:spPr bwMode="gray">
          <a:xfrm>
            <a:off x="755576" y="1497094"/>
            <a:ext cx="6840760" cy="1103814"/>
          </a:xfrm>
          <a:prstGeom prst="roundRect">
            <a:avLst>
              <a:gd name="adj" fmla="val 10889"/>
            </a:avLst>
          </a:prstGeom>
          <a:gradFill rotWithShape="1">
            <a:gsLst>
              <a:gs pos="0">
                <a:srgbClr val="4EA7EA"/>
              </a:gs>
              <a:gs pos="100000">
                <a:srgbClr val="B8DCF7"/>
              </a:gs>
            </a:gsLst>
            <a:lin ang="0" scaled="1"/>
          </a:gradFill>
          <a:ln w="19050" algn="ctr">
            <a:solidFill>
              <a:srgbClr val="C0C0C0"/>
            </a:solidFill>
            <a:round/>
          </a:ln>
        </p:spPr>
        <p:txBody>
          <a:bodyPr wrap="none" anchor="ctr"/>
          <a:lstStyle/>
          <a:p>
            <a:endParaRPr lang="zh-CN" altLang="en-US">
              <a:latin typeface="+mn-ea"/>
              <a:ea typeface="+mn-ea"/>
            </a:endParaRPr>
          </a:p>
        </p:txBody>
      </p:sp>
      <p:sp>
        <p:nvSpPr>
          <p:cNvPr id="14" name="AutoShape 26"/>
          <p:cNvSpPr>
            <a:spLocks noChangeArrowheads="1"/>
          </p:cNvSpPr>
          <p:nvPr/>
        </p:nvSpPr>
        <p:spPr bwMode="gray">
          <a:xfrm>
            <a:off x="755576" y="2865152"/>
            <a:ext cx="6840760" cy="995896"/>
          </a:xfrm>
          <a:prstGeom prst="roundRect">
            <a:avLst>
              <a:gd name="adj" fmla="val 10889"/>
            </a:avLst>
          </a:prstGeom>
          <a:gradFill rotWithShape="1">
            <a:gsLst>
              <a:gs pos="0">
                <a:srgbClr val="93C052"/>
              </a:gs>
              <a:gs pos="100000">
                <a:srgbClr val="D4E6BA"/>
              </a:gs>
            </a:gsLst>
            <a:lin ang="0" scaled="1"/>
          </a:gradFill>
          <a:ln w="19050" algn="ctr">
            <a:solidFill>
              <a:srgbClr val="C0C0C0"/>
            </a:solidFill>
            <a:round/>
          </a:ln>
        </p:spPr>
        <p:txBody>
          <a:bodyPr wrap="none" anchor="ctr"/>
          <a:lstStyle/>
          <a:p>
            <a:endParaRPr lang="zh-CN" altLang="en-US">
              <a:latin typeface="+mn-ea"/>
              <a:ea typeface="+mn-ea"/>
            </a:endParaRPr>
          </a:p>
        </p:txBody>
      </p:sp>
      <p:sp>
        <p:nvSpPr>
          <p:cNvPr id="15" name="AutoShape 29"/>
          <p:cNvSpPr>
            <a:spLocks noChangeArrowheads="1"/>
          </p:cNvSpPr>
          <p:nvPr/>
        </p:nvSpPr>
        <p:spPr bwMode="gray">
          <a:xfrm>
            <a:off x="755576" y="4171275"/>
            <a:ext cx="6840760" cy="985917"/>
          </a:xfrm>
          <a:prstGeom prst="roundRect">
            <a:avLst>
              <a:gd name="adj" fmla="val 10889"/>
            </a:avLst>
          </a:prstGeom>
          <a:gradFill rotWithShape="1">
            <a:gsLst>
              <a:gs pos="0">
                <a:srgbClr val="4EA7EA"/>
              </a:gs>
              <a:gs pos="100000">
                <a:srgbClr val="B8DCF7"/>
              </a:gs>
            </a:gsLst>
            <a:lin ang="0" scaled="1"/>
          </a:gradFill>
          <a:ln w="19050" algn="ctr">
            <a:solidFill>
              <a:srgbClr val="C0C0C0"/>
            </a:solidFill>
            <a:round/>
          </a:ln>
        </p:spPr>
        <p:txBody>
          <a:bodyPr wrap="none" anchor="ctr"/>
          <a:lstStyle/>
          <a:p>
            <a:endParaRPr lang="zh-CN" altLang="en-US">
              <a:latin typeface="+mn-ea"/>
              <a:ea typeface="+mn-ea"/>
            </a:endParaRPr>
          </a:p>
        </p:txBody>
      </p:sp>
      <p:sp>
        <p:nvSpPr>
          <p:cNvPr id="16" name="Text Box 32"/>
          <p:cNvSpPr txBox="1">
            <a:spLocks noChangeArrowheads="1"/>
          </p:cNvSpPr>
          <p:nvPr/>
        </p:nvSpPr>
        <p:spPr bwMode="gray">
          <a:xfrm>
            <a:off x="827584" y="2924944"/>
            <a:ext cx="6624736" cy="777118"/>
          </a:xfrm>
          <a:prstGeom prst="rect">
            <a:avLst/>
          </a:prstGeom>
          <a:noFill/>
          <a:ln w="9525" algn="ctr">
            <a:noFill/>
            <a:miter lim="800000"/>
          </a:ln>
        </p:spPr>
        <p:txBody>
          <a:bodyPr wrap="square" lIns="91422" tIns="45711" rIns="91422" bIns="45711">
            <a:spAutoFit/>
          </a:bodyPr>
          <a:lstStyle/>
          <a:p>
            <a:pPr fontAlgn="auto">
              <a:spcBef>
                <a:spcPts val="300"/>
              </a:spcBef>
              <a:spcAft>
                <a:spcPts val="0"/>
              </a:spcAft>
              <a:defRPr/>
            </a:pPr>
            <a:r>
              <a:rPr lang="zh-CN" altLang="en-US" sz="1400" b="1" kern="0" dirty="0" smtClean="0">
                <a:latin typeface="+mn-ea"/>
                <a:ea typeface="+mn-ea"/>
                <a:cs typeface="Arial" panose="020B0604020202020204" pitchFamily="34" charset="0"/>
              </a:rPr>
              <a:t>快速故障检测</a:t>
            </a:r>
            <a:r>
              <a:rPr lang="en-US" altLang="zh-CN" sz="1400" b="1" kern="0" dirty="0" smtClean="0">
                <a:latin typeface="+mn-ea"/>
                <a:ea typeface="+mn-ea"/>
                <a:cs typeface="Arial" panose="020B0604020202020204" pitchFamily="34" charset="0"/>
              </a:rPr>
              <a:t>: </a:t>
            </a:r>
            <a:r>
              <a:rPr lang="zh-CN" altLang="en-US" sz="1400" kern="0" dirty="0" smtClean="0">
                <a:latin typeface="+mn-ea"/>
                <a:ea typeface="+mn-ea"/>
                <a:cs typeface="Arial" panose="020B0604020202020204" pitchFamily="34" charset="0"/>
              </a:rPr>
              <a:t>结合华为存储产品经验，尽快发现故障硬盘，降低</a:t>
            </a:r>
            <a:r>
              <a:rPr lang="en-US" altLang="zh-CN" sz="1400" kern="0" dirty="0" smtClean="0">
                <a:latin typeface="+mn-ea"/>
                <a:ea typeface="+mn-ea"/>
                <a:cs typeface="Arial" panose="020B0604020202020204" pitchFamily="34" charset="0"/>
              </a:rPr>
              <a:t>MTTR</a:t>
            </a:r>
            <a:r>
              <a:rPr lang="zh-CN" altLang="en-US" sz="1400" kern="0" dirty="0" smtClean="0">
                <a:latin typeface="+mn-ea"/>
                <a:ea typeface="+mn-ea"/>
                <a:cs typeface="Arial" panose="020B0604020202020204" pitchFamily="34" charset="0"/>
              </a:rPr>
              <a:t>，提高数据可靠性</a:t>
            </a:r>
          </a:p>
          <a:p>
            <a:pPr fontAlgn="auto">
              <a:spcBef>
                <a:spcPts val="300"/>
              </a:spcBef>
              <a:spcAft>
                <a:spcPts val="0"/>
              </a:spcAft>
              <a:defRPr/>
            </a:pPr>
            <a:r>
              <a:rPr lang="zh-CN" altLang="en-US" sz="1400" b="1" kern="0" dirty="0" smtClean="0">
                <a:latin typeface="+mn-ea"/>
                <a:ea typeface="+mn-ea"/>
                <a:cs typeface="Arial" panose="020B0604020202020204" pitchFamily="34" charset="0"/>
              </a:rPr>
              <a:t>硬盘热插拔</a:t>
            </a:r>
            <a:r>
              <a:rPr lang="en-US" altLang="zh-CN" sz="1400" b="1" kern="0" dirty="0" smtClean="0">
                <a:latin typeface="+mn-ea"/>
                <a:ea typeface="+mn-ea"/>
                <a:cs typeface="Arial" panose="020B0604020202020204" pitchFamily="34" charset="0"/>
              </a:rPr>
              <a:t>:</a:t>
            </a:r>
            <a:r>
              <a:rPr lang="zh-CN" altLang="en-US" sz="1400" kern="0" dirty="0" smtClean="0">
                <a:latin typeface="+mn-ea"/>
                <a:ea typeface="+mn-ea"/>
                <a:cs typeface="Arial" panose="020B0604020202020204" pitchFamily="34" charset="0"/>
              </a:rPr>
              <a:t>支持在线集群硬盘更换不影响业务，降低</a:t>
            </a:r>
            <a:r>
              <a:rPr lang="en-US" altLang="zh-CN" sz="1400" kern="0" dirty="0" smtClean="0">
                <a:latin typeface="+mn-ea"/>
                <a:ea typeface="+mn-ea"/>
                <a:cs typeface="Arial" panose="020B0604020202020204" pitchFamily="34" charset="0"/>
              </a:rPr>
              <a:t>MTTR.</a:t>
            </a:r>
          </a:p>
        </p:txBody>
      </p:sp>
      <p:sp>
        <p:nvSpPr>
          <p:cNvPr id="17" name="Text Box 33"/>
          <p:cNvSpPr txBox="1">
            <a:spLocks noChangeArrowheads="1"/>
          </p:cNvSpPr>
          <p:nvPr/>
        </p:nvSpPr>
        <p:spPr bwMode="gray">
          <a:xfrm>
            <a:off x="827584" y="1556792"/>
            <a:ext cx="6624736" cy="777118"/>
          </a:xfrm>
          <a:prstGeom prst="rect">
            <a:avLst/>
          </a:prstGeom>
          <a:noFill/>
          <a:ln w="9525" algn="ctr">
            <a:noFill/>
            <a:miter lim="800000"/>
          </a:ln>
          <a:effectLst/>
        </p:spPr>
        <p:txBody>
          <a:bodyPr wrap="square" lIns="91422" tIns="45711" rIns="91422" bIns="45711">
            <a:spAutoFit/>
          </a:bodyPr>
          <a:lstStyle/>
          <a:p>
            <a:pPr marL="0" marR="0" lvl="0" indent="0" defTabSz="914400" eaLnBrk="1" fontAlgn="auto" latinLnBrk="0" hangingPunct="1">
              <a:lnSpc>
                <a:spcPct val="100000"/>
              </a:lnSpc>
              <a:spcBef>
                <a:spcPts val="300"/>
              </a:spcBef>
              <a:spcAft>
                <a:spcPts val="0"/>
              </a:spcAft>
              <a:buClrTx/>
              <a:buSzTx/>
              <a:defRPr/>
            </a:pPr>
            <a:r>
              <a:rPr lang="en-US" altLang="zh-CN" sz="1400" b="1" kern="0" dirty="0" smtClean="0">
                <a:latin typeface="+mn-ea"/>
                <a:ea typeface="+mn-ea"/>
                <a:cs typeface="Arial" panose="020B0604020202020204" pitchFamily="34" charset="0"/>
              </a:rPr>
              <a:t>OS</a:t>
            </a:r>
            <a:r>
              <a:rPr lang="zh-CN" altLang="en-US" sz="1400" b="1" kern="0" dirty="0" smtClean="0">
                <a:latin typeface="+mn-ea"/>
                <a:ea typeface="+mn-ea"/>
                <a:cs typeface="Arial" panose="020B0604020202020204" pitchFamily="34" charset="0"/>
              </a:rPr>
              <a:t>层可靠性加固</a:t>
            </a:r>
            <a:r>
              <a:rPr lang="en-US" altLang="zh-CN" sz="1400" b="1" kern="0" dirty="0" smtClean="0">
                <a:latin typeface="+mn-ea"/>
                <a:ea typeface="+mn-ea"/>
                <a:cs typeface="Arial" panose="020B0604020202020204" pitchFamily="34" charset="0"/>
              </a:rPr>
              <a:t>: </a:t>
            </a:r>
            <a:r>
              <a:rPr lang="en-US" altLang="zh-CN" sz="1400" kern="0" dirty="0" smtClean="0">
                <a:latin typeface="+mn-ea"/>
                <a:ea typeface="+mn-ea"/>
                <a:cs typeface="Arial" panose="020B0604020202020204" pitchFamily="34" charset="0"/>
              </a:rPr>
              <a:t> RAID/OS</a:t>
            </a:r>
            <a:r>
              <a:rPr lang="zh-CN" altLang="en-US" sz="1400" kern="0" dirty="0" smtClean="0">
                <a:latin typeface="+mn-ea"/>
                <a:ea typeface="+mn-ea"/>
                <a:cs typeface="Arial" panose="020B0604020202020204" pitchFamily="34" charset="0"/>
              </a:rPr>
              <a:t>写缓存保护实现掉电数据保护</a:t>
            </a:r>
            <a:endParaRPr lang="en-US" altLang="zh-CN" sz="1400" kern="0" dirty="0" smtClean="0">
              <a:latin typeface="+mn-ea"/>
              <a:ea typeface="+mn-ea"/>
              <a:cs typeface="Arial" panose="020B0604020202020204" pitchFamily="34" charset="0"/>
            </a:endParaRPr>
          </a:p>
          <a:p>
            <a:pPr fontAlgn="auto">
              <a:spcBef>
                <a:spcPts val="300"/>
              </a:spcBef>
              <a:spcAft>
                <a:spcPts val="0"/>
              </a:spcAft>
              <a:defRPr/>
            </a:pPr>
            <a:r>
              <a:rPr lang="en-US" altLang="zh-CN" sz="1400" b="1" kern="0" dirty="0" smtClean="0">
                <a:latin typeface="+mn-ea"/>
                <a:ea typeface="+mn-ea"/>
                <a:cs typeface="Arial" panose="020B0604020202020204" pitchFamily="34" charset="0"/>
              </a:rPr>
              <a:t>Raid</a:t>
            </a:r>
            <a:r>
              <a:rPr lang="zh-CN" altLang="en-US" sz="1400" b="1" kern="0" dirty="0" smtClean="0">
                <a:latin typeface="+mn-ea"/>
                <a:ea typeface="+mn-ea"/>
                <a:cs typeface="Arial" panose="020B0604020202020204" pitchFamily="34" charset="0"/>
              </a:rPr>
              <a:t>策略</a:t>
            </a:r>
            <a:r>
              <a:rPr lang="en-US" altLang="zh-CN" sz="1400" b="1" kern="0" dirty="0" smtClean="0">
                <a:latin typeface="+mn-ea"/>
                <a:ea typeface="+mn-ea"/>
                <a:cs typeface="Arial" panose="020B0604020202020204" pitchFamily="34" charset="0"/>
              </a:rPr>
              <a:t>: </a:t>
            </a:r>
            <a:r>
              <a:rPr lang="en-US" altLang="zh-CN" sz="1400" kern="0" dirty="0" smtClean="0">
                <a:latin typeface="+mn-ea"/>
                <a:ea typeface="+mn-ea"/>
                <a:cs typeface="Arial" panose="020B0604020202020204" pitchFamily="34" charset="0"/>
              </a:rPr>
              <a:t>OS</a:t>
            </a:r>
            <a:r>
              <a:rPr lang="zh-CN" altLang="en-US" sz="1400" kern="0" dirty="0" smtClean="0">
                <a:latin typeface="+mn-ea"/>
                <a:ea typeface="+mn-ea"/>
                <a:cs typeface="Arial" panose="020B0604020202020204" pitchFamily="34" charset="0"/>
              </a:rPr>
              <a:t>，</a:t>
            </a:r>
            <a:r>
              <a:rPr lang="en-US" altLang="zh-CN" sz="1400" kern="0" dirty="0" smtClean="0">
                <a:latin typeface="+mn-ea"/>
                <a:ea typeface="+mn-ea"/>
                <a:cs typeface="Arial" panose="020B0604020202020204" pitchFamily="34" charset="0"/>
              </a:rPr>
              <a:t>OMS</a:t>
            </a:r>
            <a:r>
              <a:rPr lang="zh-CN" altLang="en-US" sz="1400" kern="0" dirty="0" smtClean="0">
                <a:latin typeface="+mn-ea"/>
                <a:ea typeface="+mn-ea"/>
                <a:cs typeface="Arial" panose="020B0604020202020204" pitchFamily="34" charset="0"/>
              </a:rPr>
              <a:t>，</a:t>
            </a:r>
            <a:r>
              <a:rPr lang="en-US" altLang="zh-CN" sz="1400" kern="0" dirty="0" err="1" smtClean="0">
                <a:latin typeface="+mn-ea"/>
                <a:ea typeface="+mn-ea"/>
                <a:cs typeface="Arial" panose="020B0604020202020204" pitchFamily="34" charset="0"/>
              </a:rPr>
              <a:t>NameNode</a:t>
            </a:r>
            <a:r>
              <a:rPr lang="zh-CN" altLang="en-US" sz="1400" kern="0" dirty="0" smtClean="0">
                <a:latin typeface="+mn-ea"/>
                <a:ea typeface="+mn-ea"/>
                <a:cs typeface="Arial" panose="020B0604020202020204" pitchFamily="34" charset="0"/>
              </a:rPr>
              <a:t>，</a:t>
            </a:r>
            <a:r>
              <a:rPr lang="en-US" altLang="zh-CN" sz="1400" kern="0" dirty="0" smtClean="0">
                <a:latin typeface="+mn-ea"/>
                <a:ea typeface="+mn-ea"/>
                <a:cs typeface="Arial" panose="020B0604020202020204" pitchFamily="34" charset="0"/>
              </a:rPr>
              <a:t>ZK </a:t>
            </a:r>
            <a:r>
              <a:rPr lang="zh-CN" altLang="en-US" sz="1400" kern="0" dirty="0" smtClean="0">
                <a:latin typeface="+mn-ea"/>
                <a:ea typeface="+mn-ea"/>
                <a:cs typeface="Arial" panose="020B0604020202020204" pitchFamily="34" charset="0"/>
              </a:rPr>
              <a:t>及</a:t>
            </a:r>
            <a:r>
              <a:rPr lang="en-US" altLang="zh-CN" sz="1400" kern="0" dirty="0" smtClean="0">
                <a:latin typeface="+mn-ea"/>
                <a:ea typeface="+mn-ea"/>
                <a:cs typeface="Arial" panose="020B0604020202020204" pitchFamily="34" charset="0"/>
              </a:rPr>
              <a:t>HDFS</a:t>
            </a:r>
            <a:r>
              <a:rPr lang="zh-CN" altLang="en-US" sz="1400" kern="0" dirty="0" smtClean="0">
                <a:latin typeface="+mn-ea"/>
                <a:ea typeface="+mn-ea"/>
                <a:cs typeface="Arial" panose="020B0604020202020204" pitchFamily="34" charset="0"/>
              </a:rPr>
              <a:t>数据节点采用不同硬盘分区及</a:t>
            </a:r>
            <a:r>
              <a:rPr lang="en-US" altLang="zh-CN" sz="1400" kern="0" dirty="0" smtClean="0">
                <a:latin typeface="+mn-ea"/>
                <a:ea typeface="+mn-ea"/>
                <a:cs typeface="Arial" panose="020B0604020202020204" pitchFamily="34" charset="0"/>
              </a:rPr>
              <a:t>Raid</a:t>
            </a:r>
            <a:r>
              <a:rPr lang="zh-CN" altLang="en-US" sz="1400" kern="0" dirty="0" smtClean="0">
                <a:latin typeface="+mn-ea"/>
                <a:ea typeface="+mn-ea"/>
                <a:cs typeface="Arial" panose="020B0604020202020204" pitchFamily="34" charset="0"/>
              </a:rPr>
              <a:t>策略，兼顾性能情况下保证数据可靠性</a:t>
            </a:r>
            <a:endParaRPr lang="en-US" altLang="zh-CN" sz="1400" kern="0" dirty="0" smtClean="0">
              <a:latin typeface="+mn-ea"/>
              <a:ea typeface="+mn-ea"/>
              <a:cs typeface="Arial" panose="020B0604020202020204" pitchFamily="34" charset="0"/>
            </a:endParaRPr>
          </a:p>
        </p:txBody>
      </p:sp>
      <p:sp>
        <p:nvSpPr>
          <p:cNvPr id="18" name="Text Box 32"/>
          <p:cNvSpPr txBox="1">
            <a:spLocks noChangeArrowheads="1"/>
          </p:cNvSpPr>
          <p:nvPr/>
        </p:nvSpPr>
        <p:spPr bwMode="gray">
          <a:xfrm>
            <a:off x="827584" y="4221088"/>
            <a:ext cx="6588732" cy="992561"/>
          </a:xfrm>
          <a:prstGeom prst="rect">
            <a:avLst/>
          </a:prstGeom>
          <a:noFill/>
          <a:ln w="9525" algn="ctr">
            <a:noFill/>
            <a:miter lim="800000"/>
          </a:ln>
          <a:effectLst/>
        </p:spPr>
        <p:txBody>
          <a:bodyPr wrap="square" lIns="91422" tIns="45711" rIns="91422" bIns="45711">
            <a:spAutoFit/>
          </a:bodyPr>
          <a:lstStyle/>
          <a:p>
            <a:pPr fontAlgn="auto">
              <a:spcBef>
                <a:spcPts val="300"/>
              </a:spcBef>
              <a:spcAft>
                <a:spcPts val="0"/>
              </a:spcAft>
              <a:defRPr/>
            </a:pPr>
            <a:r>
              <a:rPr lang="zh-CN" altLang="en-US" sz="1400" b="1" kern="0" dirty="0" smtClean="0">
                <a:latin typeface="+mn-ea"/>
                <a:ea typeface="+mn-ea"/>
                <a:cs typeface="Arial" panose="020B0604020202020204" pitchFamily="34" charset="0"/>
              </a:rPr>
              <a:t>第三方备份系统集成</a:t>
            </a:r>
            <a:r>
              <a:rPr lang="en-US" altLang="zh-CN" sz="1400" b="1" kern="0" dirty="0" smtClean="0">
                <a:latin typeface="+mn-ea"/>
                <a:ea typeface="+mn-ea"/>
                <a:cs typeface="Arial" panose="020B0604020202020204" pitchFamily="34" charset="0"/>
              </a:rPr>
              <a:t> :</a:t>
            </a:r>
            <a:r>
              <a:rPr lang="zh-CN" altLang="en-US" sz="1400" kern="0" dirty="0" smtClean="0">
                <a:latin typeface="+mn-ea"/>
                <a:ea typeface="+mn-ea"/>
                <a:cs typeface="Arial" panose="020B0604020202020204" pitchFamily="34" charset="0"/>
              </a:rPr>
              <a:t>数据可以灵活的备份在外部系统如</a:t>
            </a:r>
            <a:r>
              <a:rPr lang="en-US" altLang="zh-CN" sz="1400" kern="0" dirty="0" smtClean="0">
                <a:latin typeface="+mn-ea"/>
                <a:ea typeface="+mn-ea"/>
                <a:cs typeface="Arial" panose="020B0604020202020204" pitchFamily="34" charset="0"/>
              </a:rPr>
              <a:t>NAS</a:t>
            </a:r>
            <a:r>
              <a:rPr lang="zh-CN" altLang="en-US" sz="1400" kern="0" dirty="0" smtClean="0">
                <a:latin typeface="+mn-ea"/>
                <a:ea typeface="+mn-ea"/>
                <a:cs typeface="Arial" panose="020B0604020202020204" pitchFamily="34" charset="0"/>
              </a:rPr>
              <a:t>、磁带库，只是和</a:t>
            </a:r>
            <a:r>
              <a:rPr lang="en-US" altLang="zh-CN" sz="1400" kern="0" dirty="0" smtClean="0">
                <a:latin typeface="+mn-ea"/>
                <a:ea typeface="+mn-ea"/>
                <a:cs typeface="Arial" panose="020B0604020202020204" pitchFamily="34" charset="0"/>
              </a:rPr>
              <a:t>NBU</a:t>
            </a:r>
            <a:r>
              <a:rPr lang="zh-CN" altLang="en-US" sz="1400" kern="0" dirty="0" smtClean="0">
                <a:latin typeface="+mn-ea"/>
                <a:ea typeface="+mn-ea"/>
                <a:cs typeface="Arial" panose="020B0604020202020204" pitchFamily="34" charset="0"/>
              </a:rPr>
              <a:t>等备份软件集成</a:t>
            </a:r>
            <a:endParaRPr lang="en-US" altLang="zh-CN" sz="1400" kern="0" dirty="0" smtClean="0">
              <a:latin typeface="+mn-ea"/>
              <a:ea typeface="+mn-ea"/>
              <a:cs typeface="Arial" panose="020B0604020202020204" pitchFamily="34" charset="0"/>
            </a:endParaRPr>
          </a:p>
          <a:p>
            <a:pPr fontAlgn="auto">
              <a:spcBef>
                <a:spcPts val="300"/>
              </a:spcBef>
              <a:spcAft>
                <a:spcPts val="0"/>
              </a:spcAft>
              <a:defRPr/>
            </a:pPr>
            <a:r>
              <a:rPr lang="zh-CN" altLang="en-US" sz="1400" b="1" kern="0" dirty="0" smtClean="0">
                <a:latin typeface="+mn-ea"/>
                <a:ea typeface="+mn-ea"/>
                <a:cs typeface="Arial" panose="020B0604020202020204" pitchFamily="34" charset="0"/>
              </a:rPr>
              <a:t>跨数据中心数据备份：</a:t>
            </a:r>
            <a:r>
              <a:rPr lang="en-US" altLang="zh-CN" sz="1400" kern="0" dirty="0" err="1" smtClean="0">
                <a:latin typeface="+mn-ea"/>
                <a:ea typeface="+mn-ea"/>
                <a:cs typeface="Arial" panose="020B0604020202020204" pitchFamily="34" charset="0"/>
              </a:rPr>
              <a:t>HBase</a:t>
            </a:r>
            <a:r>
              <a:rPr lang="zh-CN" altLang="en-US" sz="1400" kern="0" dirty="0" smtClean="0">
                <a:latin typeface="+mn-ea"/>
                <a:ea typeface="+mn-ea"/>
                <a:cs typeface="Arial" panose="020B0604020202020204" pitchFamily="34" charset="0"/>
              </a:rPr>
              <a:t>集群通过</a:t>
            </a:r>
            <a:r>
              <a:rPr lang="en-US" altLang="zh-CN" sz="1400" kern="0" dirty="0" smtClean="0">
                <a:latin typeface="+mn-ea"/>
                <a:ea typeface="+mn-ea"/>
                <a:cs typeface="Arial" panose="020B0604020202020204" pitchFamily="34" charset="0"/>
              </a:rPr>
              <a:t>HLOG</a:t>
            </a:r>
            <a:r>
              <a:rPr lang="zh-CN" altLang="en-US" sz="1400" kern="0" dirty="0" smtClean="0">
                <a:latin typeface="+mn-ea"/>
                <a:ea typeface="+mn-ea"/>
                <a:cs typeface="Arial" panose="020B0604020202020204" pitchFamily="34" charset="0"/>
              </a:rPr>
              <a:t>准实时复制，</a:t>
            </a:r>
            <a:r>
              <a:rPr lang="en-US" altLang="zh-CN" sz="1400" kern="0" dirty="0" smtClean="0">
                <a:latin typeface="+mn-ea"/>
                <a:ea typeface="+mn-ea"/>
                <a:cs typeface="Arial" panose="020B0604020202020204" pitchFamily="34" charset="0"/>
              </a:rPr>
              <a:t>HDFS/Hive</a:t>
            </a:r>
            <a:r>
              <a:rPr lang="zh-CN" altLang="en-US" sz="1400" kern="0" dirty="0" smtClean="0">
                <a:latin typeface="+mn-ea"/>
                <a:ea typeface="+mn-ea"/>
                <a:cs typeface="Arial" panose="020B0604020202020204" pitchFamily="34" charset="0"/>
              </a:rPr>
              <a:t>集群通过</a:t>
            </a:r>
            <a:r>
              <a:rPr lang="en-US" altLang="zh-CN" sz="1400" kern="0" dirty="0" smtClean="0">
                <a:latin typeface="+mn-ea"/>
                <a:ea typeface="+mn-ea"/>
                <a:cs typeface="Arial" panose="020B0604020202020204" pitchFamily="34" charset="0"/>
              </a:rPr>
              <a:t> </a:t>
            </a:r>
            <a:r>
              <a:rPr lang="en-US" altLang="zh-CN" sz="1400" kern="0" dirty="0" err="1" smtClean="0">
                <a:latin typeface="+mn-ea"/>
                <a:ea typeface="+mn-ea"/>
                <a:cs typeface="Arial" panose="020B0604020202020204" pitchFamily="34" charset="0"/>
              </a:rPr>
              <a:t>BackupAdmin</a:t>
            </a:r>
            <a:r>
              <a:rPr lang="zh-CN" altLang="en-US" sz="1400" kern="0" dirty="0" smtClean="0">
                <a:latin typeface="+mn-ea"/>
                <a:ea typeface="+mn-ea"/>
                <a:cs typeface="Arial" panose="020B0604020202020204" pitchFamily="34" charset="0"/>
              </a:rPr>
              <a:t>异步复制实现跨数据中心灾备</a:t>
            </a:r>
            <a:endParaRPr lang="en-US" altLang="zh-CN" sz="1400" kern="0" dirty="0" smtClean="0">
              <a:latin typeface="+mn-ea"/>
              <a:ea typeface="+mn-ea"/>
              <a:cs typeface="Arial" panose="020B0604020202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
          <p:cNvGrpSpPr/>
          <p:nvPr/>
        </p:nvGrpSpPr>
        <p:grpSpPr bwMode="auto">
          <a:xfrm>
            <a:off x="683456" y="1376771"/>
            <a:ext cx="8051759" cy="3960441"/>
            <a:chOff x="503548" y="1091589"/>
            <a:chExt cx="8051647" cy="2740937"/>
          </a:xfrm>
        </p:grpSpPr>
        <p:sp>
          <p:nvSpPr>
            <p:cNvPr id="51204" name="AutoShape 19"/>
            <p:cNvSpPr>
              <a:spLocks noChangeArrowheads="1"/>
            </p:cNvSpPr>
            <p:nvPr/>
          </p:nvSpPr>
          <p:spPr bwMode="gray">
            <a:xfrm>
              <a:off x="533401" y="1091589"/>
              <a:ext cx="2850540" cy="2740937"/>
            </a:xfrm>
            <a:prstGeom prst="rightArrow">
              <a:avLst>
                <a:gd name="adj1" fmla="val 62787"/>
                <a:gd name="adj2" fmla="val 41259"/>
              </a:avLst>
            </a:prstGeom>
            <a:gradFill rotWithShape="1">
              <a:gsLst>
                <a:gs pos="0">
                  <a:srgbClr val="FFFFFF">
                    <a:alpha val="0"/>
                  </a:srgbClr>
                </a:gs>
                <a:gs pos="100000">
                  <a:srgbClr val="C0C0C0">
                    <a:alpha val="50000"/>
                  </a:srgbClr>
                </a:gs>
              </a:gsLst>
              <a:lin ang="0" scaled="1"/>
            </a:gradFill>
            <a:ln w="19050" cap="rnd" algn="ctr">
              <a:solidFill>
                <a:srgbClr val="C0C0C0"/>
              </a:solidFill>
              <a:prstDash val="sysDot"/>
              <a:miter lim="800000"/>
            </a:ln>
          </p:spPr>
          <p:txBody>
            <a:bodyPr wrap="none" lIns="91422" tIns="45711" rIns="91422" bIns="45711" anchor="ctr"/>
            <a:lstStyle/>
            <a:p>
              <a:pPr algn="ctr"/>
              <a:endParaRPr lang="zh-CN" altLang="en-US" sz="1800">
                <a:latin typeface="+mn-ea"/>
                <a:ea typeface="+mn-ea"/>
              </a:endParaRPr>
            </a:p>
          </p:txBody>
        </p:sp>
        <p:sp>
          <p:nvSpPr>
            <p:cNvPr id="229396" name="Text Box 20"/>
            <p:cNvSpPr txBox="1">
              <a:spLocks noChangeArrowheads="1"/>
            </p:cNvSpPr>
            <p:nvPr/>
          </p:nvSpPr>
          <p:spPr bwMode="black">
            <a:xfrm>
              <a:off x="503548" y="1599992"/>
              <a:ext cx="2593939" cy="1492001"/>
            </a:xfrm>
            <a:prstGeom prst="rect">
              <a:avLst/>
            </a:prstGeom>
            <a:noFill/>
            <a:ln w="9525">
              <a:noFill/>
              <a:miter lim="800000"/>
            </a:ln>
            <a:effectLst/>
          </p:spPr>
          <p:txBody>
            <a:bodyPr lIns="91422" tIns="45711" rIns="91422" bIns="45711">
              <a:spAutoFit/>
            </a:bodyPr>
            <a:lstStyle/>
            <a:p>
              <a:pPr marL="120650" indent="-120650" eaLnBrk="0" hangingPunct="0">
                <a:buFont typeface="Wingdings" panose="05000000000000000000" pitchFamily="2" charset="2"/>
                <a:buNone/>
                <a:defRPr/>
              </a:pPr>
              <a:r>
                <a:rPr lang="zh-CN" altLang="en-US" sz="1100" b="1" dirty="0">
                  <a:solidFill>
                    <a:srgbClr val="FF0000"/>
                  </a:solidFill>
                  <a:latin typeface="+mn-ea"/>
                  <a:ea typeface="+mn-ea"/>
                </a:rPr>
                <a:t>故障</a:t>
              </a:r>
              <a:endParaRPr lang="en-US" altLang="zh-CN" sz="1100" b="1" dirty="0">
                <a:solidFill>
                  <a:srgbClr val="FF0000"/>
                </a:solidFill>
                <a:latin typeface="+mn-ea"/>
                <a:ea typeface="+mn-ea"/>
              </a:endParaRPr>
            </a:p>
            <a:p>
              <a:pPr marL="90805" indent="-90805" eaLnBrk="0" hangingPunct="0">
                <a:spcBef>
                  <a:spcPts val="300"/>
                </a:spcBef>
                <a:buFont typeface="Arial" panose="020B0604020202020204" pitchFamily="34" charset="0"/>
                <a:buChar char="•"/>
                <a:defRPr/>
              </a:pPr>
              <a:r>
                <a:rPr lang="zh-CN" altLang="en-US" sz="900" dirty="0">
                  <a:latin typeface="+mn-ea"/>
                  <a:ea typeface="+mn-ea"/>
                </a:rPr>
                <a:t>无故障检测机制，</a:t>
              </a:r>
              <a:r>
                <a:rPr lang="en-US" altLang="zh-CN" sz="900" dirty="0">
                  <a:latin typeface="+mn-ea"/>
                  <a:ea typeface="+mn-ea"/>
                </a:rPr>
                <a:t>MTTR</a:t>
              </a:r>
              <a:r>
                <a:rPr lang="zh-CN" altLang="en-US" sz="900" dirty="0">
                  <a:latin typeface="+mn-ea"/>
                  <a:ea typeface="+mn-ea"/>
                </a:rPr>
                <a:t>无保障</a:t>
              </a:r>
              <a:endParaRPr lang="en-US" altLang="zh-CN" sz="900" dirty="0">
                <a:latin typeface="+mn-ea"/>
                <a:ea typeface="+mn-ea"/>
              </a:endParaRPr>
            </a:p>
            <a:p>
              <a:pPr marL="90805" indent="-90805" eaLnBrk="0" hangingPunct="0">
                <a:spcBef>
                  <a:spcPts val="300"/>
                </a:spcBef>
                <a:buFont typeface="Arial" panose="020B0604020202020204" pitchFamily="34" charset="0"/>
                <a:buChar char="•"/>
                <a:defRPr/>
              </a:pPr>
              <a:endParaRPr lang="en-US" altLang="zh-CN" sz="800" dirty="0">
                <a:latin typeface="+mn-ea"/>
                <a:ea typeface="+mn-ea"/>
              </a:endParaRPr>
            </a:p>
            <a:p>
              <a:pPr marL="120650" indent="-120650" eaLnBrk="0" hangingPunct="0">
                <a:defRPr/>
              </a:pPr>
              <a:r>
                <a:rPr lang="zh-CN" altLang="en-US" sz="1100" b="1" dirty="0">
                  <a:solidFill>
                    <a:srgbClr val="FF0000"/>
                  </a:solidFill>
                  <a:latin typeface="+mn-ea"/>
                  <a:ea typeface="+mn-ea"/>
                </a:rPr>
                <a:t>掉电</a:t>
              </a:r>
              <a:endParaRPr lang="en-US" altLang="zh-CN" sz="1100" b="1" dirty="0">
                <a:solidFill>
                  <a:srgbClr val="FF0000"/>
                </a:solidFill>
                <a:latin typeface="+mn-ea"/>
                <a:ea typeface="+mn-ea"/>
              </a:endParaRPr>
            </a:p>
            <a:p>
              <a:pPr marL="90805" indent="-90805">
                <a:spcBef>
                  <a:spcPts val="300"/>
                </a:spcBef>
                <a:buFont typeface="Arial" panose="020B0604020202020204" pitchFamily="34" charset="0"/>
                <a:buChar char="•"/>
                <a:defRPr/>
              </a:pPr>
              <a:r>
                <a:rPr lang="zh-CN" altLang="en-US" sz="900" dirty="0">
                  <a:latin typeface="+mn-ea"/>
                  <a:ea typeface="+mn-ea"/>
                </a:rPr>
                <a:t>应用缓存、</a:t>
              </a:r>
              <a:r>
                <a:rPr lang="en-US" altLang="zh-CN" sz="900" dirty="0">
                  <a:latin typeface="+mn-ea"/>
                  <a:ea typeface="+mn-ea"/>
                </a:rPr>
                <a:t>OS</a:t>
              </a:r>
              <a:r>
                <a:rPr lang="zh-CN" altLang="en-US" sz="900" dirty="0">
                  <a:latin typeface="+mn-ea"/>
                  <a:ea typeface="+mn-ea"/>
                </a:rPr>
                <a:t>缓存、</a:t>
              </a:r>
              <a:r>
                <a:rPr lang="en-US" altLang="zh-CN" sz="900" dirty="0">
                  <a:latin typeface="+mn-ea"/>
                  <a:ea typeface="+mn-ea"/>
                </a:rPr>
                <a:t>RAID</a:t>
              </a:r>
              <a:r>
                <a:rPr lang="zh-CN" altLang="en-US" sz="900" dirty="0">
                  <a:latin typeface="+mn-ea"/>
                  <a:ea typeface="+mn-ea"/>
                </a:rPr>
                <a:t>卡缓存、硬盘缓存中的脏数据可能丢失。</a:t>
              </a:r>
              <a:endParaRPr lang="en-US" altLang="zh-CN" sz="900" dirty="0">
                <a:latin typeface="+mn-ea"/>
                <a:ea typeface="+mn-ea"/>
              </a:endParaRPr>
            </a:p>
            <a:p>
              <a:pPr marL="90805" indent="-90805">
                <a:spcBef>
                  <a:spcPts val="300"/>
                </a:spcBef>
                <a:buFont typeface="Arial" panose="020B0604020202020204" pitchFamily="34" charset="0"/>
                <a:buChar char="•"/>
                <a:defRPr/>
              </a:pPr>
              <a:r>
                <a:rPr lang="zh-CN" altLang="en-US" sz="900" dirty="0">
                  <a:latin typeface="+mn-ea"/>
                  <a:ea typeface="+mn-ea"/>
                </a:rPr>
                <a:t>集群重启导致</a:t>
              </a:r>
              <a:r>
                <a:rPr lang="zh-CN" altLang="zh-CN" sz="900" dirty="0">
                  <a:latin typeface="+mn-ea"/>
                  <a:ea typeface="+mn-ea"/>
                </a:rPr>
                <a:t>业务数据丢失</a:t>
              </a:r>
              <a:r>
                <a:rPr lang="zh-CN" altLang="en-US" sz="900" dirty="0">
                  <a:latin typeface="+mn-ea"/>
                  <a:ea typeface="+mn-ea"/>
                </a:rPr>
                <a:t>，系统不能启动</a:t>
              </a:r>
              <a:endParaRPr lang="en-US" altLang="zh-CN" sz="900" dirty="0">
                <a:latin typeface="+mn-ea"/>
                <a:ea typeface="+mn-ea"/>
              </a:endParaRPr>
            </a:p>
            <a:p>
              <a:pPr marL="90805" indent="-90805">
                <a:spcBef>
                  <a:spcPts val="300"/>
                </a:spcBef>
                <a:buFont typeface="Arial" panose="020B0604020202020204" pitchFamily="34" charset="0"/>
                <a:buChar char="•"/>
                <a:defRPr/>
              </a:pPr>
              <a:endParaRPr lang="en-US" altLang="zh-CN" sz="800" b="1" dirty="0">
                <a:latin typeface="+mn-ea"/>
                <a:ea typeface="+mn-ea"/>
              </a:endParaRPr>
            </a:p>
            <a:p>
              <a:pPr marL="120650" indent="-120650" eaLnBrk="0" hangingPunct="0">
                <a:lnSpc>
                  <a:spcPct val="60000"/>
                </a:lnSpc>
                <a:buClr>
                  <a:srgbClr val="1F3F5F"/>
                </a:buClr>
                <a:defRPr/>
              </a:pPr>
              <a:r>
                <a:rPr lang="zh-CN" altLang="en-US" sz="1100" b="1" dirty="0">
                  <a:solidFill>
                    <a:srgbClr val="FF0000"/>
                  </a:solidFill>
                  <a:latin typeface="+mn-ea"/>
                  <a:ea typeface="+mn-ea"/>
                </a:rPr>
                <a:t>坏盘</a:t>
              </a:r>
              <a:endParaRPr lang="en-US" altLang="zh-CN" sz="1100" b="1" dirty="0">
                <a:solidFill>
                  <a:srgbClr val="FF0000"/>
                </a:solidFill>
                <a:latin typeface="+mn-ea"/>
                <a:ea typeface="+mn-ea"/>
              </a:endParaRPr>
            </a:p>
            <a:p>
              <a:pPr marL="90805" indent="-90805">
                <a:spcBef>
                  <a:spcPts val="300"/>
                </a:spcBef>
                <a:buFont typeface="Arial" panose="020B0604020202020204" pitchFamily="34" charset="0"/>
                <a:buChar char="•"/>
                <a:defRPr/>
              </a:pPr>
              <a:r>
                <a:rPr lang="zh-CN" altLang="en-US" sz="900" dirty="0">
                  <a:latin typeface="+mn-ea"/>
                  <a:ea typeface="+mn-ea"/>
                </a:rPr>
                <a:t>硬盘故障是常态：</a:t>
              </a:r>
              <a:r>
                <a:rPr lang="en-US" altLang="zh-CN" sz="900" dirty="0">
                  <a:latin typeface="+mn-ea"/>
                  <a:ea typeface="+mn-ea"/>
                </a:rPr>
                <a:t>1PB</a:t>
              </a:r>
              <a:r>
                <a:rPr lang="zh-CN" altLang="en-US" sz="900" dirty="0">
                  <a:latin typeface="+mn-ea"/>
                  <a:ea typeface="+mn-ea"/>
                </a:rPr>
                <a:t>数据</a:t>
              </a:r>
              <a:r>
                <a:rPr lang="en-US" altLang="zh-CN" sz="900" dirty="0">
                  <a:latin typeface="+mn-ea"/>
                  <a:ea typeface="+mn-ea"/>
                </a:rPr>
                <a:t>1200</a:t>
              </a:r>
              <a:r>
                <a:rPr lang="zh-CN" altLang="en-US" sz="900" dirty="0">
                  <a:latin typeface="+mn-ea"/>
                  <a:ea typeface="+mn-ea"/>
                </a:rPr>
                <a:t>块硬盘</a:t>
              </a:r>
              <a:r>
                <a:rPr lang="en-US" altLang="zh-CN" sz="900" dirty="0">
                  <a:latin typeface="+mn-ea"/>
                  <a:ea typeface="+mn-ea"/>
                </a:rPr>
                <a:t>,</a:t>
              </a:r>
              <a:r>
                <a:rPr lang="zh-CN" altLang="en-US" sz="900" dirty="0">
                  <a:latin typeface="+mn-ea"/>
                  <a:ea typeface="+mn-ea"/>
                </a:rPr>
                <a:t>每</a:t>
              </a:r>
              <a:r>
                <a:rPr lang="en-US" altLang="zh-CN" sz="900" dirty="0">
                  <a:latin typeface="+mn-ea"/>
                  <a:ea typeface="+mn-ea"/>
                </a:rPr>
                <a:t>10</a:t>
              </a:r>
              <a:r>
                <a:rPr lang="zh-CN" altLang="en-US" sz="900" dirty="0">
                  <a:latin typeface="+mn-ea"/>
                  <a:ea typeface="+mn-ea"/>
                </a:rPr>
                <a:t>天约有</a:t>
              </a:r>
              <a:r>
                <a:rPr lang="en-US" altLang="zh-CN" sz="900" dirty="0">
                  <a:latin typeface="+mn-ea"/>
                  <a:ea typeface="+mn-ea"/>
                </a:rPr>
                <a:t>1</a:t>
              </a:r>
              <a:r>
                <a:rPr lang="zh-CN" altLang="en-US" sz="900" dirty="0">
                  <a:latin typeface="+mn-ea"/>
                  <a:ea typeface="+mn-ea"/>
                </a:rPr>
                <a:t>块硬盘损坏（年故障率按</a:t>
              </a:r>
              <a:r>
                <a:rPr lang="en-US" altLang="zh-CN" sz="900" dirty="0">
                  <a:latin typeface="+mn-ea"/>
                  <a:ea typeface="+mn-ea"/>
                </a:rPr>
                <a:t>3% </a:t>
              </a:r>
              <a:r>
                <a:rPr lang="zh-CN" altLang="en-US" sz="900" dirty="0">
                  <a:latin typeface="+mn-ea"/>
                  <a:ea typeface="+mn-ea"/>
                </a:rPr>
                <a:t>）</a:t>
              </a:r>
              <a:endParaRPr lang="en-US" altLang="zh-CN" sz="900" dirty="0">
                <a:latin typeface="+mn-ea"/>
                <a:ea typeface="+mn-ea"/>
              </a:endParaRPr>
            </a:p>
            <a:p>
              <a:pPr marL="90805" indent="-90805">
                <a:spcBef>
                  <a:spcPts val="300"/>
                </a:spcBef>
                <a:buFont typeface="Arial" panose="020B0604020202020204" pitchFamily="34" charset="0"/>
                <a:buChar char="•"/>
                <a:defRPr/>
              </a:pPr>
              <a:r>
                <a:rPr lang="zh-CN" altLang="en-US" sz="900" dirty="0">
                  <a:latin typeface="+mn-ea"/>
                  <a:ea typeface="+mn-ea"/>
                </a:rPr>
                <a:t>节点退服</a:t>
              </a:r>
              <a:r>
                <a:rPr lang="en-US" altLang="zh-CN" sz="900" dirty="0">
                  <a:latin typeface="+mn-ea"/>
                  <a:ea typeface="+mn-ea"/>
                </a:rPr>
                <a:t>-&gt;</a:t>
              </a:r>
              <a:r>
                <a:rPr lang="zh-CN" altLang="en-US" sz="900" dirty="0">
                  <a:latin typeface="+mn-ea"/>
                  <a:ea typeface="+mn-ea"/>
                </a:rPr>
                <a:t>换硬盘</a:t>
              </a:r>
              <a:r>
                <a:rPr lang="en-US" altLang="zh-CN" sz="900" dirty="0">
                  <a:latin typeface="+mn-ea"/>
                  <a:ea typeface="+mn-ea"/>
                </a:rPr>
                <a:t>-&gt;</a:t>
              </a:r>
              <a:r>
                <a:rPr lang="zh-CN" altLang="en-US" sz="900" dirty="0">
                  <a:latin typeface="+mn-ea"/>
                  <a:ea typeface="+mn-ea"/>
                </a:rPr>
                <a:t>启动，单次换盘操作</a:t>
              </a:r>
              <a:r>
                <a:rPr lang="en-US" altLang="zh-CN" sz="900" dirty="0">
                  <a:latin typeface="+mn-ea"/>
                  <a:ea typeface="+mn-ea"/>
                </a:rPr>
                <a:t>&gt;20</a:t>
              </a:r>
              <a:r>
                <a:rPr lang="zh-CN" altLang="en-US" sz="900" dirty="0">
                  <a:latin typeface="+mn-ea"/>
                  <a:ea typeface="+mn-ea"/>
                </a:rPr>
                <a:t>分钟，同时引发大量无效数据副本</a:t>
              </a:r>
              <a:r>
                <a:rPr lang="zh-CN" altLang="en-US" sz="900" dirty="0" smtClean="0">
                  <a:latin typeface="+mn-ea"/>
                  <a:ea typeface="+mn-ea"/>
                </a:rPr>
                <a:t>重建</a:t>
              </a:r>
              <a:endParaRPr lang="zh-CN" altLang="en-US" sz="900" dirty="0">
                <a:latin typeface="+mn-ea"/>
                <a:ea typeface="+mn-ea"/>
              </a:endParaRPr>
            </a:p>
          </p:txBody>
        </p:sp>
        <p:sp>
          <p:nvSpPr>
            <p:cNvPr id="51206" name="AutoShape 21"/>
            <p:cNvSpPr>
              <a:spLocks noChangeArrowheads="1"/>
            </p:cNvSpPr>
            <p:nvPr/>
          </p:nvSpPr>
          <p:spPr bwMode="auto">
            <a:xfrm>
              <a:off x="3392996" y="1116507"/>
              <a:ext cx="5031434" cy="2666183"/>
            </a:xfrm>
            <a:prstGeom prst="roundRect">
              <a:avLst>
                <a:gd name="adj" fmla="val 3481"/>
              </a:avLst>
            </a:prstGeom>
            <a:noFill/>
            <a:ln w="19050" cap="rnd">
              <a:solidFill>
                <a:srgbClr val="C0C0C0"/>
              </a:solidFill>
              <a:prstDash val="sysDot"/>
              <a:round/>
            </a:ln>
          </p:spPr>
          <p:txBody>
            <a:bodyPr wrap="none" anchor="ctr"/>
            <a:lstStyle/>
            <a:p>
              <a:endParaRPr lang="zh-CN" altLang="en-US">
                <a:latin typeface="+mn-ea"/>
                <a:ea typeface="+mn-ea"/>
              </a:endParaRPr>
            </a:p>
          </p:txBody>
        </p:sp>
        <p:sp>
          <p:nvSpPr>
            <p:cNvPr id="51207" name="AutoShape 23"/>
            <p:cNvSpPr>
              <a:spLocks noChangeArrowheads="1"/>
            </p:cNvSpPr>
            <p:nvPr/>
          </p:nvSpPr>
          <p:spPr bwMode="gray">
            <a:xfrm>
              <a:off x="3503572" y="1174862"/>
              <a:ext cx="4876799" cy="714090"/>
            </a:xfrm>
            <a:prstGeom prst="roundRect">
              <a:avLst>
                <a:gd name="adj" fmla="val 10889"/>
              </a:avLst>
            </a:prstGeom>
            <a:gradFill rotWithShape="1">
              <a:gsLst>
                <a:gs pos="0">
                  <a:srgbClr val="4EA7EA"/>
                </a:gs>
                <a:gs pos="100000">
                  <a:srgbClr val="B8DCF7"/>
                </a:gs>
              </a:gsLst>
              <a:lin ang="0" scaled="1"/>
            </a:gradFill>
            <a:ln w="19050" algn="ctr">
              <a:solidFill>
                <a:srgbClr val="C0C0C0"/>
              </a:solidFill>
              <a:round/>
            </a:ln>
          </p:spPr>
          <p:txBody>
            <a:bodyPr wrap="none" anchor="ctr"/>
            <a:lstStyle/>
            <a:p>
              <a:endParaRPr lang="zh-CN" altLang="en-US">
                <a:latin typeface="+mn-ea"/>
                <a:ea typeface="+mn-ea"/>
              </a:endParaRPr>
            </a:p>
          </p:txBody>
        </p:sp>
        <p:sp>
          <p:nvSpPr>
            <p:cNvPr id="51208" name="AutoShape 24"/>
            <p:cNvSpPr>
              <a:spLocks noChangeArrowheads="1"/>
            </p:cNvSpPr>
            <p:nvPr/>
          </p:nvSpPr>
          <p:spPr bwMode="gray">
            <a:xfrm>
              <a:off x="3455947" y="1378944"/>
              <a:ext cx="533400" cy="285750"/>
            </a:xfrm>
            <a:prstGeom prst="rightArrow">
              <a:avLst>
                <a:gd name="adj1" fmla="val 50000"/>
                <a:gd name="adj2" fmla="val 58333"/>
              </a:avLst>
            </a:prstGeom>
            <a:solidFill>
              <a:schemeClr val="bg1"/>
            </a:solidFill>
            <a:ln w="19050" algn="ctr">
              <a:solidFill>
                <a:srgbClr val="C0C0C0"/>
              </a:solidFill>
              <a:miter lim="800000"/>
            </a:ln>
          </p:spPr>
          <p:txBody>
            <a:bodyPr wrap="none" anchor="ctr"/>
            <a:lstStyle/>
            <a:p>
              <a:endParaRPr lang="zh-CN" altLang="en-US">
                <a:latin typeface="+mn-ea"/>
                <a:ea typeface="+mn-ea"/>
              </a:endParaRPr>
            </a:p>
          </p:txBody>
        </p:sp>
        <p:sp>
          <p:nvSpPr>
            <p:cNvPr id="51209" name="AutoShape 26"/>
            <p:cNvSpPr>
              <a:spLocks noChangeArrowheads="1"/>
            </p:cNvSpPr>
            <p:nvPr/>
          </p:nvSpPr>
          <p:spPr bwMode="gray">
            <a:xfrm>
              <a:off x="3503572" y="2121666"/>
              <a:ext cx="4876799" cy="714155"/>
            </a:xfrm>
            <a:prstGeom prst="roundRect">
              <a:avLst>
                <a:gd name="adj" fmla="val 10889"/>
              </a:avLst>
            </a:prstGeom>
            <a:gradFill rotWithShape="1">
              <a:gsLst>
                <a:gs pos="0">
                  <a:srgbClr val="93C052"/>
                </a:gs>
                <a:gs pos="100000">
                  <a:srgbClr val="D4E6BA"/>
                </a:gs>
              </a:gsLst>
              <a:lin ang="0" scaled="1"/>
            </a:gradFill>
            <a:ln w="19050" algn="ctr">
              <a:solidFill>
                <a:srgbClr val="C0C0C0"/>
              </a:solidFill>
              <a:round/>
            </a:ln>
          </p:spPr>
          <p:txBody>
            <a:bodyPr wrap="none" anchor="ctr"/>
            <a:lstStyle/>
            <a:p>
              <a:endParaRPr lang="zh-CN" altLang="en-US">
                <a:latin typeface="+mn-ea"/>
                <a:ea typeface="+mn-ea"/>
              </a:endParaRPr>
            </a:p>
          </p:txBody>
        </p:sp>
        <p:sp>
          <p:nvSpPr>
            <p:cNvPr id="51210" name="AutoShape 27"/>
            <p:cNvSpPr>
              <a:spLocks noChangeArrowheads="1"/>
            </p:cNvSpPr>
            <p:nvPr/>
          </p:nvSpPr>
          <p:spPr bwMode="gray">
            <a:xfrm>
              <a:off x="3455947" y="2325813"/>
              <a:ext cx="533400" cy="285750"/>
            </a:xfrm>
            <a:prstGeom prst="rightArrow">
              <a:avLst>
                <a:gd name="adj1" fmla="val 50000"/>
                <a:gd name="adj2" fmla="val 58333"/>
              </a:avLst>
            </a:prstGeom>
            <a:solidFill>
              <a:schemeClr val="bg1"/>
            </a:solidFill>
            <a:ln w="19050" algn="ctr">
              <a:solidFill>
                <a:srgbClr val="C0C0C0"/>
              </a:solidFill>
              <a:miter lim="800000"/>
            </a:ln>
          </p:spPr>
          <p:txBody>
            <a:bodyPr wrap="none" anchor="ctr"/>
            <a:lstStyle/>
            <a:p>
              <a:endParaRPr lang="zh-CN" altLang="en-US">
                <a:latin typeface="+mn-ea"/>
                <a:ea typeface="+mn-ea"/>
              </a:endParaRPr>
            </a:p>
          </p:txBody>
        </p:sp>
        <p:sp>
          <p:nvSpPr>
            <p:cNvPr id="51211" name="AutoShape 29"/>
            <p:cNvSpPr>
              <a:spLocks noChangeArrowheads="1"/>
            </p:cNvSpPr>
            <p:nvPr/>
          </p:nvSpPr>
          <p:spPr bwMode="gray">
            <a:xfrm>
              <a:off x="3503572" y="3025606"/>
              <a:ext cx="4876799" cy="707249"/>
            </a:xfrm>
            <a:prstGeom prst="roundRect">
              <a:avLst>
                <a:gd name="adj" fmla="val 10889"/>
              </a:avLst>
            </a:prstGeom>
            <a:gradFill rotWithShape="1">
              <a:gsLst>
                <a:gs pos="0">
                  <a:srgbClr val="4EA7EA"/>
                </a:gs>
                <a:gs pos="100000">
                  <a:srgbClr val="B8DCF7"/>
                </a:gs>
              </a:gsLst>
              <a:lin ang="0" scaled="1"/>
            </a:gradFill>
            <a:ln w="19050" algn="ctr">
              <a:solidFill>
                <a:srgbClr val="C0C0C0"/>
              </a:solidFill>
              <a:round/>
            </a:ln>
          </p:spPr>
          <p:txBody>
            <a:bodyPr wrap="none" anchor="ctr"/>
            <a:lstStyle/>
            <a:p>
              <a:endParaRPr lang="zh-CN" altLang="en-US">
                <a:latin typeface="+mn-ea"/>
                <a:ea typeface="+mn-ea"/>
              </a:endParaRPr>
            </a:p>
          </p:txBody>
        </p:sp>
        <p:sp>
          <p:nvSpPr>
            <p:cNvPr id="51212" name="AutoShape 30"/>
            <p:cNvSpPr>
              <a:spLocks noChangeArrowheads="1"/>
            </p:cNvSpPr>
            <p:nvPr/>
          </p:nvSpPr>
          <p:spPr bwMode="gray">
            <a:xfrm>
              <a:off x="3455947" y="3222847"/>
              <a:ext cx="533400" cy="285750"/>
            </a:xfrm>
            <a:prstGeom prst="rightArrow">
              <a:avLst>
                <a:gd name="adj1" fmla="val 50000"/>
                <a:gd name="adj2" fmla="val 58333"/>
              </a:avLst>
            </a:prstGeom>
            <a:solidFill>
              <a:schemeClr val="bg1"/>
            </a:solidFill>
            <a:ln w="19050" algn="ctr">
              <a:solidFill>
                <a:srgbClr val="C0C0C0"/>
              </a:solidFill>
              <a:miter lim="800000"/>
            </a:ln>
          </p:spPr>
          <p:txBody>
            <a:bodyPr wrap="none" anchor="ctr"/>
            <a:lstStyle/>
            <a:p>
              <a:endParaRPr lang="zh-CN" altLang="en-US">
                <a:latin typeface="+mn-ea"/>
                <a:ea typeface="+mn-ea"/>
              </a:endParaRPr>
            </a:p>
          </p:txBody>
        </p:sp>
        <p:sp>
          <p:nvSpPr>
            <p:cNvPr id="51213" name="Text Box 32"/>
            <p:cNvSpPr txBox="1">
              <a:spLocks noChangeArrowheads="1"/>
            </p:cNvSpPr>
            <p:nvPr/>
          </p:nvSpPr>
          <p:spPr bwMode="gray">
            <a:xfrm>
              <a:off x="4126902" y="2113211"/>
              <a:ext cx="4032250" cy="560895"/>
            </a:xfrm>
            <a:prstGeom prst="rect">
              <a:avLst/>
            </a:prstGeom>
            <a:noFill/>
            <a:ln w="9525" algn="ctr">
              <a:noFill/>
              <a:miter lim="800000"/>
            </a:ln>
          </p:spPr>
          <p:txBody>
            <a:bodyPr lIns="91422" tIns="45711" rIns="91422" bIns="45711">
              <a:spAutoFit/>
            </a:bodyPr>
            <a:lstStyle/>
            <a:p>
              <a:pPr eaLnBrk="0" hangingPunct="0">
                <a:lnSpc>
                  <a:spcPts val="1400"/>
                </a:lnSpc>
              </a:pPr>
              <a:r>
                <a:rPr lang="zh-CN" altLang="en-US" sz="1100" b="1" dirty="0">
                  <a:solidFill>
                    <a:srgbClr val="000000"/>
                  </a:solidFill>
                  <a:latin typeface="+mn-ea"/>
                  <a:ea typeface="+mn-ea"/>
                </a:rPr>
                <a:t>掉电保护：</a:t>
              </a:r>
              <a:r>
                <a:rPr lang="zh-CN" altLang="en-US" dirty="0">
                  <a:solidFill>
                    <a:srgbClr val="000000"/>
                  </a:solidFill>
                  <a:latin typeface="+mn-ea"/>
                  <a:ea typeface="+mn-ea"/>
                </a:rPr>
                <a:t>对数据写入全路径进行优化，确保</a:t>
              </a:r>
              <a:r>
                <a:rPr lang="zh-CN" altLang="en-US" dirty="0">
                  <a:solidFill>
                    <a:srgbClr val="FF0000"/>
                  </a:solidFill>
                  <a:latin typeface="+mn-ea"/>
                  <a:ea typeface="+mn-ea"/>
                </a:rPr>
                <a:t>系统异常掉电后，业务仍能可靠地启动</a:t>
              </a:r>
              <a:r>
                <a:rPr lang="zh-CN" altLang="en-US" dirty="0">
                  <a:solidFill>
                    <a:srgbClr val="000000"/>
                  </a:solidFill>
                  <a:latin typeface="+mn-ea"/>
                  <a:ea typeface="+mn-ea"/>
                </a:rPr>
                <a:t>；</a:t>
              </a:r>
            </a:p>
            <a:p>
              <a:pPr eaLnBrk="0" hangingPunct="0">
                <a:lnSpc>
                  <a:spcPts val="1400"/>
                </a:lnSpc>
              </a:pPr>
              <a:r>
                <a:rPr lang="zh-CN" altLang="en-US" dirty="0">
                  <a:solidFill>
                    <a:srgbClr val="000000"/>
                  </a:solidFill>
                  <a:latin typeface="+mn-ea"/>
                  <a:ea typeface="+mn-ea"/>
                </a:rPr>
                <a:t>有效保护业务组件的基本运行环境、程序文件、配置文件、元数据、事务日志、安全账户信息。</a:t>
              </a:r>
              <a:endParaRPr lang="en-US" altLang="zh-CN" dirty="0">
                <a:solidFill>
                  <a:srgbClr val="000000"/>
                </a:solidFill>
                <a:latin typeface="+mn-ea"/>
                <a:ea typeface="+mn-ea"/>
              </a:endParaRPr>
            </a:p>
          </p:txBody>
        </p:sp>
        <p:sp>
          <p:nvSpPr>
            <p:cNvPr id="229409" name="Text Box 33"/>
            <p:cNvSpPr txBox="1">
              <a:spLocks noChangeArrowheads="1"/>
            </p:cNvSpPr>
            <p:nvPr/>
          </p:nvSpPr>
          <p:spPr bwMode="gray">
            <a:xfrm>
              <a:off x="4105495" y="1166342"/>
              <a:ext cx="4413189" cy="561423"/>
            </a:xfrm>
            <a:prstGeom prst="rect">
              <a:avLst/>
            </a:prstGeom>
            <a:noFill/>
            <a:ln w="9525" algn="ctr">
              <a:noFill/>
              <a:miter lim="800000"/>
            </a:ln>
            <a:effectLst/>
          </p:spPr>
          <p:txBody>
            <a:bodyPr lIns="91422" tIns="45711" rIns="91422" bIns="45711">
              <a:spAutoFit/>
            </a:bodyPr>
            <a:lstStyle/>
            <a:p>
              <a:pPr eaLnBrk="0" hangingPunct="0">
                <a:lnSpc>
                  <a:spcPts val="1400"/>
                </a:lnSpc>
                <a:defRPr/>
              </a:pPr>
              <a:r>
                <a:rPr lang="zh-CN" altLang="en-US" sz="1100" b="1" dirty="0">
                  <a:solidFill>
                    <a:srgbClr val="000000"/>
                  </a:solidFill>
                  <a:latin typeface="+mn-ea"/>
                  <a:ea typeface="+mn-ea"/>
                </a:rPr>
                <a:t>故障检测：</a:t>
              </a:r>
              <a:r>
                <a:rPr lang="zh-CN" altLang="en-US" dirty="0">
                  <a:solidFill>
                    <a:srgbClr val="000000"/>
                  </a:solidFill>
                  <a:latin typeface="+mn-ea"/>
                  <a:ea typeface="+mn-ea"/>
                </a:rPr>
                <a:t>系统实时监控硬件、</a:t>
              </a:r>
              <a:r>
                <a:rPr lang="en-US" altLang="zh-CN" dirty="0">
                  <a:solidFill>
                    <a:srgbClr val="000000"/>
                  </a:solidFill>
                  <a:latin typeface="+mn-ea"/>
                  <a:ea typeface="+mn-ea"/>
                </a:rPr>
                <a:t>OS</a:t>
              </a:r>
              <a:r>
                <a:rPr lang="zh-CN" altLang="en-US" dirty="0">
                  <a:solidFill>
                    <a:srgbClr val="000000"/>
                  </a:solidFill>
                  <a:latin typeface="+mn-ea"/>
                  <a:ea typeface="+mn-ea"/>
                </a:rPr>
                <a:t>和业务进程的健康状态，缩短</a:t>
              </a:r>
              <a:r>
                <a:rPr lang="en-US" altLang="zh-CN" dirty="0">
                  <a:solidFill>
                    <a:srgbClr val="000000"/>
                  </a:solidFill>
                  <a:latin typeface="+mn-ea"/>
                  <a:ea typeface="+mn-ea"/>
                </a:rPr>
                <a:t>MTTR</a:t>
              </a:r>
              <a:r>
                <a:rPr lang="zh-CN" altLang="en-US" dirty="0">
                  <a:solidFill>
                    <a:srgbClr val="000000"/>
                  </a:solidFill>
                  <a:latin typeface="+mn-ea"/>
                  <a:ea typeface="+mn-ea"/>
                </a:rPr>
                <a:t>。</a:t>
              </a:r>
              <a:endParaRPr lang="en-US" altLang="zh-CN" dirty="0">
                <a:solidFill>
                  <a:srgbClr val="000000"/>
                </a:solidFill>
                <a:latin typeface="+mn-ea"/>
                <a:ea typeface="+mn-ea"/>
              </a:endParaRPr>
            </a:p>
            <a:p>
              <a:pPr eaLnBrk="0" hangingPunct="0">
                <a:lnSpc>
                  <a:spcPts val="1400"/>
                </a:lnSpc>
                <a:defRPr/>
              </a:pPr>
              <a:r>
                <a:rPr lang="zh-CN" altLang="en-US" dirty="0">
                  <a:solidFill>
                    <a:srgbClr val="000000"/>
                  </a:solidFill>
                  <a:latin typeface="+mn-ea"/>
                  <a:ea typeface="+mn-ea"/>
                </a:rPr>
                <a:t>系统数据持久度达</a:t>
              </a:r>
              <a:r>
                <a:rPr lang="en-US" altLang="zh-CN" dirty="0">
                  <a:solidFill>
                    <a:srgbClr val="000000"/>
                  </a:solidFill>
                  <a:latin typeface="+mn-ea"/>
                  <a:ea typeface="+mn-ea"/>
                </a:rPr>
                <a:t>99.999%</a:t>
              </a:r>
              <a:r>
                <a:rPr lang="zh-CN" altLang="en-US" dirty="0">
                  <a:solidFill>
                    <a:srgbClr val="000000"/>
                  </a:solidFill>
                  <a:latin typeface="+mn-ea"/>
                  <a:ea typeface="+mn-ea"/>
                </a:rPr>
                <a:t>：</a:t>
              </a:r>
              <a:r>
                <a:rPr lang="en-US" altLang="zh-CN" dirty="0">
                  <a:solidFill>
                    <a:srgbClr val="000000"/>
                  </a:solidFill>
                  <a:latin typeface="+mn-ea"/>
                  <a:ea typeface="+mn-ea"/>
                </a:rPr>
                <a:t>1PB</a:t>
              </a:r>
              <a:r>
                <a:rPr lang="zh-CN" altLang="en-US" dirty="0">
                  <a:solidFill>
                    <a:srgbClr val="000000"/>
                  </a:solidFill>
                  <a:latin typeface="+mn-ea"/>
                  <a:ea typeface="+mn-ea"/>
                </a:rPr>
                <a:t>数据（</a:t>
              </a:r>
              <a:r>
                <a:rPr lang="en-US" altLang="zh-CN" dirty="0">
                  <a:solidFill>
                    <a:srgbClr val="000000"/>
                  </a:solidFill>
                  <a:latin typeface="+mn-ea"/>
                  <a:ea typeface="+mn-ea"/>
                </a:rPr>
                <a:t>3</a:t>
              </a:r>
              <a:r>
                <a:rPr lang="zh-CN" altLang="en-US" dirty="0">
                  <a:solidFill>
                    <a:srgbClr val="000000"/>
                  </a:solidFill>
                  <a:latin typeface="+mn-ea"/>
                  <a:ea typeface="+mn-ea"/>
                </a:rPr>
                <a:t>副本，</a:t>
              </a:r>
              <a:r>
                <a:rPr lang="en-US" altLang="zh-CN" dirty="0">
                  <a:solidFill>
                    <a:srgbClr val="000000"/>
                  </a:solidFill>
                  <a:latin typeface="+mn-ea"/>
                  <a:ea typeface="+mn-ea"/>
                </a:rPr>
                <a:t>1200</a:t>
              </a:r>
              <a:r>
                <a:rPr lang="zh-CN" altLang="en-US" dirty="0">
                  <a:solidFill>
                    <a:srgbClr val="000000"/>
                  </a:solidFill>
                  <a:latin typeface="+mn-ea"/>
                  <a:ea typeface="+mn-ea"/>
                </a:rPr>
                <a:t>块</a:t>
              </a:r>
              <a:r>
                <a:rPr lang="en-US" altLang="zh-CN" dirty="0">
                  <a:solidFill>
                    <a:srgbClr val="000000"/>
                  </a:solidFill>
                  <a:latin typeface="+mn-ea"/>
                  <a:ea typeface="+mn-ea"/>
                </a:rPr>
                <a:t>4TB</a:t>
              </a:r>
              <a:r>
                <a:rPr lang="zh-CN" altLang="en-US" dirty="0">
                  <a:solidFill>
                    <a:srgbClr val="000000"/>
                  </a:solidFill>
                  <a:latin typeface="+mn-ea"/>
                  <a:ea typeface="+mn-ea"/>
                </a:rPr>
                <a:t>硬盘，硬盘年故障率</a:t>
              </a:r>
              <a:r>
                <a:rPr lang="en-US" altLang="zh-CN" dirty="0">
                  <a:solidFill>
                    <a:srgbClr val="000000"/>
                  </a:solidFill>
                  <a:latin typeface="+mn-ea"/>
                  <a:ea typeface="+mn-ea"/>
                </a:rPr>
                <a:t>3%)</a:t>
              </a:r>
            </a:p>
            <a:p>
              <a:pPr marL="285750" indent="-285750" eaLnBrk="0" hangingPunct="0">
                <a:lnSpc>
                  <a:spcPts val="1400"/>
                </a:lnSpc>
                <a:defRPr/>
              </a:pPr>
              <a:r>
                <a:rPr lang="zh-CN" altLang="en-US" dirty="0">
                  <a:latin typeface="+mn-ea"/>
                  <a:ea typeface="+mn-ea"/>
                </a:rPr>
                <a:t>双容灾集群的数据持久度更高（</a:t>
              </a:r>
              <a:r>
                <a:rPr lang="en-US" altLang="zh-CN" b="1" dirty="0">
                  <a:solidFill>
                    <a:srgbClr val="0070C0"/>
                  </a:solidFill>
                  <a:latin typeface="+mn-ea"/>
                  <a:ea typeface="+mn-ea"/>
                </a:rPr>
                <a:t>&gt;7</a:t>
              </a:r>
              <a:r>
                <a:rPr lang="zh-CN" altLang="en-US" b="1" dirty="0">
                  <a:solidFill>
                    <a:srgbClr val="0070C0"/>
                  </a:solidFill>
                  <a:latin typeface="+mn-ea"/>
                  <a:ea typeface="+mn-ea"/>
                </a:rPr>
                <a:t>个</a:t>
              </a:r>
              <a:r>
                <a:rPr lang="en-US" altLang="zh-CN" b="1" dirty="0">
                  <a:solidFill>
                    <a:srgbClr val="0070C0"/>
                  </a:solidFill>
                  <a:latin typeface="+mn-ea"/>
                  <a:ea typeface="+mn-ea"/>
                </a:rPr>
                <a:t>9</a:t>
              </a:r>
              <a:r>
                <a:rPr lang="zh-CN" altLang="en-US" dirty="0">
                  <a:latin typeface="+mn-ea"/>
                  <a:ea typeface="+mn-ea"/>
                </a:rPr>
                <a:t>）。</a:t>
              </a:r>
              <a:endParaRPr lang="en-US" altLang="zh-CN" dirty="0">
                <a:solidFill>
                  <a:srgbClr val="000000"/>
                </a:solidFill>
                <a:latin typeface="+mn-ea"/>
                <a:ea typeface="+mn-ea"/>
              </a:endParaRPr>
            </a:p>
          </p:txBody>
        </p:sp>
        <p:sp>
          <p:nvSpPr>
            <p:cNvPr id="17" name="Text Box 32"/>
            <p:cNvSpPr txBox="1">
              <a:spLocks noChangeArrowheads="1"/>
            </p:cNvSpPr>
            <p:nvPr/>
          </p:nvSpPr>
          <p:spPr bwMode="gray">
            <a:xfrm>
              <a:off x="4162644" y="2985327"/>
              <a:ext cx="4392551" cy="559225"/>
            </a:xfrm>
            <a:prstGeom prst="rect">
              <a:avLst/>
            </a:prstGeom>
            <a:noFill/>
            <a:ln w="9525" algn="ctr">
              <a:noFill/>
              <a:miter lim="800000"/>
            </a:ln>
            <a:effectLst/>
          </p:spPr>
          <p:txBody>
            <a:bodyPr lIns="91422" tIns="45711" rIns="91422" bIns="45711">
              <a:spAutoFit/>
            </a:bodyPr>
            <a:lstStyle/>
            <a:p>
              <a:pPr eaLnBrk="0" hangingPunct="0">
                <a:lnSpc>
                  <a:spcPct val="150000"/>
                </a:lnSpc>
                <a:defRPr/>
              </a:pPr>
              <a:r>
                <a:rPr lang="zh-CN" altLang="en-US" sz="1100" b="1" dirty="0">
                  <a:solidFill>
                    <a:srgbClr val="000000"/>
                  </a:solidFill>
                  <a:latin typeface="+mn-ea"/>
                  <a:ea typeface="+mn-ea"/>
                </a:rPr>
                <a:t>在线换盘：</a:t>
              </a:r>
              <a:r>
                <a:rPr lang="zh-CN" altLang="en-US" dirty="0">
                  <a:solidFill>
                    <a:srgbClr val="000000"/>
                  </a:solidFill>
                  <a:latin typeface="+mn-ea"/>
                  <a:ea typeface="+mn-ea"/>
                </a:rPr>
                <a:t>无需人工操作，热替换故障硬盘，</a:t>
              </a:r>
              <a:r>
                <a:rPr lang="zh-CN" altLang="en-US" dirty="0">
                  <a:solidFill>
                    <a:srgbClr val="FF0000"/>
                  </a:solidFill>
                  <a:latin typeface="+mn-ea"/>
                  <a:ea typeface="+mn-ea"/>
                </a:rPr>
                <a:t>单次换盘操作</a:t>
              </a:r>
              <a:r>
                <a:rPr lang="en-US" altLang="zh-CN" dirty="0">
                  <a:solidFill>
                    <a:srgbClr val="FF0000"/>
                  </a:solidFill>
                  <a:latin typeface="+mn-ea"/>
                  <a:ea typeface="+mn-ea"/>
                </a:rPr>
                <a:t>&lt;2</a:t>
              </a:r>
              <a:r>
                <a:rPr lang="zh-CN" altLang="en-US" dirty="0">
                  <a:solidFill>
                    <a:srgbClr val="FF0000"/>
                  </a:solidFill>
                  <a:latin typeface="+mn-ea"/>
                  <a:ea typeface="+mn-ea"/>
                </a:rPr>
                <a:t>分钟</a:t>
              </a:r>
              <a:r>
                <a:rPr lang="en-US" altLang="zh-CN" dirty="0">
                  <a:solidFill>
                    <a:srgbClr val="000000"/>
                  </a:solidFill>
                  <a:latin typeface="+mn-ea"/>
                  <a:ea typeface="+mn-ea"/>
                </a:rPr>
                <a:t>;</a:t>
              </a:r>
              <a:endParaRPr lang="zh-CN" altLang="en-US" dirty="0">
                <a:solidFill>
                  <a:srgbClr val="000000"/>
                </a:solidFill>
                <a:latin typeface="+mn-ea"/>
                <a:ea typeface="+mn-ea"/>
              </a:endParaRPr>
            </a:p>
            <a:p>
              <a:pPr marL="87630" indent="-87630" eaLnBrk="0" hangingPunct="0">
                <a:lnSpc>
                  <a:spcPct val="150000"/>
                </a:lnSpc>
                <a:defRPr/>
              </a:pPr>
              <a:r>
                <a:rPr lang="zh-CN" altLang="en-US" dirty="0">
                  <a:solidFill>
                    <a:srgbClr val="000000"/>
                  </a:solidFill>
                  <a:latin typeface="+mn-ea"/>
                  <a:ea typeface="+mn-ea"/>
                </a:rPr>
                <a:t>直接使用本地硬盘的业务组件（如</a:t>
              </a:r>
              <a:r>
                <a:rPr lang="en-US" altLang="zh-CN" dirty="0">
                  <a:solidFill>
                    <a:srgbClr val="000000"/>
                  </a:solidFill>
                  <a:latin typeface="+mn-ea"/>
                  <a:ea typeface="+mn-ea"/>
                </a:rPr>
                <a:t>HDFS </a:t>
              </a:r>
              <a:r>
                <a:rPr lang="zh-CN" altLang="en-US" dirty="0">
                  <a:solidFill>
                    <a:srgbClr val="000000"/>
                  </a:solidFill>
                  <a:latin typeface="+mn-ea"/>
                  <a:ea typeface="+mn-ea"/>
                </a:rPr>
                <a:t>），均支持硬盘热插拔；</a:t>
              </a:r>
              <a:endParaRPr lang="en-US" altLang="zh-CN" dirty="0">
                <a:solidFill>
                  <a:srgbClr val="000000"/>
                </a:solidFill>
                <a:latin typeface="+mn-ea"/>
                <a:ea typeface="+mn-ea"/>
              </a:endParaRPr>
            </a:p>
            <a:p>
              <a:pPr marL="87630" indent="-87630" eaLnBrk="0" hangingPunct="0">
                <a:lnSpc>
                  <a:spcPct val="150000"/>
                </a:lnSpc>
                <a:defRPr/>
              </a:pPr>
              <a:r>
                <a:rPr lang="zh-CN" altLang="en-US" dirty="0">
                  <a:solidFill>
                    <a:srgbClr val="000000"/>
                  </a:solidFill>
                  <a:latin typeface="+mn-ea"/>
                  <a:ea typeface="+mn-ea"/>
                </a:rPr>
                <a:t>不直接使用本地硬盘的业务组件（如</a:t>
              </a:r>
              <a:r>
                <a:rPr lang="en-US" altLang="zh-CN" dirty="0" err="1">
                  <a:solidFill>
                    <a:srgbClr val="000000"/>
                  </a:solidFill>
                  <a:latin typeface="+mn-ea"/>
                  <a:ea typeface="+mn-ea"/>
                </a:rPr>
                <a:t>HBase</a:t>
              </a:r>
              <a:r>
                <a:rPr lang="zh-CN" altLang="en-US" dirty="0">
                  <a:solidFill>
                    <a:srgbClr val="000000"/>
                  </a:solidFill>
                  <a:latin typeface="+mn-ea"/>
                  <a:ea typeface="+mn-ea"/>
                </a:rPr>
                <a:t>）通过</a:t>
              </a:r>
              <a:r>
                <a:rPr lang="en-US" altLang="zh-CN" dirty="0">
                  <a:solidFill>
                    <a:srgbClr val="000000"/>
                  </a:solidFill>
                  <a:latin typeface="+mn-ea"/>
                  <a:ea typeface="+mn-ea"/>
                </a:rPr>
                <a:t>HDFS</a:t>
              </a:r>
              <a:r>
                <a:rPr lang="zh-CN" altLang="en-US" dirty="0">
                  <a:solidFill>
                    <a:srgbClr val="000000"/>
                  </a:solidFill>
                  <a:latin typeface="+mn-ea"/>
                  <a:ea typeface="+mn-ea"/>
                </a:rPr>
                <a:t>支持硬盘热插拔。</a:t>
              </a:r>
            </a:p>
          </p:txBody>
        </p:sp>
      </p:grpSp>
      <p:sp>
        <p:nvSpPr>
          <p:cNvPr id="16" name="标题 15"/>
          <p:cNvSpPr>
            <a:spLocks noGrp="1"/>
          </p:cNvSpPr>
          <p:nvPr>
            <p:ph type="title"/>
          </p:nvPr>
        </p:nvSpPr>
        <p:spPr/>
        <p:txBody>
          <a:bodyPr/>
          <a:lstStyle/>
          <a:p>
            <a:r>
              <a:rPr lang="zh-CN" altLang="en-US" smtClean="0"/>
              <a:t>可靠性关键技术</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16"/>
          <p:cNvGrpSpPr/>
          <p:nvPr/>
        </p:nvGrpSpPr>
        <p:grpSpPr bwMode="auto">
          <a:xfrm>
            <a:off x="648010" y="2417476"/>
            <a:ext cx="4140014" cy="2811724"/>
            <a:chOff x="107504" y="907531"/>
            <a:chExt cx="5323749" cy="3856180"/>
          </a:xfrm>
        </p:grpSpPr>
        <p:sp>
          <p:nvSpPr>
            <p:cNvPr id="52316" name="圆角矩形 157"/>
            <p:cNvSpPr>
              <a:spLocks noChangeArrowheads="1"/>
            </p:cNvSpPr>
            <p:nvPr/>
          </p:nvSpPr>
          <p:spPr bwMode="auto">
            <a:xfrm>
              <a:off x="251520" y="907531"/>
              <a:ext cx="5040560" cy="3384376"/>
            </a:xfrm>
            <a:prstGeom prst="roundRect">
              <a:avLst>
                <a:gd name="adj" fmla="val 6472"/>
              </a:avLst>
            </a:prstGeom>
            <a:solidFill>
              <a:srgbClr val="CCECFF">
                <a:alpha val="16862"/>
              </a:srgbClr>
            </a:solidFill>
            <a:ln w="12700">
              <a:solidFill>
                <a:srgbClr val="00B0F0"/>
              </a:solidFill>
              <a:prstDash val="lgDash"/>
              <a:round/>
            </a:ln>
          </p:spPr>
          <p:txBody>
            <a:bodyPr/>
            <a:lstStyle/>
            <a:p>
              <a:pPr>
                <a:buClr>
                  <a:srgbClr val="CC9900"/>
                </a:buClr>
                <a:buFont typeface="Wingdings" panose="05000000000000000000" pitchFamily="2" charset="2"/>
                <a:buChar char="n"/>
              </a:pPr>
              <a:endParaRPr lang="zh-CN" altLang="en-US" sz="900">
                <a:solidFill>
                  <a:srgbClr val="000000"/>
                </a:solidFill>
                <a:latin typeface="+mn-ea"/>
                <a:ea typeface="+mn-ea"/>
              </a:endParaRPr>
            </a:p>
          </p:txBody>
        </p:sp>
        <p:pic>
          <p:nvPicPr>
            <p:cNvPr id="52317" name="Picture 8" descr="C:\Users\dh\Desktop\0507png\2\未标题-12.png"/>
            <p:cNvPicPr>
              <a:picLocks noChangeArrowheads="1"/>
            </p:cNvPicPr>
            <p:nvPr/>
          </p:nvPicPr>
          <p:blipFill>
            <a:blip r:embed="rId3" cstate="print"/>
            <a:srcRect/>
            <a:stretch>
              <a:fillRect/>
            </a:stretch>
          </p:blipFill>
          <p:spPr bwMode="auto">
            <a:xfrm>
              <a:off x="107504" y="2080765"/>
              <a:ext cx="5323749" cy="2571182"/>
            </a:xfrm>
            <a:prstGeom prst="rect">
              <a:avLst/>
            </a:prstGeom>
            <a:noFill/>
            <a:ln w="28575" algn="ctr">
              <a:noFill/>
              <a:miter lim="800000"/>
              <a:headEnd/>
              <a:tailEnd/>
            </a:ln>
          </p:spPr>
        </p:pic>
        <p:grpSp>
          <p:nvGrpSpPr>
            <p:cNvPr id="3" name="组合 159"/>
            <p:cNvGrpSpPr/>
            <p:nvPr/>
          </p:nvGrpSpPr>
          <p:grpSpPr bwMode="auto">
            <a:xfrm>
              <a:off x="1413500" y="2779739"/>
              <a:ext cx="462749" cy="602251"/>
              <a:chOff x="1331640" y="4941168"/>
              <a:chExt cx="462749" cy="602251"/>
            </a:xfrm>
          </p:grpSpPr>
          <p:pic>
            <p:nvPicPr>
              <p:cNvPr id="52369" name="图片 160" descr="接口.png"/>
              <p:cNvPicPr>
                <a:picLocks noChangeAspect="1"/>
              </p:cNvPicPr>
              <p:nvPr/>
            </p:nvPicPr>
            <p:blipFill>
              <a:blip r:embed="rId4" cstate="print"/>
              <a:srcRect/>
              <a:stretch>
                <a:fillRect/>
              </a:stretch>
            </p:blipFill>
            <p:spPr bwMode="auto">
              <a:xfrm>
                <a:off x="1331640" y="4941168"/>
                <a:ext cx="422196" cy="602251"/>
              </a:xfrm>
              <a:prstGeom prst="rect">
                <a:avLst/>
              </a:prstGeom>
              <a:noFill/>
              <a:ln w="9525">
                <a:noFill/>
                <a:miter lim="800000"/>
                <a:headEnd/>
                <a:tailEnd/>
              </a:ln>
            </p:spPr>
          </p:pic>
          <p:sp>
            <p:nvSpPr>
              <p:cNvPr id="52370" name="Text Box 9"/>
              <p:cNvSpPr txBox="1">
                <a:spLocks noChangeArrowheads="1"/>
              </p:cNvSpPr>
              <p:nvPr/>
            </p:nvSpPr>
            <p:spPr bwMode="gray">
              <a:xfrm>
                <a:off x="1331640" y="5176624"/>
                <a:ext cx="462749" cy="315775"/>
              </a:xfrm>
              <a:prstGeom prst="rect">
                <a:avLst/>
              </a:prstGeom>
              <a:noFill/>
              <a:ln w="28575" algn="ctr">
                <a:noFill/>
                <a:miter lim="800000"/>
              </a:ln>
            </p:spPr>
            <p:txBody>
              <a:bodyPr wrap="none" lIns="90876" tIns="45430" rIns="90876" bIns="45430">
                <a:spAutoFit/>
              </a:bodyPr>
              <a:lstStyle/>
              <a:p>
                <a:pPr marL="341630" indent="-341630" eaLnBrk="0" hangingPunct="0">
                  <a:buClr>
                    <a:srgbClr val="CC9900"/>
                  </a:buClr>
                </a:pPr>
                <a:r>
                  <a:rPr lang="en-US" altLang="zh-CN" sz="900">
                    <a:solidFill>
                      <a:srgbClr val="FFFFFF"/>
                    </a:solidFill>
                    <a:latin typeface="+mn-ea"/>
                    <a:ea typeface="+mn-ea"/>
                    <a:cs typeface="Arial" panose="020B0604020202020204" pitchFamily="34" charset="0"/>
                  </a:rPr>
                  <a:t>MR</a:t>
                </a:r>
              </a:p>
            </p:txBody>
          </p:sp>
        </p:grpSp>
        <p:grpSp>
          <p:nvGrpSpPr>
            <p:cNvPr id="4" name="组合 162"/>
            <p:cNvGrpSpPr/>
            <p:nvPr/>
          </p:nvGrpSpPr>
          <p:grpSpPr bwMode="auto">
            <a:xfrm>
              <a:off x="3918920" y="2167671"/>
              <a:ext cx="677130" cy="602251"/>
              <a:chOff x="2483768" y="3933056"/>
              <a:chExt cx="677130" cy="602251"/>
            </a:xfrm>
          </p:grpSpPr>
          <p:pic>
            <p:nvPicPr>
              <p:cNvPr id="52367" name="图片 163" descr="接口.png"/>
              <p:cNvPicPr>
                <a:picLocks noChangeAspect="1"/>
              </p:cNvPicPr>
              <p:nvPr/>
            </p:nvPicPr>
            <p:blipFill>
              <a:blip r:embed="rId4" cstate="print"/>
              <a:srcRect/>
              <a:stretch>
                <a:fillRect/>
              </a:stretch>
            </p:blipFill>
            <p:spPr bwMode="auto">
              <a:xfrm>
                <a:off x="2555776" y="3933056"/>
                <a:ext cx="560655" cy="602251"/>
              </a:xfrm>
              <a:prstGeom prst="rect">
                <a:avLst/>
              </a:prstGeom>
              <a:noFill/>
              <a:ln w="9525">
                <a:noFill/>
                <a:miter lim="800000"/>
                <a:headEnd/>
                <a:tailEnd/>
              </a:ln>
            </p:spPr>
          </p:pic>
          <p:sp>
            <p:nvSpPr>
              <p:cNvPr id="52368" name="Text Box 9"/>
              <p:cNvSpPr txBox="1">
                <a:spLocks noChangeArrowheads="1"/>
              </p:cNvSpPr>
              <p:nvPr/>
            </p:nvSpPr>
            <p:spPr bwMode="gray">
              <a:xfrm>
                <a:off x="2483768" y="4149079"/>
                <a:ext cx="677130" cy="315775"/>
              </a:xfrm>
              <a:prstGeom prst="rect">
                <a:avLst/>
              </a:prstGeom>
              <a:noFill/>
              <a:ln w="28575" algn="ctr">
                <a:noFill/>
                <a:miter lim="800000"/>
              </a:ln>
            </p:spPr>
            <p:txBody>
              <a:bodyPr wrap="none" lIns="90876" tIns="45430" rIns="90876" bIns="45430">
                <a:spAutoFit/>
              </a:bodyPr>
              <a:lstStyle/>
              <a:p>
                <a:pPr marL="341630" indent="-341630" eaLnBrk="0" hangingPunct="0">
                  <a:buClr>
                    <a:srgbClr val="CC9900"/>
                  </a:buClr>
                </a:pPr>
                <a:r>
                  <a:rPr lang="en-US" altLang="zh-CN" sz="900">
                    <a:solidFill>
                      <a:srgbClr val="FFFFFF"/>
                    </a:solidFill>
                    <a:latin typeface="+mn-ea"/>
                    <a:ea typeface="+mn-ea"/>
                    <a:cs typeface="Arial" panose="020B0604020202020204" pitchFamily="34" charset="0"/>
                  </a:rPr>
                  <a:t>HBase</a:t>
                </a:r>
              </a:p>
            </p:txBody>
          </p:sp>
        </p:grpSp>
        <p:grpSp>
          <p:nvGrpSpPr>
            <p:cNvPr id="5" name="组合 165"/>
            <p:cNvGrpSpPr/>
            <p:nvPr/>
          </p:nvGrpSpPr>
          <p:grpSpPr bwMode="auto">
            <a:xfrm>
              <a:off x="2555776" y="3211787"/>
              <a:ext cx="603050" cy="602251"/>
              <a:chOff x="2024734" y="4725144"/>
              <a:chExt cx="603050" cy="602251"/>
            </a:xfrm>
          </p:grpSpPr>
          <p:pic>
            <p:nvPicPr>
              <p:cNvPr id="52365" name="图片 166" descr="接口.png"/>
              <p:cNvPicPr>
                <a:picLocks noChangeAspect="1"/>
              </p:cNvPicPr>
              <p:nvPr/>
            </p:nvPicPr>
            <p:blipFill>
              <a:blip r:embed="rId4" cstate="print"/>
              <a:srcRect/>
              <a:stretch>
                <a:fillRect/>
              </a:stretch>
            </p:blipFill>
            <p:spPr bwMode="auto">
              <a:xfrm>
                <a:off x="2123728" y="4725144"/>
                <a:ext cx="422196" cy="602251"/>
              </a:xfrm>
              <a:prstGeom prst="rect">
                <a:avLst/>
              </a:prstGeom>
              <a:noFill/>
              <a:ln w="9525">
                <a:noFill/>
                <a:miter lim="800000"/>
                <a:headEnd/>
                <a:tailEnd/>
              </a:ln>
            </p:spPr>
          </p:pic>
          <p:sp>
            <p:nvSpPr>
              <p:cNvPr id="52366" name="矩形 167"/>
              <p:cNvSpPr>
                <a:spLocks noChangeArrowheads="1"/>
              </p:cNvSpPr>
              <p:nvPr/>
            </p:nvSpPr>
            <p:spPr bwMode="auto">
              <a:xfrm>
                <a:off x="2024734" y="4951458"/>
                <a:ext cx="603050" cy="316578"/>
              </a:xfrm>
              <a:prstGeom prst="rect">
                <a:avLst/>
              </a:prstGeom>
              <a:noFill/>
              <a:ln w="9525">
                <a:noFill/>
                <a:miter lim="800000"/>
              </a:ln>
            </p:spPr>
            <p:txBody>
              <a:bodyPr>
                <a:spAutoFit/>
              </a:bodyPr>
              <a:lstStyle/>
              <a:p>
                <a:pPr algn="ctr"/>
                <a:r>
                  <a:rPr kumimoji="1" lang="en-US" altLang="zh-CN" sz="900">
                    <a:solidFill>
                      <a:srgbClr val="FFFFFF"/>
                    </a:solidFill>
                    <a:latin typeface="+mn-ea"/>
                    <a:ea typeface="+mn-ea"/>
                    <a:cs typeface="Arial" panose="020B0604020202020204" pitchFamily="34" charset="0"/>
                  </a:rPr>
                  <a:t>HDFS</a:t>
                </a:r>
                <a:endParaRPr kumimoji="1" lang="zh-CN" altLang="en-US" sz="900">
                  <a:solidFill>
                    <a:srgbClr val="FFFFFF"/>
                  </a:solidFill>
                  <a:latin typeface="+mn-ea"/>
                  <a:ea typeface="+mn-ea"/>
                  <a:cs typeface="Arial" panose="020B0604020202020204" pitchFamily="34" charset="0"/>
                </a:endParaRPr>
              </a:p>
            </p:txBody>
          </p:sp>
        </p:grpSp>
        <p:grpSp>
          <p:nvGrpSpPr>
            <p:cNvPr id="6" name="组合 168"/>
            <p:cNvGrpSpPr/>
            <p:nvPr/>
          </p:nvGrpSpPr>
          <p:grpSpPr bwMode="auto">
            <a:xfrm>
              <a:off x="3327081" y="2167671"/>
              <a:ext cx="545203" cy="602251"/>
              <a:chOff x="2843808" y="4509120"/>
              <a:chExt cx="545203" cy="602251"/>
            </a:xfrm>
          </p:grpSpPr>
          <p:pic>
            <p:nvPicPr>
              <p:cNvPr id="52363" name="图片 169" descr="接口.png"/>
              <p:cNvPicPr>
                <a:picLocks noChangeAspect="1"/>
              </p:cNvPicPr>
              <p:nvPr/>
            </p:nvPicPr>
            <p:blipFill>
              <a:blip r:embed="rId4" cstate="print"/>
              <a:srcRect/>
              <a:stretch>
                <a:fillRect/>
              </a:stretch>
            </p:blipFill>
            <p:spPr bwMode="auto">
              <a:xfrm>
                <a:off x="2853660" y="4509120"/>
                <a:ext cx="422196" cy="602251"/>
              </a:xfrm>
              <a:prstGeom prst="rect">
                <a:avLst/>
              </a:prstGeom>
              <a:noFill/>
              <a:ln w="9525">
                <a:noFill/>
                <a:miter lim="800000"/>
                <a:headEnd/>
                <a:tailEnd/>
              </a:ln>
            </p:spPr>
          </p:pic>
          <p:sp>
            <p:nvSpPr>
              <p:cNvPr id="52364" name="Text Box 9"/>
              <p:cNvSpPr txBox="1">
                <a:spLocks noChangeArrowheads="1"/>
              </p:cNvSpPr>
              <p:nvPr/>
            </p:nvSpPr>
            <p:spPr bwMode="gray">
              <a:xfrm>
                <a:off x="2843808" y="4715428"/>
                <a:ext cx="545203" cy="315775"/>
              </a:xfrm>
              <a:prstGeom prst="rect">
                <a:avLst/>
              </a:prstGeom>
              <a:noFill/>
              <a:ln w="28575" algn="ctr">
                <a:noFill/>
                <a:miter lim="800000"/>
              </a:ln>
            </p:spPr>
            <p:txBody>
              <a:bodyPr wrap="none" lIns="90876" tIns="45430" rIns="90876" bIns="45430">
                <a:spAutoFit/>
              </a:bodyPr>
              <a:lstStyle/>
              <a:p>
                <a:pPr marL="341630" indent="-341630" eaLnBrk="0" hangingPunct="0">
                  <a:buClr>
                    <a:srgbClr val="CC9900"/>
                  </a:buClr>
                </a:pPr>
                <a:r>
                  <a:rPr lang="en-US" altLang="zh-CN" sz="900">
                    <a:solidFill>
                      <a:srgbClr val="FFFFFF"/>
                    </a:solidFill>
                    <a:latin typeface="+mn-ea"/>
                    <a:ea typeface="+mn-ea"/>
                    <a:cs typeface="Arial" panose="020B0604020202020204" pitchFamily="34" charset="0"/>
                  </a:rPr>
                  <a:t>Hive</a:t>
                </a:r>
              </a:p>
            </p:txBody>
          </p:sp>
        </p:grpSp>
        <p:grpSp>
          <p:nvGrpSpPr>
            <p:cNvPr id="7" name="组合 171"/>
            <p:cNvGrpSpPr/>
            <p:nvPr/>
          </p:nvGrpSpPr>
          <p:grpSpPr bwMode="auto">
            <a:xfrm>
              <a:off x="1979712" y="2779739"/>
              <a:ext cx="423763" cy="602251"/>
              <a:chOff x="2123728" y="5517232"/>
              <a:chExt cx="423763" cy="602251"/>
            </a:xfrm>
          </p:grpSpPr>
          <p:pic>
            <p:nvPicPr>
              <p:cNvPr id="52361" name="图片 172" descr="接口.png"/>
              <p:cNvPicPr>
                <a:picLocks noChangeAspect="1"/>
              </p:cNvPicPr>
              <p:nvPr/>
            </p:nvPicPr>
            <p:blipFill>
              <a:blip r:embed="rId4" cstate="print"/>
              <a:srcRect/>
              <a:stretch>
                <a:fillRect/>
              </a:stretch>
            </p:blipFill>
            <p:spPr bwMode="auto">
              <a:xfrm>
                <a:off x="2123728" y="5517232"/>
                <a:ext cx="422196" cy="602251"/>
              </a:xfrm>
              <a:prstGeom prst="rect">
                <a:avLst/>
              </a:prstGeom>
              <a:noFill/>
              <a:ln w="9525">
                <a:noFill/>
                <a:miter lim="800000"/>
                <a:headEnd/>
                <a:tailEnd/>
              </a:ln>
            </p:spPr>
          </p:pic>
          <p:sp>
            <p:nvSpPr>
              <p:cNvPr id="52362" name="Text Box 9"/>
              <p:cNvSpPr txBox="1">
                <a:spLocks noChangeArrowheads="1"/>
              </p:cNvSpPr>
              <p:nvPr/>
            </p:nvSpPr>
            <p:spPr bwMode="gray">
              <a:xfrm>
                <a:off x="2128029" y="5716112"/>
                <a:ext cx="419462" cy="315775"/>
              </a:xfrm>
              <a:prstGeom prst="rect">
                <a:avLst/>
              </a:prstGeom>
              <a:noFill/>
              <a:ln w="28575" algn="ctr">
                <a:noFill/>
                <a:miter lim="800000"/>
              </a:ln>
            </p:spPr>
            <p:txBody>
              <a:bodyPr wrap="none" lIns="90876" tIns="45430" rIns="90876" bIns="45430">
                <a:spAutoFit/>
              </a:bodyPr>
              <a:lstStyle/>
              <a:p>
                <a:pPr marL="341630" indent="-341630" eaLnBrk="0" hangingPunct="0">
                  <a:buClr>
                    <a:srgbClr val="CC9900"/>
                  </a:buClr>
                </a:pPr>
                <a:r>
                  <a:rPr lang="en-US" altLang="zh-CN" sz="900">
                    <a:solidFill>
                      <a:srgbClr val="FFFFFF"/>
                    </a:solidFill>
                    <a:latin typeface="+mn-ea"/>
                    <a:ea typeface="+mn-ea"/>
                    <a:cs typeface="Arial" panose="020B0604020202020204" pitchFamily="34" charset="0"/>
                  </a:rPr>
                  <a:t>Zk </a:t>
                </a:r>
              </a:p>
            </p:txBody>
          </p:sp>
        </p:grpSp>
        <p:grpSp>
          <p:nvGrpSpPr>
            <p:cNvPr id="8" name="组合 174"/>
            <p:cNvGrpSpPr/>
            <p:nvPr/>
          </p:nvGrpSpPr>
          <p:grpSpPr bwMode="auto">
            <a:xfrm>
              <a:off x="940304" y="2167671"/>
              <a:ext cx="601880" cy="705406"/>
              <a:chOff x="724280" y="5733256"/>
              <a:chExt cx="601880" cy="705406"/>
            </a:xfrm>
          </p:grpSpPr>
          <p:pic>
            <p:nvPicPr>
              <p:cNvPr id="52359" name="图片 175" descr="接口.png"/>
              <p:cNvPicPr>
                <a:picLocks noChangeAspect="1"/>
              </p:cNvPicPr>
              <p:nvPr/>
            </p:nvPicPr>
            <p:blipFill>
              <a:blip r:embed="rId4" cstate="print"/>
              <a:srcRect/>
              <a:stretch>
                <a:fillRect/>
              </a:stretch>
            </p:blipFill>
            <p:spPr bwMode="auto">
              <a:xfrm>
                <a:off x="724280" y="5733256"/>
                <a:ext cx="601880" cy="602253"/>
              </a:xfrm>
              <a:prstGeom prst="rect">
                <a:avLst/>
              </a:prstGeom>
              <a:noFill/>
              <a:ln w="9525">
                <a:noFill/>
                <a:miter lim="800000"/>
                <a:headEnd/>
                <a:tailEnd/>
              </a:ln>
            </p:spPr>
          </p:pic>
          <p:sp>
            <p:nvSpPr>
              <p:cNvPr id="52360" name="TextBox 176"/>
              <p:cNvSpPr txBox="1">
                <a:spLocks noChangeArrowheads="1"/>
              </p:cNvSpPr>
              <p:nvPr/>
            </p:nvSpPr>
            <p:spPr bwMode="auto">
              <a:xfrm>
                <a:off x="755576" y="5932136"/>
                <a:ext cx="553888" cy="506526"/>
              </a:xfrm>
              <a:prstGeom prst="rect">
                <a:avLst/>
              </a:prstGeom>
              <a:noFill/>
              <a:ln w="9525">
                <a:noFill/>
                <a:miter lim="800000"/>
              </a:ln>
            </p:spPr>
            <p:txBody>
              <a:bodyPr>
                <a:spAutoFit/>
              </a:bodyPr>
              <a:lstStyle/>
              <a:p>
                <a:pPr>
                  <a:buClr>
                    <a:srgbClr val="7F7F7F"/>
                  </a:buClr>
                  <a:buSzPct val="60000"/>
                  <a:buFont typeface="Wingdings" panose="05000000000000000000" pitchFamily="2" charset="2"/>
                  <a:buNone/>
                </a:pPr>
                <a:r>
                  <a:rPr lang="en-US" altLang="zh-CN" sz="900">
                    <a:solidFill>
                      <a:srgbClr val="FFFFFF"/>
                    </a:solidFill>
                    <a:latin typeface="+mn-ea"/>
                    <a:ea typeface="+mn-ea"/>
                    <a:cs typeface="Arial" panose="020B0604020202020204" pitchFamily="34" charset="0"/>
                  </a:rPr>
                  <a:t>Oozie</a:t>
                </a:r>
              </a:p>
            </p:txBody>
          </p:sp>
        </p:grpSp>
        <p:cxnSp>
          <p:nvCxnSpPr>
            <p:cNvPr id="52324" name="直接连接符 177"/>
            <p:cNvCxnSpPr>
              <a:cxnSpLocks noChangeShapeType="1"/>
            </p:cNvCxnSpPr>
            <p:nvPr/>
          </p:nvCxnSpPr>
          <p:spPr bwMode="auto">
            <a:xfrm flipH="1">
              <a:off x="1403648" y="1555603"/>
              <a:ext cx="1512168" cy="792088"/>
            </a:xfrm>
            <a:prstGeom prst="line">
              <a:avLst/>
            </a:prstGeom>
            <a:noFill/>
            <a:ln w="12700">
              <a:solidFill>
                <a:srgbClr val="92D050"/>
              </a:solidFill>
              <a:round/>
            </a:ln>
          </p:spPr>
        </p:cxnSp>
        <p:cxnSp>
          <p:nvCxnSpPr>
            <p:cNvPr id="52325" name="直接连接符 178"/>
            <p:cNvCxnSpPr>
              <a:cxnSpLocks noChangeShapeType="1"/>
            </p:cNvCxnSpPr>
            <p:nvPr/>
          </p:nvCxnSpPr>
          <p:spPr bwMode="auto">
            <a:xfrm flipH="1">
              <a:off x="1624598" y="1689802"/>
              <a:ext cx="1358300" cy="1089937"/>
            </a:xfrm>
            <a:prstGeom prst="line">
              <a:avLst/>
            </a:prstGeom>
            <a:noFill/>
            <a:ln w="12700">
              <a:solidFill>
                <a:srgbClr val="92D050"/>
              </a:solidFill>
              <a:round/>
            </a:ln>
          </p:spPr>
        </p:cxnSp>
        <p:cxnSp>
          <p:nvCxnSpPr>
            <p:cNvPr id="52326" name="直接连接符 179"/>
            <p:cNvCxnSpPr>
              <a:cxnSpLocks noChangeShapeType="1"/>
            </p:cNvCxnSpPr>
            <p:nvPr/>
          </p:nvCxnSpPr>
          <p:spPr bwMode="auto">
            <a:xfrm flipH="1">
              <a:off x="2865868" y="1689802"/>
              <a:ext cx="117030" cy="1521985"/>
            </a:xfrm>
            <a:prstGeom prst="line">
              <a:avLst/>
            </a:prstGeom>
            <a:noFill/>
            <a:ln w="12700">
              <a:solidFill>
                <a:srgbClr val="92D050"/>
              </a:solidFill>
              <a:round/>
            </a:ln>
          </p:spPr>
        </p:cxnSp>
        <p:cxnSp>
          <p:nvCxnSpPr>
            <p:cNvPr id="52327" name="直接连接符 180"/>
            <p:cNvCxnSpPr>
              <a:cxnSpLocks noChangeShapeType="1"/>
              <a:endCxn id="52364" idx="1"/>
            </p:cNvCxnSpPr>
            <p:nvPr/>
          </p:nvCxnSpPr>
          <p:spPr bwMode="auto">
            <a:xfrm>
              <a:off x="2982897" y="1689802"/>
              <a:ext cx="344183" cy="842066"/>
            </a:xfrm>
            <a:prstGeom prst="line">
              <a:avLst/>
            </a:prstGeom>
            <a:noFill/>
            <a:ln w="12700">
              <a:solidFill>
                <a:srgbClr val="92D050"/>
              </a:solidFill>
              <a:round/>
            </a:ln>
          </p:spPr>
        </p:cxnSp>
        <p:cxnSp>
          <p:nvCxnSpPr>
            <p:cNvPr id="52328" name="直接连接符 181"/>
            <p:cNvCxnSpPr>
              <a:cxnSpLocks noChangeShapeType="1"/>
            </p:cNvCxnSpPr>
            <p:nvPr/>
          </p:nvCxnSpPr>
          <p:spPr bwMode="auto">
            <a:xfrm>
              <a:off x="2982898" y="1689802"/>
              <a:ext cx="1008030" cy="778995"/>
            </a:xfrm>
            <a:prstGeom prst="line">
              <a:avLst/>
            </a:prstGeom>
            <a:noFill/>
            <a:ln w="12700">
              <a:solidFill>
                <a:srgbClr val="92D050"/>
              </a:solidFill>
              <a:round/>
            </a:ln>
          </p:spPr>
        </p:cxnSp>
        <p:grpSp>
          <p:nvGrpSpPr>
            <p:cNvPr id="9" name="组合 182"/>
            <p:cNvGrpSpPr/>
            <p:nvPr/>
          </p:nvGrpSpPr>
          <p:grpSpPr bwMode="auto">
            <a:xfrm>
              <a:off x="2681503" y="1087551"/>
              <a:ext cx="666318" cy="602251"/>
              <a:chOff x="1282950" y="3933056"/>
              <a:chExt cx="666318" cy="602251"/>
            </a:xfrm>
          </p:grpSpPr>
          <p:pic>
            <p:nvPicPr>
              <p:cNvPr id="52357" name="图片 183" descr="接口.png"/>
              <p:cNvPicPr>
                <a:picLocks noChangeAspect="1"/>
              </p:cNvPicPr>
              <p:nvPr/>
            </p:nvPicPr>
            <p:blipFill>
              <a:blip r:embed="rId4" cstate="print"/>
              <a:srcRect/>
              <a:stretch>
                <a:fillRect/>
              </a:stretch>
            </p:blipFill>
            <p:spPr bwMode="auto">
              <a:xfrm>
                <a:off x="1373246" y="3933056"/>
                <a:ext cx="576022" cy="602251"/>
              </a:xfrm>
              <a:prstGeom prst="rect">
                <a:avLst/>
              </a:prstGeom>
              <a:noFill/>
              <a:ln w="9525">
                <a:noFill/>
                <a:miter lim="800000"/>
                <a:headEnd/>
                <a:tailEnd/>
              </a:ln>
            </p:spPr>
          </p:pic>
          <p:sp>
            <p:nvSpPr>
              <p:cNvPr id="52358" name="Text Box 9"/>
              <p:cNvSpPr txBox="1">
                <a:spLocks noChangeArrowheads="1"/>
              </p:cNvSpPr>
              <p:nvPr/>
            </p:nvSpPr>
            <p:spPr bwMode="gray">
              <a:xfrm>
                <a:off x="1282950" y="4113648"/>
                <a:ext cx="631779" cy="315775"/>
              </a:xfrm>
              <a:prstGeom prst="rect">
                <a:avLst/>
              </a:prstGeom>
              <a:noFill/>
              <a:ln w="28575" algn="ctr">
                <a:noFill/>
                <a:miter lim="800000"/>
              </a:ln>
            </p:spPr>
            <p:txBody>
              <a:bodyPr wrap="none" lIns="90876" tIns="45430" rIns="90876" bIns="45430">
                <a:spAutoFit/>
              </a:bodyPr>
              <a:lstStyle/>
              <a:p>
                <a:pPr marL="341630" indent="-341630" eaLnBrk="0" hangingPunct="0">
                  <a:buClr>
                    <a:srgbClr val="CC9900"/>
                  </a:buClr>
                </a:pPr>
                <a:r>
                  <a:rPr lang="en-US" altLang="zh-CN" sz="900" dirty="0">
                    <a:solidFill>
                      <a:srgbClr val="FFFFFF"/>
                    </a:solidFill>
                    <a:latin typeface="+mn-ea"/>
                    <a:ea typeface="+mn-ea"/>
                    <a:cs typeface="Arial" panose="020B0604020202020204" pitchFamily="34" charset="0"/>
                  </a:rPr>
                  <a:t>  KDC</a:t>
                </a:r>
              </a:p>
            </p:txBody>
          </p:sp>
        </p:grpSp>
        <p:cxnSp>
          <p:nvCxnSpPr>
            <p:cNvPr id="52330" name="直接连接符 185"/>
            <p:cNvCxnSpPr>
              <a:cxnSpLocks noChangeShapeType="1"/>
            </p:cNvCxnSpPr>
            <p:nvPr/>
          </p:nvCxnSpPr>
          <p:spPr bwMode="auto">
            <a:xfrm>
              <a:off x="2339752" y="1339579"/>
              <a:ext cx="432048" cy="0"/>
            </a:xfrm>
            <a:prstGeom prst="line">
              <a:avLst/>
            </a:prstGeom>
            <a:noFill/>
            <a:ln w="12700">
              <a:solidFill>
                <a:srgbClr val="92D050"/>
              </a:solidFill>
              <a:round/>
            </a:ln>
          </p:spPr>
        </p:cxnSp>
        <p:pic>
          <p:nvPicPr>
            <p:cNvPr id="52331" name="Picture 126" descr="Messenger_011"/>
            <p:cNvPicPr>
              <a:picLocks noChangeAspect="1" noChangeArrowheads="1"/>
            </p:cNvPicPr>
            <p:nvPr/>
          </p:nvPicPr>
          <p:blipFill>
            <a:blip r:embed="rId5" cstate="print"/>
            <a:srcRect/>
            <a:stretch>
              <a:fillRect/>
            </a:stretch>
          </p:blipFill>
          <p:spPr bwMode="auto">
            <a:xfrm>
              <a:off x="2627784" y="1483595"/>
              <a:ext cx="288032" cy="288032"/>
            </a:xfrm>
            <a:prstGeom prst="rect">
              <a:avLst/>
            </a:prstGeom>
            <a:noFill/>
            <a:ln w="9525">
              <a:noFill/>
              <a:miter lim="800000"/>
              <a:headEnd/>
              <a:tailEnd/>
            </a:ln>
          </p:spPr>
        </p:pic>
        <p:pic>
          <p:nvPicPr>
            <p:cNvPr id="52332" name="Picture 126" descr="Messenger_011"/>
            <p:cNvPicPr>
              <a:picLocks noChangeAspect="1" noChangeArrowheads="1"/>
            </p:cNvPicPr>
            <p:nvPr/>
          </p:nvPicPr>
          <p:blipFill>
            <a:blip r:embed="rId5" cstate="print"/>
            <a:srcRect/>
            <a:stretch>
              <a:fillRect/>
            </a:stretch>
          </p:blipFill>
          <p:spPr bwMode="auto">
            <a:xfrm>
              <a:off x="337842" y="4435924"/>
              <a:ext cx="201710" cy="288032"/>
            </a:xfrm>
            <a:prstGeom prst="rect">
              <a:avLst/>
            </a:prstGeom>
            <a:noFill/>
            <a:ln w="9525">
              <a:noFill/>
              <a:miter lim="800000"/>
              <a:headEnd/>
              <a:tailEnd/>
            </a:ln>
          </p:spPr>
        </p:pic>
        <p:pic>
          <p:nvPicPr>
            <p:cNvPr id="52333" name="Picture 125" descr="Messenger_009"/>
            <p:cNvPicPr>
              <a:picLocks noChangeAspect="1" noChangeArrowheads="1"/>
            </p:cNvPicPr>
            <p:nvPr/>
          </p:nvPicPr>
          <p:blipFill>
            <a:blip r:embed="rId6" cstate="print"/>
            <a:srcRect/>
            <a:stretch>
              <a:fillRect/>
            </a:stretch>
          </p:blipFill>
          <p:spPr bwMode="auto">
            <a:xfrm>
              <a:off x="1894417" y="4428856"/>
              <a:ext cx="236379" cy="295100"/>
            </a:xfrm>
            <a:prstGeom prst="rect">
              <a:avLst/>
            </a:prstGeom>
            <a:noFill/>
            <a:ln w="9525">
              <a:noFill/>
              <a:miter lim="800000"/>
              <a:headEnd/>
              <a:tailEnd/>
            </a:ln>
          </p:spPr>
        </p:pic>
        <p:sp>
          <p:nvSpPr>
            <p:cNvPr id="191" name="TextBox 190"/>
            <p:cNvSpPr txBox="1"/>
            <p:nvPr/>
          </p:nvSpPr>
          <p:spPr>
            <a:xfrm>
              <a:off x="539733" y="4447133"/>
              <a:ext cx="1151522" cy="316578"/>
            </a:xfrm>
            <a:prstGeom prst="rect">
              <a:avLst/>
            </a:prstGeom>
            <a:noFill/>
          </p:spPr>
          <p:txBody>
            <a:bodyPr>
              <a:spAutoFit/>
            </a:bodyPr>
            <a:lstStyle/>
            <a:p>
              <a:pPr marL="0" lvl="1" algn="ctr">
                <a:defRPr/>
              </a:pPr>
              <a:r>
                <a:rPr lang="zh-CN" altLang="en-US"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rPr>
                <a:t>业务开发用户</a:t>
              </a:r>
              <a:endParaRPr lang="en-US" altLang="zh-CN"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endParaRPr>
            </a:p>
          </p:txBody>
        </p:sp>
        <p:sp>
          <p:nvSpPr>
            <p:cNvPr id="192" name="TextBox 191"/>
            <p:cNvSpPr txBox="1"/>
            <p:nvPr/>
          </p:nvSpPr>
          <p:spPr>
            <a:xfrm>
              <a:off x="1914707" y="4447133"/>
              <a:ext cx="1213502" cy="316578"/>
            </a:xfrm>
            <a:prstGeom prst="rect">
              <a:avLst/>
            </a:prstGeom>
            <a:noFill/>
          </p:spPr>
          <p:txBody>
            <a:bodyPr>
              <a:spAutoFit/>
            </a:bodyPr>
            <a:lstStyle/>
            <a:p>
              <a:pPr marL="0" lvl="1" algn="ctr">
                <a:defRPr/>
              </a:pPr>
              <a:r>
                <a:rPr lang="zh-CN" altLang="en-US"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rPr>
                <a:t>运维用户</a:t>
              </a:r>
              <a:endParaRPr lang="en-US" altLang="zh-CN"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endParaRPr>
            </a:p>
          </p:txBody>
        </p:sp>
        <p:pic>
          <p:nvPicPr>
            <p:cNvPr id="52336" name="Picture 122" descr="icons_contained_005"/>
            <p:cNvPicPr>
              <a:picLocks noChangeAspect="1" noChangeArrowheads="1"/>
            </p:cNvPicPr>
            <p:nvPr/>
          </p:nvPicPr>
          <p:blipFill>
            <a:blip r:embed="rId7" cstate="print"/>
            <a:srcRect/>
            <a:stretch>
              <a:fillRect/>
            </a:stretch>
          </p:blipFill>
          <p:spPr bwMode="auto">
            <a:xfrm>
              <a:off x="3220731" y="4408402"/>
              <a:ext cx="271149" cy="315552"/>
            </a:xfrm>
            <a:prstGeom prst="rect">
              <a:avLst/>
            </a:prstGeom>
            <a:noFill/>
            <a:ln w="9525">
              <a:noFill/>
              <a:miter lim="800000"/>
              <a:headEnd/>
              <a:tailEnd/>
            </a:ln>
          </p:spPr>
        </p:pic>
        <p:sp>
          <p:nvSpPr>
            <p:cNvPr id="194" name="TextBox 193"/>
            <p:cNvSpPr txBox="1"/>
            <p:nvPr/>
          </p:nvSpPr>
          <p:spPr>
            <a:xfrm>
              <a:off x="3348402" y="4447133"/>
              <a:ext cx="1213502" cy="316578"/>
            </a:xfrm>
            <a:prstGeom prst="rect">
              <a:avLst/>
            </a:prstGeom>
            <a:noFill/>
          </p:spPr>
          <p:txBody>
            <a:bodyPr>
              <a:spAutoFit/>
            </a:bodyPr>
            <a:lstStyle/>
            <a:p>
              <a:pPr marL="0" lvl="1" algn="ctr">
                <a:defRPr/>
              </a:pPr>
              <a:r>
                <a:rPr lang="zh-CN" altLang="en-US"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rPr>
                <a:t>超级管理员</a:t>
              </a:r>
              <a:endParaRPr lang="en-US" altLang="zh-CN"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endParaRPr>
            </a:p>
          </p:txBody>
        </p:sp>
        <p:grpSp>
          <p:nvGrpSpPr>
            <p:cNvPr id="10" name="组合 194"/>
            <p:cNvGrpSpPr/>
            <p:nvPr/>
          </p:nvGrpSpPr>
          <p:grpSpPr bwMode="auto">
            <a:xfrm>
              <a:off x="3094508" y="1411587"/>
              <a:ext cx="345911" cy="361531"/>
              <a:chOff x="5569836" y="935776"/>
              <a:chExt cx="345911" cy="361531"/>
            </a:xfrm>
          </p:grpSpPr>
          <p:pic>
            <p:nvPicPr>
              <p:cNvPr id="52355" name="Picture 4" descr="http://www.iconpng.com/png/stickers/security.png"/>
              <p:cNvPicPr>
                <a:picLocks noChangeAspect="1" noChangeArrowheads="1"/>
              </p:cNvPicPr>
              <p:nvPr/>
            </p:nvPicPr>
            <p:blipFill>
              <a:blip r:embed="rId8" cstate="print"/>
              <a:srcRect/>
              <a:stretch>
                <a:fillRect/>
              </a:stretch>
            </p:blipFill>
            <p:spPr bwMode="auto">
              <a:xfrm>
                <a:off x="5569836" y="935776"/>
                <a:ext cx="345911" cy="345911"/>
              </a:xfrm>
              <a:prstGeom prst="rect">
                <a:avLst/>
              </a:prstGeom>
              <a:noFill/>
              <a:ln w="9525">
                <a:noFill/>
                <a:miter lim="800000"/>
                <a:headEnd/>
                <a:tailEnd/>
              </a:ln>
            </p:spPr>
          </p:pic>
          <p:sp>
            <p:nvSpPr>
              <p:cNvPr id="52356" name="TextBox 196"/>
              <p:cNvSpPr txBox="1">
                <a:spLocks noChangeArrowheads="1"/>
              </p:cNvSpPr>
              <p:nvPr/>
            </p:nvSpPr>
            <p:spPr bwMode="auto">
              <a:xfrm>
                <a:off x="5573861" y="980729"/>
                <a:ext cx="249289" cy="316578"/>
              </a:xfrm>
              <a:prstGeom prst="rect">
                <a:avLst/>
              </a:prstGeom>
              <a:noFill/>
              <a:ln w="9525">
                <a:noFill/>
                <a:miter lim="800000"/>
              </a:ln>
            </p:spPr>
            <p:txBody>
              <a:bodyPr>
                <a:spAutoFit/>
              </a:bodyPr>
              <a:lstStyle/>
              <a:p>
                <a:r>
                  <a:rPr lang="en-US" altLang="zh-CN" sz="900" dirty="0">
                    <a:solidFill>
                      <a:srgbClr val="FFFFFF"/>
                    </a:solidFill>
                    <a:latin typeface="+mn-ea"/>
                    <a:ea typeface="+mn-ea"/>
                    <a:cs typeface="Arial" panose="020B0604020202020204" pitchFamily="34" charset="0"/>
                  </a:rPr>
                  <a:t>3</a:t>
                </a:r>
                <a:endParaRPr lang="zh-CN" altLang="en-US" sz="900" dirty="0">
                  <a:solidFill>
                    <a:srgbClr val="FFFFFF"/>
                  </a:solidFill>
                  <a:latin typeface="+mn-ea"/>
                  <a:ea typeface="+mn-ea"/>
                  <a:cs typeface="Arial" panose="020B0604020202020204" pitchFamily="34" charset="0"/>
                </a:endParaRPr>
              </a:p>
            </p:txBody>
          </p:sp>
        </p:grpSp>
        <p:grpSp>
          <p:nvGrpSpPr>
            <p:cNvPr id="11" name="组合 200"/>
            <p:cNvGrpSpPr/>
            <p:nvPr/>
          </p:nvGrpSpPr>
          <p:grpSpPr bwMode="auto">
            <a:xfrm>
              <a:off x="2975332" y="2450469"/>
              <a:ext cx="1241004" cy="1524514"/>
              <a:chOff x="2975332" y="4395874"/>
              <a:chExt cx="1241004" cy="1524514"/>
            </a:xfrm>
          </p:grpSpPr>
          <p:grpSp>
            <p:nvGrpSpPr>
              <p:cNvPr id="12" name="组合 300"/>
              <p:cNvGrpSpPr/>
              <p:nvPr/>
            </p:nvGrpSpPr>
            <p:grpSpPr bwMode="auto">
              <a:xfrm>
                <a:off x="3563888" y="5445224"/>
                <a:ext cx="345911" cy="361531"/>
                <a:chOff x="5463152" y="935776"/>
                <a:chExt cx="345911" cy="361531"/>
              </a:xfrm>
            </p:grpSpPr>
            <p:pic>
              <p:nvPicPr>
                <p:cNvPr id="52353" name="Picture 4" descr="http://www.iconpng.com/png/stickers/security.png"/>
                <p:cNvPicPr>
                  <a:picLocks noChangeAspect="1" noChangeArrowheads="1"/>
                </p:cNvPicPr>
                <p:nvPr/>
              </p:nvPicPr>
              <p:blipFill>
                <a:blip r:embed="rId8" cstate="print"/>
                <a:srcRect/>
                <a:stretch>
                  <a:fillRect/>
                </a:stretch>
              </p:blipFill>
              <p:spPr bwMode="auto">
                <a:xfrm>
                  <a:off x="5463152" y="935776"/>
                  <a:ext cx="345911" cy="345911"/>
                </a:xfrm>
                <a:prstGeom prst="rect">
                  <a:avLst/>
                </a:prstGeom>
                <a:noFill/>
                <a:ln w="9525">
                  <a:noFill/>
                  <a:miter lim="800000"/>
                  <a:headEnd/>
                  <a:tailEnd/>
                </a:ln>
              </p:spPr>
            </p:pic>
            <p:sp>
              <p:nvSpPr>
                <p:cNvPr id="52354" name="TextBox 205"/>
                <p:cNvSpPr txBox="1">
                  <a:spLocks noChangeArrowheads="1"/>
                </p:cNvSpPr>
                <p:nvPr/>
              </p:nvSpPr>
              <p:spPr bwMode="auto">
                <a:xfrm>
                  <a:off x="5508104" y="980729"/>
                  <a:ext cx="249289" cy="316578"/>
                </a:xfrm>
                <a:prstGeom prst="rect">
                  <a:avLst/>
                </a:prstGeom>
                <a:noFill/>
                <a:ln w="9525">
                  <a:noFill/>
                  <a:miter lim="800000"/>
                </a:ln>
              </p:spPr>
              <p:txBody>
                <a:bodyPr>
                  <a:spAutoFit/>
                </a:bodyPr>
                <a:lstStyle/>
                <a:p>
                  <a:r>
                    <a:rPr lang="en-US" altLang="zh-CN" sz="900">
                      <a:solidFill>
                        <a:srgbClr val="FFFFFF"/>
                      </a:solidFill>
                      <a:latin typeface="+mn-ea"/>
                      <a:ea typeface="+mn-ea"/>
                      <a:cs typeface="Arial" panose="020B0604020202020204" pitchFamily="34" charset="0"/>
                    </a:rPr>
                    <a:t>5</a:t>
                  </a:r>
                  <a:endParaRPr lang="zh-CN" altLang="en-US" sz="900">
                    <a:solidFill>
                      <a:srgbClr val="FFFFFF"/>
                    </a:solidFill>
                    <a:latin typeface="+mn-ea"/>
                    <a:ea typeface="+mn-ea"/>
                    <a:cs typeface="Arial" panose="020B0604020202020204" pitchFamily="34" charset="0"/>
                  </a:endParaRPr>
                </a:p>
              </p:txBody>
            </p:sp>
          </p:grpSp>
          <p:pic>
            <p:nvPicPr>
              <p:cNvPr id="52351" name="Picture 15" descr="dfd"/>
              <p:cNvPicPr>
                <a:picLocks noChangeAspect="1" noChangeArrowheads="1"/>
              </p:cNvPicPr>
              <p:nvPr/>
            </p:nvPicPr>
            <p:blipFill>
              <a:blip r:embed="rId9" cstate="print"/>
              <a:srcRect/>
              <a:stretch>
                <a:fillRect/>
              </a:stretch>
            </p:blipFill>
            <p:spPr bwMode="auto">
              <a:xfrm rot="-10608980">
                <a:off x="3113592" y="4395874"/>
                <a:ext cx="1102744" cy="1524514"/>
              </a:xfrm>
              <a:prstGeom prst="rect">
                <a:avLst/>
              </a:prstGeom>
              <a:noFill/>
              <a:ln w="9525">
                <a:noFill/>
                <a:miter lim="800000"/>
                <a:headEnd/>
                <a:tailEnd/>
              </a:ln>
            </p:spPr>
          </p:pic>
          <p:pic>
            <p:nvPicPr>
              <p:cNvPr id="52352" name="Picture 15" descr="dfd"/>
              <p:cNvPicPr>
                <a:picLocks noChangeAspect="1" noChangeArrowheads="1"/>
              </p:cNvPicPr>
              <p:nvPr/>
            </p:nvPicPr>
            <p:blipFill>
              <a:blip r:embed="rId9" cstate="print"/>
              <a:srcRect/>
              <a:stretch>
                <a:fillRect/>
              </a:stretch>
            </p:blipFill>
            <p:spPr bwMode="auto">
              <a:xfrm rot="10800000">
                <a:off x="2975332" y="4562244"/>
                <a:ext cx="588554" cy="813661"/>
              </a:xfrm>
              <a:prstGeom prst="rect">
                <a:avLst/>
              </a:prstGeom>
              <a:noFill/>
              <a:ln w="9525">
                <a:noFill/>
                <a:miter lim="800000"/>
                <a:headEnd/>
                <a:tailEnd/>
              </a:ln>
            </p:spPr>
          </p:pic>
        </p:grpSp>
        <p:grpSp>
          <p:nvGrpSpPr>
            <p:cNvPr id="13" name="组合 206"/>
            <p:cNvGrpSpPr/>
            <p:nvPr/>
          </p:nvGrpSpPr>
          <p:grpSpPr bwMode="auto">
            <a:xfrm>
              <a:off x="3635896" y="2563715"/>
              <a:ext cx="345911" cy="361532"/>
              <a:chOff x="5463152" y="935776"/>
              <a:chExt cx="345911" cy="361532"/>
            </a:xfrm>
          </p:grpSpPr>
          <p:pic>
            <p:nvPicPr>
              <p:cNvPr id="52348" name="Picture 4" descr="http://www.iconpng.com/png/stickers/security.png"/>
              <p:cNvPicPr>
                <a:picLocks noChangeAspect="1" noChangeArrowheads="1"/>
              </p:cNvPicPr>
              <p:nvPr/>
            </p:nvPicPr>
            <p:blipFill>
              <a:blip r:embed="rId8" cstate="print"/>
              <a:srcRect/>
              <a:stretch>
                <a:fillRect/>
              </a:stretch>
            </p:blipFill>
            <p:spPr bwMode="auto">
              <a:xfrm>
                <a:off x="5463152" y="935776"/>
                <a:ext cx="345911" cy="345911"/>
              </a:xfrm>
              <a:prstGeom prst="rect">
                <a:avLst/>
              </a:prstGeom>
              <a:noFill/>
              <a:ln w="9525">
                <a:noFill/>
                <a:miter lim="800000"/>
                <a:headEnd/>
                <a:tailEnd/>
              </a:ln>
            </p:spPr>
          </p:pic>
          <p:sp>
            <p:nvSpPr>
              <p:cNvPr id="52349" name="TextBox 208"/>
              <p:cNvSpPr txBox="1">
                <a:spLocks noChangeArrowheads="1"/>
              </p:cNvSpPr>
              <p:nvPr/>
            </p:nvSpPr>
            <p:spPr bwMode="auto">
              <a:xfrm>
                <a:off x="5508103" y="980730"/>
                <a:ext cx="249289" cy="316578"/>
              </a:xfrm>
              <a:prstGeom prst="rect">
                <a:avLst/>
              </a:prstGeom>
              <a:noFill/>
              <a:ln w="9525">
                <a:noFill/>
                <a:miter lim="800000"/>
              </a:ln>
            </p:spPr>
            <p:txBody>
              <a:bodyPr>
                <a:spAutoFit/>
              </a:bodyPr>
              <a:lstStyle/>
              <a:p>
                <a:r>
                  <a:rPr lang="en-US" altLang="zh-CN" sz="900">
                    <a:solidFill>
                      <a:srgbClr val="FFFFFF"/>
                    </a:solidFill>
                    <a:latin typeface="+mn-ea"/>
                    <a:ea typeface="+mn-ea"/>
                    <a:cs typeface="Arial" panose="020B0604020202020204" pitchFamily="34" charset="0"/>
                  </a:rPr>
                  <a:t>4</a:t>
                </a:r>
                <a:endParaRPr lang="zh-CN" altLang="en-US" sz="900">
                  <a:solidFill>
                    <a:srgbClr val="FFFFFF"/>
                  </a:solidFill>
                  <a:latin typeface="+mn-ea"/>
                  <a:ea typeface="+mn-ea"/>
                  <a:cs typeface="Arial" panose="020B0604020202020204" pitchFamily="34" charset="0"/>
                </a:endParaRPr>
              </a:p>
            </p:txBody>
          </p:sp>
        </p:grpSp>
        <p:grpSp>
          <p:nvGrpSpPr>
            <p:cNvPr id="14" name="组合 209"/>
            <p:cNvGrpSpPr/>
            <p:nvPr/>
          </p:nvGrpSpPr>
          <p:grpSpPr bwMode="auto">
            <a:xfrm>
              <a:off x="4283968" y="2563715"/>
              <a:ext cx="345911" cy="361532"/>
              <a:chOff x="5463152" y="935776"/>
              <a:chExt cx="345911" cy="361532"/>
            </a:xfrm>
          </p:grpSpPr>
          <p:pic>
            <p:nvPicPr>
              <p:cNvPr id="52346" name="Picture 4" descr="http://www.iconpng.com/png/stickers/security.png"/>
              <p:cNvPicPr>
                <a:picLocks noChangeAspect="1" noChangeArrowheads="1"/>
              </p:cNvPicPr>
              <p:nvPr/>
            </p:nvPicPr>
            <p:blipFill>
              <a:blip r:embed="rId8" cstate="print"/>
              <a:srcRect/>
              <a:stretch>
                <a:fillRect/>
              </a:stretch>
            </p:blipFill>
            <p:spPr bwMode="auto">
              <a:xfrm>
                <a:off x="5463152" y="935776"/>
                <a:ext cx="345911" cy="345911"/>
              </a:xfrm>
              <a:prstGeom prst="rect">
                <a:avLst/>
              </a:prstGeom>
              <a:noFill/>
              <a:ln w="9525">
                <a:noFill/>
                <a:miter lim="800000"/>
                <a:headEnd/>
                <a:tailEnd/>
              </a:ln>
            </p:spPr>
          </p:pic>
          <p:sp>
            <p:nvSpPr>
              <p:cNvPr id="52347" name="TextBox 211"/>
              <p:cNvSpPr txBox="1">
                <a:spLocks noChangeArrowheads="1"/>
              </p:cNvSpPr>
              <p:nvPr/>
            </p:nvSpPr>
            <p:spPr bwMode="auto">
              <a:xfrm>
                <a:off x="5508103" y="980730"/>
                <a:ext cx="249289" cy="316578"/>
              </a:xfrm>
              <a:prstGeom prst="rect">
                <a:avLst/>
              </a:prstGeom>
              <a:noFill/>
              <a:ln w="9525">
                <a:noFill/>
                <a:miter lim="800000"/>
              </a:ln>
            </p:spPr>
            <p:txBody>
              <a:bodyPr>
                <a:spAutoFit/>
              </a:bodyPr>
              <a:lstStyle/>
              <a:p>
                <a:r>
                  <a:rPr lang="en-US" altLang="zh-CN" sz="900">
                    <a:solidFill>
                      <a:srgbClr val="FFFFFF"/>
                    </a:solidFill>
                    <a:latin typeface="+mn-ea"/>
                    <a:ea typeface="+mn-ea"/>
                    <a:cs typeface="Arial" panose="020B0604020202020204" pitchFamily="34" charset="0"/>
                  </a:rPr>
                  <a:t>4</a:t>
                </a:r>
                <a:endParaRPr lang="zh-CN" altLang="en-US" sz="900">
                  <a:solidFill>
                    <a:srgbClr val="FFFFFF"/>
                  </a:solidFill>
                  <a:latin typeface="+mn-ea"/>
                  <a:ea typeface="+mn-ea"/>
                  <a:cs typeface="Arial" panose="020B0604020202020204" pitchFamily="34" charset="0"/>
                </a:endParaRPr>
              </a:p>
            </p:txBody>
          </p:sp>
        </p:grpSp>
        <p:grpSp>
          <p:nvGrpSpPr>
            <p:cNvPr id="15" name="组合 212"/>
            <p:cNvGrpSpPr/>
            <p:nvPr/>
          </p:nvGrpSpPr>
          <p:grpSpPr bwMode="auto">
            <a:xfrm>
              <a:off x="1952280" y="1087551"/>
              <a:ext cx="613229" cy="602251"/>
              <a:chOff x="1273807" y="3933056"/>
              <a:chExt cx="613229" cy="602251"/>
            </a:xfrm>
          </p:grpSpPr>
          <p:pic>
            <p:nvPicPr>
              <p:cNvPr id="52344" name="图片 213" descr="接口.png"/>
              <p:cNvPicPr>
                <a:picLocks noChangeAspect="1"/>
              </p:cNvPicPr>
              <p:nvPr/>
            </p:nvPicPr>
            <p:blipFill>
              <a:blip r:embed="rId4" cstate="print"/>
              <a:srcRect/>
              <a:stretch>
                <a:fillRect/>
              </a:stretch>
            </p:blipFill>
            <p:spPr bwMode="auto">
              <a:xfrm>
                <a:off x="1331640" y="3933056"/>
                <a:ext cx="504337" cy="602251"/>
              </a:xfrm>
              <a:prstGeom prst="rect">
                <a:avLst/>
              </a:prstGeom>
              <a:noFill/>
              <a:ln w="9525">
                <a:noFill/>
                <a:miter lim="800000"/>
                <a:headEnd/>
                <a:tailEnd/>
              </a:ln>
            </p:spPr>
          </p:pic>
          <p:sp>
            <p:nvSpPr>
              <p:cNvPr id="52345" name="Text Box 9"/>
              <p:cNvSpPr txBox="1">
                <a:spLocks noChangeArrowheads="1"/>
              </p:cNvSpPr>
              <p:nvPr/>
            </p:nvSpPr>
            <p:spPr bwMode="gray">
              <a:xfrm>
                <a:off x="1273807" y="4159367"/>
                <a:ext cx="613229" cy="315775"/>
              </a:xfrm>
              <a:prstGeom prst="rect">
                <a:avLst/>
              </a:prstGeom>
              <a:noFill/>
              <a:ln w="28575" algn="ctr">
                <a:noFill/>
                <a:miter lim="800000"/>
              </a:ln>
            </p:spPr>
            <p:txBody>
              <a:bodyPr wrap="none" lIns="90876" tIns="45430" rIns="90876" bIns="45430">
                <a:spAutoFit/>
              </a:bodyPr>
              <a:lstStyle/>
              <a:p>
                <a:pPr marL="341630" indent="-341630" eaLnBrk="0" hangingPunct="0">
                  <a:buClr>
                    <a:srgbClr val="CC9900"/>
                  </a:buClr>
                </a:pPr>
                <a:r>
                  <a:rPr lang="en-US" altLang="zh-CN" sz="900" dirty="0">
                    <a:solidFill>
                      <a:srgbClr val="FFFFFF"/>
                    </a:solidFill>
                    <a:latin typeface="+mn-ea"/>
                    <a:ea typeface="+mn-ea"/>
                    <a:cs typeface="Arial" panose="020B0604020202020204" pitchFamily="34" charset="0"/>
                  </a:rPr>
                  <a:t>LDAP</a:t>
                </a:r>
              </a:p>
            </p:txBody>
          </p:sp>
        </p:grpSp>
        <p:cxnSp>
          <p:nvCxnSpPr>
            <p:cNvPr id="52343" name="直接连接符 215"/>
            <p:cNvCxnSpPr>
              <a:cxnSpLocks noChangeShapeType="1"/>
            </p:cNvCxnSpPr>
            <p:nvPr/>
          </p:nvCxnSpPr>
          <p:spPr bwMode="auto">
            <a:xfrm flipH="1">
              <a:off x="2190810" y="1689802"/>
              <a:ext cx="792088" cy="1089937"/>
            </a:xfrm>
            <a:prstGeom prst="line">
              <a:avLst/>
            </a:prstGeom>
            <a:noFill/>
            <a:ln w="12700">
              <a:solidFill>
                <a:srgbClr val="92D050"/>
              </a:solidFill>
              <a:round/>
            </a:ln>
          </p:spPr>
        </p:cxnSp>
      </p:grpSp>
      <p:grpSp>
        <p:nvGrpSpPr>
          <p:cNvPr id="16" name="组合 250"/>
          <p:cNvGrpSpPr/>
          <p:nvPr/>
        </p:nvGrpSpPr>
        <p:grpSpPr bwMode="auto">
          <a:xfrm>
            <a:off x="791580" y="1412776"/>
            <a:ext cx="3744602" cy="1037973"/>
            <a:chOff x="323528" y="731436"/>
            <a:chExt cx="5026431" cy="1326181"/>
          </a:xfrm>
        </p:grpSpPr>
        <p:sp>
          <p:nvSpPr>
            <p:cNvPr id="52286" name="圆角矩形 217"/>
            <p:cNvSpPr>
              <a:spLocks noChangeArrowheads="1"/>
            </p:cNvSpPr>
            <p:nvPr/>
          </p:nvSpPr>
          <p:spPr bwMode="auto">
            <a:xfrm>
              <a:off x="3563888" y="731436"/>
              <a:ext cx="1656184" cy="1080120"/>
            </a:xfrm>
            <a:prstGeom prst="roundRect">
              <a:avLst>
                <a:gd name="adj" fmla="val 6472"/>
              </a:avLst>
            </a:prstGeom>
            <a:solidFill>
              <a:srgbClr val="CCECFF">
                <a:alpha val="16862"/>
              </a:srgbClr>
            </a:solidFill>
            <a:ln w="12700">
              <a:solidFill>
                <a:srgbClr val="00B0F0"/>
              </a:solidFill>
              <a:prstDash val="lgDash"/>
              <a:round/>
            </a:ln>
          </p:spPr>
          <p:txBody>
            <a:bodyPr/>
            <a:lstStyle/>
            <a:p>
              <a:pPr>
                <a:buClr>
                  <a:srgbClr val="CC9900"/>
                </a:buClr>
                <a:buFont typeface="Wingdings" panose="05000000000000000000" pitchFamily="2" charset="2"/>
                <a:buChar char="n"/>
              </a:pPr>
              <a:endParaRPr lang="zh-CN" altLang="en-US" sz="900">
                <a:solidFill>
                  <a:srgbClr val="000000"/>
                </a:solidFill>
                <a:latin typeface="+mn-ea"/>
                <a:ea typeface="+mn-ea"/>
              </a:endParaRPr>
            </a:p>
          </p:txBody>
        </p:sp>
        <p:pic>
          <p:nvPicPr>
            <p:cNvPr id="52287" name="Picture 22" descr="20070609234656997"/>
            <p:cNvPicPr>
              <a:picLocks noChangeAspect="1" noChangeArrowheads="1"/>
            </p:cNvPicPr>
            <p:nvPr/>
          </p:nvPicPr>
          <p:blipFill>
            <a:blip r:embed="rId10" cstate="print"/>
            <a:srcRect/>
            <a:stretch>
              <a:fillRect/>
            </a:stretch>
          </p:blipFill>
          <p:spPr bwMode="auto">
            <a:xfrm>
              <a:off x="323528" y="887036"/>
              <a:ext cx="648469" cy="648469"/>
            </a:xfrm>
            <a:prstGeom prst="rect">
              <a:avLst/>
            </a:prstGeom>
            <a:noFill/>
            <a:ln w="9525">
              <a:noFill/>
              <a:miter lim="800000"/>
              <a:headEnd/>
              <a:tailEnd/>
            </a:ln>
          </p:spPr>
        </p:pic>
        <p:pic>
          <p:nvPicPr>
            <p:cNvPr id="52288" name="Picture 10" descr="080"/>
            <p:cNvPicPr>
              <a:picLocks noChangeAspect="1" noChangeArrowheads="1"/>
            </p:cNvPicPr>
            <p:nvPr/>
          </p:nvPicPr>
          <p:blipFill>
            <a:blip r:embed="rId11" cstate="print"/>
            <a:srcRect/>
            <a:stretch>
              <a:fillRect/>
            </a:stretch>
          </p:blipFill>
          <p:spPr bwMode="auto">
            <a:xfrm>
              <a:off x="1812131" y="911456"/>
              <a:ext cx="599629" cy="599629"/>
            </a:xfrm>
            <a:prstGeom prst="rect">
              <a:avLst/>
            </a:prstGeom>
            <a:noFill/>
            <a:ln w="9525">
              <a:noFill/>
              <a:miter lim="800000"/>
              <a:headEnd/>
              <a:tailEnd/>
            </a:ln>
          </p:spPr>
        </p:pic>
        <p:sp>
          <p:nvSpPr>
            <p:cNvPr id="221" name="TextBox 220"/>
            <p:cNvSpPr txBox="1"/>
            <p:nvPr/>
          </p:nvSpPr>
          <p:spPr>
            <a:xfrm>
              <a:off x="1620171" y="1523023"/>
              <a:ext cx="902311" cy="294926"/>
            </a:xfrm>
            <a:prstGeom prst="rect">
              <a:avLst/>
            </a:prstGeom>
            <a:noFill/>
          </p:spPr>
          <p:txBody>
            <a:bodyPr>
              <a:spAutoFit/>
            </a:bodyPr>
            <a:lstStyle/>
            <a:p>
              <a:pPr marL="0" lvl="1" algn="ctr">
                <a:defRPr/>
              </a:pPr>
              <a:r>
                <a:rPr lang="zh-CN" altLang="en-US"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rPr>
                <a:t>防火墙</a:t>
              </a:r>
              <a:endParaRPr lang="en-US" altLang="zh-CN"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endParaRPr>
            </a:p>
          </p:txBody>
        </p:sp>
        <p:grpSp>
          <p:nvGrpSpPr>
            <p:cNvPr id="17" name="组合 221"/>
            <p:cNvGrpSpPr/>
            <p:nvPr/>
          </p:nvGrpSpPr>
          <p:grpSpPr bwMode="auto">
            <a:xfrm>
              <a:off x="3540106" y="947460"/>
              <a:ext cx="601388" cy="602251"/>
              <a:chOff x="1205450" y="3933056"/>
              <a:chExt cx="601388" cy="602251"/>
            </a:xfrm>
          </p:grpSpPr>
          <p:pic>
            <p:nvPicPr>
              <p:cNvPr id="52314" name="图片 222" descr="接口.png"/>
              <p:cNvPicPr>
                <a:picLocks noChangeAspect="1"/>
              </p:cNvPicPr>
              <p:nvPr/>
            </p:nvPicPr>
            <p:blipFill>
              <a:blip r:embed="rId4" cstate="print"/>
              <a:srcRect/>
              <a:stretch>
                <a:fillRect/>
              </a:stretch>
            </p:blipFill>
            <p:spPr bwMode="auto">
              <a:xfrm>
                <a:off x="1331640" y="3933056"/>
                <a:ext cx="422196" cy="602251"/>
              </a:xfrm>
              <a:prstGeom prst="rect">
                <a:avLst/>
              </a:prstGeom>
              <a:noFill/>
              <a:ln w="9525">
                <a:noFill/>
                <a:miter lim="800000"/>
                <a:headEnd/>
                <a:tailEnd/>
              </a:ln>
            </p:spPr>
          </p:pic>
          <p:sp>
            <p:nvSpPr>
              <p:cNvPr id="52315" name="Text Box 9"/>
              <p:cNvSpPr txBox="1">
                <a:spLocks noChangeArrowheads="1"/>
              </p:cNvSpPr>
              <p:nvPr/>
            </p:nvSpPr>
            <p:spPr bwMode="gray">
              <a:xfrm>
                <a:off x="1205450" y="4077072"/>
                <a:ext cx="601388" cy="294178"/>
              </a:xfrm>
              <a:prstGeom prst="rect">
                <a:avLst/>
              </a:prstGeom>
              <a:noFill/>
              <a:ln w="28575" algn="ctr">
                <a:noFill/>
                <a:miter lim="800000"/>
              </a:ln>
            </p:spPr>
            <p:txBody>
              <a:bodyPr wrap="none" lIns="90876" tIns="45430" rIns="90876" bIns="45430">
                <a:spAutoFit/>
              </a:bodyPr>
              <a:lstStyle/>
              <a:p>
                <a:pPr marL="341630" indent="-341630" eaLnBrk="0" hangingPunct="0">
                  <a:buClr>
                    <a:srgbClr val="CC9900"/>
                  </a:buClr>
                </a:pPr>
                <a:r>
                  <a:rPr lang="en-US" altLang="zh-CN" sz="900" dirty="0">
                    <a:solidFill>
                      <a:srgbClr val="FFFFFF"/>
                    </a:solidFill>
                    <a:latin typeface="+mn-ea"/>
                    <a:ea typeface="+mn-ea"/>
                    <a:cs typeface="Arial" panose="020B0604020202020204" pitchFamily="34" charset="0"/>
                  </a:rPr>
                  <a:t>OMS</a:t>
                </a:r>
              </a:p>
            </p:txBody>
          </p:sp>
        </p:grpSp>
        <p:grpSp>
          <p:nvGrpSpPr>
            <p:cNvPr id="18" name="组合 224"/>
            <p:cNvGrpSpPr/>
            <p:nvPr/>
          </p:nvGrpSpPr>
          <p:grpSpPr bwMode="auto">
            <a:xfrm>
              <a:off x="4688581" y="947460"/>
              <a:ext cx="564806" cy="602251"/>
              <a:chOff x="1301239" y="3933056"/>
              <a:chExt cx="564806" cy="602251"/>
            </a:xfrm>
          </p:grpSpPr>
          <p:pic>
            <p:nvPicPr>
              <p:cNvPr id="52312" name="图片 225" descr="接口.png"/>
              <p:cNvPicPr>
                <a:picLocks noChangeAspect="1"/>
              </p:cNvPicPr>
              <p:nvPr/>
            </p:nvPicPr>
            <p:blipFill>
              <a:blip r:embed="rId4" cstate="print"/>
              <a:srcRect/>
              <a:stretch>
                <a:fillRect/>
              </a:stretch>
            </p:blipFill>
            <p:spPr bwMode="auto">
              <a:xfrm>
                <a:off x="1331640" y="3933056"/>
                <a:ext cx="422196" cy="602251"/>
              </a:xfrm>
              <a:prstGeom prst="rect">
                <a:avLst/>
              </a:prstGeom>
              <a:noFill/>
              <a:ln w="9525">
                <a:noFill/>
                <a:miter lim="800000"/>
                <a:headEnd/>
                <a:tailEnd/>
              </a:ln>
            </p:spPr>
          </p:pic>
          <p:sp>
            <p:nvSpPr>
              <p:cNvPr id="52313" name="Text Box 9"/>
              <p:cNvSpPr txBox="1">
                <a:spLocks noChangeArrowheads="1"/>
              </p:cNvSpPr>
              <p:nvPr/>
            </p:nvSpPr>
            <p:spPr bwMode="gray">
              <a:xfrm>
                <a:off x="1301239" y="4077072"/>
                <a:ext cx="564806" cy="294178"/>
              </a:xfrm>
              <a:prstGeom prst="rect">
                <a:avLst/>
              </a:prstGeom>
              <a:noFill/>
              <a:ln w="28575" algn="ctr">
                <a:noFill/>
                <a:miter lim="800000"/>
              </a:ln>
            </p:spPr>
            <p:txBody>
              <a:bodyPr wrap="none" lIns="90876" tIns="45430" rIns="90876" bIns="45430">
                <a:spAutoFit/>
              </a:bodyPr>
              <a:lstStyle/>
              <a:p>
                <a:pPr marL="341630" indent="-341630" eaLnBrk="0" hangingPunct="0">
                  <a:buClr>
                    <a:srgbClr val="CC9900"/>
                  </a:buClr>
                </a:pPr>
                <a:r>
                  <a:rPr lang="en-US" altLang="zh-CN" sz="900" dirty="0">
                    <a:solidFill>
                      <a:srgbClr val="FFFFFF"/>
                    </a:solidFill>
                    <a:latin typeface="+mn-ea"/>
                    <a:ea typeface="+mn-ea"/>
                    <a:cs typeface="Arial" panose="020B0604020202020204" pitchFamily="34" charset="0"/>
                  </a:rPr>
                  <a:t>CAS</a:t>
                </a:r>
              </a:p>
            </p:txBody>
          </p:sp>
        </p:grpSp>
        <p:pic>
          <p:nvPicPr>
            <p:cNvPr id="52292" name="Picture 22" descr="20070507152316747"/>
            <p:cNvPicPr>
              <a:picLocks noChangeAspect="1" noChangeArrowheads="1"/>
            </p:cNvPicPr>
            <p:nvPr/>
          </p:nvPicPr>
          <p:blipFill>
            <a:blip r:embed="rId12" cstate="print"/>
            <a:srcRect/>
            <a:stretch>
              <a:fillRect/>
            </a:stretch>
          </p:blipFill>
          <p:spPr bwMode="auto">
            <a:xfrm rot="-5400000">
              <a:off x="3707903" y="1523524"/>
              <a:ext cx="360040" cy="360040"/>
            </a:xfrm>
            <a:prstGeom prst="rect">
              <a:avLst/>
            </a:prstGeom>
            <a:noFill/>
            <a:ln w="9525">
              <a:noFill/>
              <a:miter lim="800000"/>
              <a:headEnd/>
              <a:tailEnd/>
            </a:ln>
          </p:spPr>
        </p:pic>
        <p:pic>
          <p:nvPicPr>
            <p:cNvPr id="52293" name="Picture 22" descr="20070507152316747"/>
            <p:cNvPicPr>
              <a:picLocks noChangeAspect="1" noChangeArrowheads="1"/>
            </p:cNvPicPr>
            <p:nvPr/>
          </p:nvPicPr>
          <p:blipFill>
            <a:blip r:embed="rId12" cstate="print"/>
            <a:srcRect/>
            <a:stretch>
              <a:fillRect/>
            </a:stretch>
          </p:blipFill>
          <p:spPr bwMode="auto">
            <a:xfrm rot="-5400000">
              <a:off x="2964732" y="1697577"/>
              <a:ext cx="360040" cy="360040"/>
            </a:xfrm>
            <a:prstGeom prst="rect">
              <a:avLst/>
            </a:prstGeom>
            <a:noFill/>
            <a:ln w="9525">
              <a:noFill/>
              <a:miter lim="800000"/>
              <a:headEnd/>
              <a:tailEnd/>
            </a:ln>
          </p:spPr>
        </p:pic>
        <p:sp>
          <p:nvSpPr>
            <p:cNvPr id="230" name="TextBox 229"/>
            <p:cNvSpPr txBox="1"/>
            <p:nvPr/>
          </p:nvSpPr>
          <p:spPr>
            <a:xfrm>
              <a:off x="879724" y="988522"/>
              <a:ext cx="902311" cy="294926"/>
            </a:xfrm>
            <a:prstGeom prst="rect">
              <a:avLst/>
            </a:prstGeom>
            <a:noFill/>
          </p:spPr>
          <p:txBody>
            <a:bodyPr>
              <a:spAutoFit/>
            </a:bodyPr>
            <a:lstStyle/>
            <a:p>
              <a:pPr marL="0" lvl="1">
                <a:defRPr/>
              </a:pPr>
              <a:r>
                <a:rPr lang="zh-CN" altLang="en-US"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rPr>
                <a:t>企业外网</a:t>
              </a:r>
              <a:endParaRPr lang="en-US" altLang="zh-CN"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endParaRPr>
            </a:p>
          </p:txBody>
        </p:sp>
        <p:sp>
          <p:nvSpPr>
            <p:cNvPr id="231" name="TextBox 230"/>
            <p:cNvSpPr txBox="1"/>
            <p:nvPr/>
          </p:nvSpPr>
          <p:spPr>
            <a:xfrm>
              <a:off x="2374394" y="988522"/>
              <a:ext cx="902311" cy="294926"/>
            </a:xfrm>
            <a:prstGeom prst="rect">
              <a:avLst/>
            </a:prstGeom>
            <a:noFill/>
          </p:spPr>
          <p:txBody>
            <a:bodyPr>
              <a:spAutoFit/>
            </a:bodyPr>
            <a:lstStyle/>
            <a:p>
              <a:pPr marL="0" lvl="1">
                <a:defRPr/>
              </a:pPr>
              <a:r>
                <a:rPr lang="zh-CN" altLang="en-US"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rPr>
                <a:t>企业内网</a:t>
              </a:r>
              <a:endParaRPr lang="en-US" altLang="zh-CN" sz="900" kern="0" dirty="0">
                <a:solidFill>
                  <a:srgbClr val="000000">
                    <a:lumMod val="65000"/>
                    <a:lumOff val="35000"/>
                  </a:srgbClr>
                </a:solidFill>
                <a:latin typeface="+mn-ea"/>
                <a:ea typeface="+mn-ea"/>
                <a:cs typeface="Arial" panose="020B0604020202020204" pitchFamily="34" charset="0"/>
                <a:sym typeface="Wingdings" panose="05000000000000000000" pitchFamily="2" charset="2"/>
              </a:endParaRPr>
            </a:p>
          </p:txBody>
        </p:sp>
        <p:pic>
          <p:nvPicPr>
            <p:cNvPr id="52296" name="Picture 126" descr="Messenger_011"/>
            <p:cNvPicPr>
              <a:picLocks noChangeAspect="1" noChangeArrowheads="1"/>
            </p:cNvPicPr>
            <p:nvPr/>
          </p:nvPicPr>
          <p:blipFill>
            <a:blip r:embed="rId5" cstate="print"/>
            <a:srcRect/>
            <a:stretch>
              <a:fillRect/>
            </a:stretch>
          </p:blipFill>
          <p:spPr bwMode="auto">
            <a:xfrm>
              <a:off x="3084487" y="1384860"/>
              <a:ext cx="288031" cy="288031"/>
            </a:xfrm>
            <a:prstGeom prst="rect">
              <a:avLst/>
            </a:prstGeom>
            <a:noFill/>
            <a:ln w="9525">
              <a:noFill/>
              <a:miter lim="800000"/>
              <a:headEnd/>
              <a:tailEnd/>
            </a:ln>
          </p:spPr>
        </p:pic>
        <p:pic>
          <p:nvPicPr>
            <p:cNvPr id="52297" name="Picture 125" descr="Messenger_009"/>
            <p:cNvPicPr>
              <a:picLocks noChangeAspect="1" noChangeArrowheads="1"/>
            </p:cNvPicPr>
            <p:nvPr/>
          </p:nvPicPr>
          <p:blipFill>
            <a:blip r:embed="rId6" cstate="print"/>
            <a:srcRect/>
            <a:stretch>
              <a:fillRect/>
            </a:stretch>
          </p:blipFill>
          <p:spPr bwMode="auto">
            <a:xfrm>
              <a:off x="3995936" y="1307500"/>
              <a:ext cx="295101" cy="295101"/>
            </a:xfrm>
            <a:prstGeom prst="rect">
              <a:avLst/>
            </a:prstGeom>
            <a:noFill/>
            <a:ln w="9525">
              <a:noFill/>
              <a:miter lim="800000"/>
              <a:headEnd/>
              <a:tailEnd/>
            </a:ln>
          </p:spPr>
        </p:pic>
        <p:sp>
          <p:nvSpPr>
            <p:cNvPr id="52298" name="右箭头 233"/>
            <p:cNvSpPr>
              <a:spLocks noChangeArrowheads="1"/>
            </p:cNvSpPr>
            <p:nvPr/>
          </p:nvSpPr>
          <p:spPr bwMode="auto">
            <a:xfrm>
              <a:off x="827584" y="1235492"/>
              <a:ext cx="1008112" cy="144016"/>
            </a:xfrm>
            <a:prstGeom prst="rightArrow">
              <a:avLst>
                <a:gd name="adj1" fmla="val 50000"/>
                <a:gd name="adj2" fmla="val 50005"/>
              </a:avLst>
            </a:prstGeom>
            <a:solidFill>
              <a:srgbClr val="92D050"/>
            </a:solidFill>
            <a:ln w="9525">
              <a:noFill/>
              <a:miter lim="800000"/>
            </a:ln>
          </p:spPr>
          <p:txBody>
            <a:bodyPr/>
            <a:lstStyle/>
            <a:p>
              <a:pPr>
                <a:buClr>
                  <a:srgbClr val="CC9900"/>
                </a:buClr>
                <a:buFont typeface="Wingdings" panose="05000000000000000000" pitchFamily="2" charset="2"/>
                <a:buChar char="n"/>
              </a:pPr>
              <a:endParaRPr lang="zh-CN" altLang="en-US" sz="900">
                <a:solidFill>
                  <a:srgbClr val="000000"/>
                </a:solidFill>
                <a:latin typeface="+mn-ea"/>
                <a:ea typeface="+mn-ea"/>
              </a:endParaRPr>
            </a:p>
          </p:txBody>
        </p:sp>
        <p:sp>
          <p:nvSpPr>
            <p:cNvPr id="52299" name="右箭头 234"/>
            <p:cNvSpPr>
              <a:spLocks noChangeArrowheads="1"/>
            </p:cNvSpPr>
            <p:nvPr/>
          </p:nvSpPr>
          <p:spPr bwMode="auto">
            <a:xfrm>
              <a:off x="2363862" y="1235492"/>
              <a:ext cx="1008112" cy="144016"/>
            </a:xfrm>
            <a:prstGeom prst="rightArrow">
              <a:avLst>
                <a:gd name="adj1" fmla="val 50000"/>
                <a:gd name="adj2" fmla="val 50005"/>
              </a:avLst>
            </a:prstGeom>
            <a:solidFill>
              <a:srgbClr val="92D050"/>
            </a:solidFill>
            <a:ln w="9525">
              <a:noFill/>
              <a:miter lim="800000"/>
            </a:ln>
          </p:spPr>
          <p:txBody>
            <a:bodyPr/>
            <a:lstStyle/>
            <a:p>
              <a:pPr>
                <a:buClr>
                  <a:srgbClr val="CC9900"/>
                </a:buClr>
                <a:buFont typeface="Wingdings" panose="05000000000000000000" pitchFamily="2" charset="2"/>
                <a:buChar char="n"/>
              </a:pPr>
              <a:endParaRPr lang="zh-CN" altLang="en-US" sz="900">
                <a:solidFill>
                  <a:srgbClr val="000000"/>
                </a:solidFill>
                <a:latin typeface="+mn-ea"/>
                <a:ea typeface="+mn-ea"/>
              </a:endParaRPr>
            </a:p>
          </p:txBody>
        </p:sp>
        <p:grpSp>
          <p:nvGrpSpPr>
            <p:cNvPr id="19" name="组合 235"/>
            <p:cNvGrpSpPr/>
            <p:nvPr/>
          </p:nvGrpSpPr>
          <p:grpSpPr bwMode="auto">
            <a:xfrm>
              <a:off x="1907704" y="1697457"/>
              <a:ext cx="345911" cy="345911"/>
              <a:chOff x="5463152" y="821677"/>
              <a:chExt cx="345911" cy="345911"/>
            </a:xfrm>
          </p:grpSpPr>
          <p:pic>
            <p:nvPicPr>
              <p:cNvPr id="52310" name="Picture 4" descr="http://www.iconpng.com/png/stickers/security.png"/>
              <p:cNvPicPr>
                <a:picLocks noChangeAspect="1" noChangeArrowheads="1"/>
              </p:cNvPicPr>
              <p:nvPr/>
            </p:nvPicPr>
            <p:blipFill>
              <a:blip r:embed="rId13" cstate="print"/>
              <a:srcRect/>
              <a:stretch>
                <a:fillRect/>
              </a:stretch>
            </p:blipFill>
            <p:spPr bwMode="auto">
              <a:xfrm>
                <a:off x="5463152" y="821677"/>
                <a:ext cx="345911" cy="345911"/>
              </a:xfrm>
              <a:prstGeom prst="rect">
                <a:avLst/>
              </a:prstGeom>
              <a:noFill/>
              <a:ln w="9525">
                <a:noFill/>
                <a:miter lim="800000"/>
                <a:headEnd/>
                <a:tailEnd/>
              </a:ln>
            </p:spPr>
          </p:pic>
          <p:sp>
            <p:nvSpPr>
              <p:cNvPr id="52311" name="TextBox 237"/>
              <p:cNvSpPr txBox="1">
                <a:spLocks noChangeArrowheads="1"/>
              </p:cNvSpPr>
              <p:nvPr/>
            </p:nvSpPr>
            <p:spPr bwMode="auto">
              <a:xfrm>
                <a:off x="5498380" y="867678"/>
                <a:ext cx="249289" cy="294926"/>
              </a:xfrm>
              <a:prstGeom prst="rect">
                <a:avLst/>
              </a:prstGeom>
              <a:noFill/>
              <a:ln w="9525">
                <a:noFill/>
                <a:miter lim="800000"/>
              </a:ln>
            </p:spPr>
            <p:txBody>
              <a:bodyPr>
                <a:spAutoFit/>
              </a:bodyPr>
              <a:lstStyle/>
              <a:p>
                <a:r>
                  <a:rPr lang="en-US" altLang="zh-CN" sz="900" dirty="0">
                    <a:solidFill>
                      <a:srgbClr val="FFFFFF"/>
                    </a:solidFill>
                    <a:latin typeface="+mn-ea"/>
                    <a:ea typeface="+mn-ea"/>
                    <a:cs typeface="Arial" panose="020B0604020202020204" pitchFamily="34" charset="0"/>
                  </a:rPr>
                  <a:t>1</a:t>
                </a:r>
                <a:endParaRPr lang="zh-CN" altLang="en-US" sz="900" dirty="0">
                  <a:solidFill>
                    <a:srgbClr val="FFFFFF"/>
                  </a:solidFill>
                  <a:latin typeface="+mn-ea"/>
                  <a:ea typeface="+mn-ea"/>
                  <a:cs typeface="Arial" panose="020B0604020202020204" pitchFamily="34" charset="0"/>
                </a:endParaRPr>
              </a:p>
            </p:txBody>
          </p:sp>
        </p:grpSp>
        <p:grpSp>
          <p:nvGrpSpPr>
            <p:cNvPr id="20" name="组合 238"/>
            <p:cNvGrpSpPr/>
            <p:nvPr/>
          </p:nvGrpSpPr>
          <p:grpSpPr bwMode="auto">
            <a:xfrm>
              <a:off x="5004048" y="1307500"/>
              <a:ext cx="345911" cy="345911"/>
              <a:chOff x="5004048" y="1988840"/>
              <a:chExt cx="345911" cy="345911"/>
            </a:xfrm>
          </p:grpSpPr>
          <p:pic>
            <p:nvPicPr>
              <p:cNvPr id="52308" name="Picture 4" descr="http://www.iconpng.com/png/stickers/security.png"/>
              <p:cNvPicPr>
                <a:picLocks noChangeAspect="1" noChangeArrowheads="1"/>
              </p:cNvPicPr>
              <p:nvPr/>
            </p:nvPicPr>
            <p:blipFill>
              <a:blip r:embed="rId13" cstate="print"/>
              <a:srcRect/>
              <a:stretch>
                <a:fillRect/>
              </a:stretch>
            </p:blipFill>
            <p:spPr bwMode="auto">
              <a:xfrm>
                <a:off x="5004048" y="1988840"/>
                <a:ext cx="345911" cy="345911"/>
              </a:xfrm>
              <a:prstGeom prst="rect">
                <a:avLst/>
              </a:prstGeom>
              <a:noFill/>
              <a:ln w="9525">
                <a:noFill/>
                <a:miter lim="800000"/>
                <a:headEnd/>
                <a:tailEnd/>
              </a:ln>
            </p:spPr>
          </p:pic>
          <p:sp>
            <p:nvSpPr>
              <p:cNvPr id="52309" name="TextBox 240"/>
              <p:cNvSpPr txBox="1">
                <a:spLocks noChangeArrowheads="1"/>
              </p:cNvSpPr>
              <p:nvPr/>
            </p:nvSpPr>
            <p:spPr bwMode="auto">
              <a:xfrm>
                <a:off x="5048999" y="2033792"/>
                <a:ext cx="249289" cy="294926"/>
              </a:xfrm>
              <a:prstGeom prst="rect">
                <a:avLst/>
              </a:prstGeom>
              <a:noFill/>
              <a:ln w="9525">
                <a:noFill/>
                <a:miter lim="800000"/>
              </a:ln>
            </p:spPr>
            <p:txBody>
              <a:bodyPr>
                <a:spAutoFit/>
              </a:bodyPr>
              <a:lstStyle/>
              <a:p>
                <a:r>
                  <a:rPr lang="en-US" altLang="zh-CN" sz="900" dirty="0">
                    <a:solidFill>
                      <a:srgbClr val="FFFFFF"/>
                    </a:solidFill>
                    <a:latin typeface="+mn-ea"/>
                    <a:ea typeface="+mn-ea"/>
                    <a:cs typeface="Arial" panose="020B0604020202020204" pitchFamily="34" charset="0"/>
                  </a:rPr>
                  <a:t>2</a:t>
                </a:r>
                <a:endParaRPr lang="zh-CN" altLang="en-US" sz="900" dirty="0">
                  <a:solidFill>
                    <a:srgbClr val="FFFFFF"/>
                  </a:solidFill>
                  <a:latin typeface="+mn-ea"/>
                  <a:ea typeface="+mn-ea"/>
                  <a:cs typeface="Arial" panose="020B0604020202020204" pitchFamily="34" charset="0"/>
                </a:endParaRPr>
              </a:p>
            </p:txBody>
          </p:sp>
        </p:grpSp>
        <p:grpSp>
          <p:nvGrpSpPr>
            <p:cNvPr id="21" name="组合 241"/>
            <p:cNvGrpSpPr/>
            <p:nvPr/>
          </p:nvGrpSpPr>
          <p:grpSpPr bwMode="auto">
            <a:xfrm>
              <a:off x="3491880" y="1307500"/>
              <a:ext cx="345911" cy="345911"/>
              <a:chOff x="5463152" y="935776"/>
              <a:chExt cx="345911" cy="345911"/>
            </a:xfrm>
          </p:grpSpPr>
          <p:pic>
            <p:nvPicPr>
              <p:cNvPr id="52306" name="Picture 4" descr="http://www.iconpng.com/png/stickers/security.png"/>
              <p:cNvPicPr>
                <a:picLocks noChangeAspect="1" noChangeArrowheads="1"/>
              </p:cNvPicPr>
              <p:nvPr/>
            </p:nvPicPr>
            <p:blipFill>
              <a:blip r:embed="rId13" cstate="print"/>
              <a:srcRect/>
              <a:stretch>
                <a:fillRect/>
              </a:stretch>
            </p:blipFill>
            <p:spPr bwMode="auto">
              <a:xfrm>
                <a:off x="5463152" y="935776"/>
                <a:ext cx="345911" cy="345911"/>
              </a:xfrm>
              <a:prstGeom prst="rect">
                <a:avLst/>
              </a:prstGeom>
              <a:noFill/>
              <a:ln w="9525">
                <a:noFill/>
                <a:miter lim="800000"/>
                <a:headEnd/>
                <a:tailEnd/>
              </a:ln>
            </p:spPr>
          </p:pic>
          <p:sp>
            <p:nvSpPr>
              <p:cNvPr id="52307" name="TextBox 243"/>
              <p:cNvSpPr txBox="1">
                <a:spLocks noChangeArrowheads="1"/>
              </p:cNvSpPr>
              <p:nvPr/>
            </p:nvSpPr>
            <p:spPr bwMode="auto">
              <a:xfrm>
                <a:off x="5508103" y="980728"/>
                <a:ext cx="249289" cy="294926"/>
              </a:xfrm>
              <a:prstGeom prst="rect">
                <a:avLst/>
              </a:prstGeom>
              <a:noFill/>
              <a:ln w="9525">
                <a:noFill/>
                <a:miter lim="800000"/>
              </a:ln>
            </p:spPr>
            <p:txBody>
              <a:bodyPr>
                <a:spAutoFit/>
              </a:bodyPr>
              <a:lstStyle/>
              <a:p>
                <a:r>
                  <a:rPr lang="en-US" altLang="zh-CN" sz="900">
                    <a:solidFill>
                      <a:srgbClr val="FFFFFF"/>
                    </a:solidFill>
                    <a:latin typeface="+mn-ea"/>
                    <a:ea typeface="+mn-ea"/>
                    <a:cs typeface="Arial" panose="020B0604020202020204" pitchFamily="34" charset="0"/>
                  </a:rPr>
                  <a:t>2</a:t>
                </a:r>
                <a:endParaRPr lang="zh-CN" altLang="en-US" sz="900">
                  <a:solidFill>
                    <a:srgbClr val="FFFFFF"/>
                  </a:solidFill>
                  <a:latin typeface="+mn-ea"/>
                  <a:ea typeface="+mn-ea"/>
                  <a:cs typeface="Arial" panose="020B0604020202020204" pitchFamily="34" charset="0"/>
                </a:endParaRPr>
              </a:p>
            </p:txBody>
          </p:sp>
        </p:grpSp>
        <p:pic>
          <p:nvPicPr>
            <p:cNvPr id="52303" name="Picture 122" descr="icons_contained_005"/>
            <p:cNvPicPr>
              <a:picLocks noChangeAspect="1" noChangeArrowheads="1"/>
            </p:cNvPicPr>
            <p:nvPr/>
          </p:nvPicPr>
          <p:blipFill>
            <a:blip r:embed="rId14" cstate="print"/>
            <a:srcRect/>
            <a:stretch>
              <a:fillRect/>
            </a:stretch>
          </p:blipFill>
          <p:spPr bwMode="auto">
            <a:xfrm>
              <a:off x="4283968" y="731436"/>
              <a:ext cx="360039" cy="360039"/>
            </a:xfrm>
            <a:prstGeom prst="rect">
              <a:avLst/>
            </a:prstGeom>
            <a:noFill/>
            <a:ln w="9525">
              <a:noFill/>
              <a:miter lim="800000"/>
              <a:headEnd/>
              <a:tailEnd/>
            </a:ln>
          </p:spPr>
        </p:pic>
        <p:cxnSp>
          <p:nvCxnSpPr>
            <p:cNvPr id="52304" name="直接连接符 248"/>
            <p:cNvCxnSpPr>
              <a:cxnSpLocks noChangeShapeType="1"/>
            </p:cNvCxnSpPr>
            <p:nvPr/>
          </p:nvCxnSpPr>
          <p:spPr bwMode="auto">
            <a:xfrm flipH="1">
              <a:off x="4291037" y="1091475"/>
              <a:ext cx="172951" cy="363576"/>
            </a:xfrm>
            <a:prstGeom prst="line">
              <a:avLst/>
            </a:prstGeom>
            <a:noFill/>
            <a:ln w="9525">
              <a:solidFill>
                <a:srgbClr val="92D050"/>
              </a:solidFill>
              <a:round/>
            </a:ln>
          </p:spPr>
        </p:cxnSp>
        <p:cxnSp>
          <p:nvCxnSpPr>
            <p:cNvPr id="52305" name="直接连接符 249"/>
            <p:cNvCxnSpPr>
              <a:cxnSpLocks noChangeShapeType="1"/>
            </p:cNvCxnSpPr>
            <p:nvPr/>
          </p:nvCxnSpPr>
          <p:spPr bwMode="auto">
            <a:xfrm flipH="1">
              <a:off x="3372519" y="1091474"/>
              <a:ext cx="1091469" cy="437402"/>
            </a:xfrm>
            <a:prstGeom prst="line">
              <a:avLst/>
            </a:prstGeom>
            <a:noFill/>
            <a:ln w="9525">
              <a:solidFill>
                <a:srgbClr val="92D050"/>
              </a:solidFill>
              <a:round/>
            </a:ln>
          </p:spPr>
        </p:cxnSp>
      </p:grpSp>
      <p:grpSp>
        <p:nvGrpSpPr>
          <p:cNvPr id="22" name="组合 145"/>
          <p:cNvGrpSpPr/>
          <p:nvPr/>
        </p:nvGrpSpPr>
        <p:grpSpPr bwMode="auto">
          <a:xfrm>
            <a:off x="5364163" y="1412776"/>
            <a:ext cx="3240285" cy="3855357"/>
            <a:chOff x="5364088" y="772774"/>
            <a:chExt cx="3563890" cy="2881359"/>
          </a:xfrm>
        </p:grpSpPr>
        <p:sp>
          <p:nvSpPr>
            <p:cNvPr id="52238" name="TextBox 258"/>
            <p:cNvSpPr txBox="1">
              <a:spLocks noChangeArrowheads="1"/>
            </p:cNvSpPr>
            <p:nvPr/>
          </p:nvSpPr>
          <p:spPr bwMode="auto">
            <a:xfrm>
              <a:off x="5411423" y="2252596"/>
              <a:ext cx="262512" cy="161011"/>
            </a:xfrm>
            <a:prstGeom prst="rect">
              <a:avLst/>
            </a:prstGeom>
            <a:noFill/>
            <a:ln w="9525">
              <a:noFill/>
              <a:miter lim="800000"/>
            </a:ln>
          </p:spPr>
          <p:txBody>
            <a:bodyPr lIns="91434" tIns="45717" rIns="91434" bIns="45717">
              <a:spAutoFit/>
            </a:bodyPr>
            <a:lstStyle/>
            <a:p>
              <a:r>
                <a:rPr lang="en-US" altLang="zh-CN" sz="800">
                  <a:solidFill>
                    <a:srgbClr val="FFFFFF"/>
                  </a:solidFill>
                  <a:latin typeface="+mn-ea"/>
                  <a:ea typeface="+mn-ea"/>
                  <a:cs typeface="Arial" panose="020B0604020202020204" pitchFamily="34" charset="0"/>
                </a:rPr>
                <a:t>4</a:t>
              </a:r>
              <a:endParaRPr lang="zh-CN" altLang="en-US" sz="800">
                <a:solidFill>
                  <a:srgbClr val="FFFFFF"/>
                </a:solidFill>
                <a:latin typeface="+mn-ea"/>
                <a:ea typeface="+mn-ea"/>
                <a:cs typeface="Arial" panose="020B0604020202020204" pitchFamily="34" charset="0"/>
              </a:endParaRPr>
            </a:p>
          </p:txBody>
        </p:sp>
        <p:grpSp>
          <p:nvGrpSpPr>
            <p:cNvPr id="23" name="组合 259"/>
            <p:cNvGrpSpPr/>
            <p:nvPr/>
          </p:nvGrpSpPr>
          <p:grpSpPr bwMode="auto">
            <a:xfrm>
              <a:off x="5364094" y="772774"/>
              <a:ext cx="3488061" cy="538186"/>
              <a:chOff x="5580112" y="873250"/>
              <a:chExt cx="3312368" cy="792088"/>
            </a:xfrm>
          </p:grpSpPr>
          <p:sp>
            <p:nvSpPr>
              <p:cNvPr id="261" name="矩形 260"/>
              <p:cNvSpPr/>
              <p:nvPr/>
            </p:nvSpPr>
            <p:spPr bwMode="auto">
              <a:xfrm>
                <a:off x="5652467" y="918463"/>
                <a:ext cx="3239656" cy="747624"/>
              </a:xfrm>
              <a:prstGeom prst="rect">
                <a:avLst/>
              </a:prstGeom>
              <a:solidFill>
                <a:schemeClr val="bg1">
                  <a:lumMod val="95000"/>
                </a:schemeClr>
              </a:solidFill>
              <a:ln>
                <a:solidFill>
                  <a:srgbClr val="00B0F0"/>
                </a:solidFill>
                <a:prstDash val="dash"/>
              </a:ln>
              <a:effectLst/>
            </p:spPr>
            <p:txBody>
              <a:bodyPr/>
              <a:lstStyle/>
              <a:p>
                <a:pPr>
                  <a:buClr>
                    <a:srgbClr val="CC9900"/>
                  </a:buClr>
                  <a:buFont typeface="Wingdings" panose="05000000000000000000" pitchFamily="2" charset="2"/>
                  <a:buChar char="n"/>
                  <a:defRPr/>
                </a:pPr>
                <a:endParaRPr lang="zh-CN" altLang="en-US" sz="800" dirty="0">
                  <a:solidFill>
                    <a:srgbClr val="000000"/>
                  </a:solidFill>
                  <a:latin typeface="+mn-ea"/>
                  <a:ea typeface="+mn-ea"/>
                </a:endParaRPr>
              </a:p>
            </p:txBody>
          </p:sp>
          <p:sp>
            <p:nvSpPr>
              <p:cNvPr id="52280" name="矩形 261"/>
              <p:cNvSpPr>
                <a:spLocks noChangeArrowheads="1"/>
              </p:cNvSpPr>
              <p:nvPr/>
            </p:nvSpPr>
            <p:spPr bwMode="auto">
              <a:xfrm>
                <a:off x="5652120" y="918483"/>
                <a:ext cx="3240360" cy="259564"/>
              </a:xfrm>
              <a:prstGeom prst="rect">
                <a:avLst/>
              </a:prstGeom>
              <a:solidFill>
                <a:srgbClr val="00B0F0"/>
              </a:solidFill>
              <a:ln w="9525">
                <a:noFill/>
                <a:miter lim="800000"/>
              </a:ln>
            </p:spPr>
            <p:txBody>
              <a:bodyPr/>
              <a:lstStyle/>
              <a:p>
                <a:pPr>
                  <a:buClr>
                    <a:srgbClr val="CC9900"/>
                  </a:buClr>
                  <a:buFont typeface="Wingdings" panose="05000000000000000000" pitchFamily="2" charset="2"/>
                  <a:buChar char="n"/>
                </a:pPr>
                <a:endParaRPr lang="zh-CN" altLang="en-US" sz="800">
                  <a:solidFill>
                    <a:srgbClr val="000000"/>
                  </a:solidFill>
                  <a:latin typeface="+mn-ea"/>
                  <a:ea typeface="+mn-ea"/>
                </a:endParaRPr>
              </a:p>
            </p:txBody>
          </p:sp>
          <p:sp>
            <p:nvSpPr>
              <p:cNvPr id="263" name="标题 6"/>
              <p:cNvSpPr txBox="1"/>
              <p:nvPr/>
            </p:nvSpPr>
            <p:spPr bwMode="auto">
              <a:xfrm>
                <a:off x="5976583" y="908774"/>
                <a:ext cx="2051733" cy="292267"/>
              </a:xfrm>
              <a:prstGeom prst="rect">
                <a:avLst/>
              </a:prstGeom>
              <a:noFill/>
              <a:ln w="9525">
                <a:noFill/>
                <a:miter lim="800000"/>
              </a:ln>
            </p:spPr>
            <p:txBody>
              <a:bodyPr lIns="0" tIns="40064" rIns="80129" bIns="40064" anchor="ctr"/>
              <a:lstStyle/>
              <a:p>
                <a:pPr marL="0" lvl="1" indent="9525" defTabSz="801370">
                  <a:lnSpc>
                    <a:spcPct val="150000"/>
                  </a:lnSpc>
                  <a:buClr>
                    <a:srgbClr val="CC9900"/>
                  </a:buClr>
                  <a:buSzPct val="60000"/>
                  <a:defRPr/>
                </a:pPr>
                <a:r>
                  <a:rPr lang="zh-CN" altLang="en-US" sz="800" kern="0" dirty="0">
                    <a:solidFill>
                      <a:srgbClr val="FFFFFF"/>
                    </a:solidFill>
                    <a:latin typeface="+mn-ea"/>
                    <a:ea typeface="+mn-ea"/>
                    <a:cs typeface="Arial" panose="020B0604020202020204" pitchFamily="34" charset="0"/>
                    <a:sym typeface="Wingdings" panose="05000000000000000000" pitchFamily="2" charset="2"/>
                  </a:rPr>
                  <a:t>网络安全</a:t>
                </a:r>
              </a:p>
            </p:txBody>
          </p:sp>
          <p:sp>
            <p:nvSpPr>
              <p:cNvPr id="264" name="标题 6"/>
              <p:cNvSpPr txBox="1"/>
              <p:nvPr/>
            </p:nvSpPr>
            <p:spPr bwMode="auto">
              <a:xfrm>
                <a:off x="5795681" y="1268861"/>
                <a:ext cx="3096442" cy="289039"/>
              </a:xfrm>
              <a:prstGeom prst="rect">
                <a:avLst/>
              </a:prstGeom>
              <a:noFill/>
              <a:ln w="9525">
                <a:noFill/>
                <a:miter lim="800000"/>
              </a:ln>
            </p:spPr>
            <p:txBody>
              <a:bodyPr lIns="0" tIns="40064" rIns="80129" bIns="40064" anchor="ctr"/>
              <a:lstStyle/>
              <a:p>
                <a:pPr marL="0" lvl="1" indent="127000" defTabSz="801370">
                  <a:lnSpc>
                    <a:spcPct val="150000"/>
                  </a:lnSpc>
                  <a:buClr>
                    <a:srgbClr val="CC9900"/>
                  </a:buClr>
                  <a:buSzPct val="60000"/>
                  <a:buFont typeface="Wingdings" panose="05000000000000000000" pitchFamily="2" charset="2"/>
                  <a:buChar char="l"/>
                  <a:defRPr/>
                </a:pPr>
                <a:r>
                  <a:rPr lang="zh-CN" altLang="en-US" sz="800" kern="0" dirty="0">
                    <a:solidFill>
                      <a:srgbClr val="000000"/>
                    </a:solidFill>
                    <a:latin typeface="+mn-ea"/>
                    <a:ea typeface="+mn-ea"/>
                    <a:cs typeface="Arial" panose="020B0604020202020204" pitchFamily="34" charset="0"/>
                    <a:sym typeface="Wingdings" panose="05000000000000000000" pitchFamily="2" charset="2"/>
                  </a:rPr>
                  <a:t>通过防火墙将企业内外网络隔离</a:t>
                </a:r>
              </a:p>
              <a:p>
                <a:pPr marL="0" lvl="1" indent="127000" defTabSz="801370">
                  <a:lnSpc>
                    <a:spcPct val="150000"/>
                  </a:lnSpc>
                  <a:buClr>
                    <a:srgbClr val="CC9900"/>
                  </a:buClr>
                  <a:buSzPct val="60000"/>
                  <a:buFont typeface="Wingdings" panose="05000000000000000000" pitchFamily="2" charset="2"/>
                  <a:buChar char="l"/>
                  <a:defRPr/>
                </a:pPr>
                <a:r>
                  <a:rPr lang="zh-CN" altLang="en-US" sz="800" kern="0" dirty="0">
                    <a:solidFill>
                      <a:srgbClr val="000000"/>
                    </a:solidFill>
                    <a:latin typeface="+mn-ea"/>
                    <a:ea typeface="+mn-ea"/>
                    <a:cs typeface="Arial" panose="020B0604020202020204" pitchFamily="34" charset="0"/>
                    <a:sym typeface="Wingdings" panose="05000000000000000000" pitchFamily="2" charset="2"/>
                  </a:rPr>
                  <a:t>维护平面和业务平面通过子网隔离</a:t>
                </a:r>
              </a:p>
            </p:txBody>
          </p:sp>
          <p:grpSp>
            <p:nvGrpSpPr>
              <p:cNvPr id="24" name="组合 213"/>
              <p:cNvGrpSpPr/>
              <p:nvPr/>
            </p:nvGrpSpPr>
            <p:grpSpPr bwMode="auto">
              <a:xfrm>
                <a:off x="5580112" y="873250"/>
                <a:ext cx="345911" cy="345911"/>
                <a:chOff x="5463152" y="935776"/>
                <a:chExt cx="345911" cy="345911"/>
              </a:xfrm>
            </p:grpSpPr>
            <p:pic>
              <p:nvPicPr>
                <p:cNvPr id="52284" name="Picture 4" descr="http://www.iconpng.com/png/stickers/security.png"/>
                <p:cNvPicPr>
                  <a:picLocks noChangeAspect="1" noChangeArrowheads="1"/>
                </p:cNvPicPr>
                <p:nvPr/>
              </p:nvPicPr>
              <p:blipFill>
                <a:blip r:embed="rId15" cstate="print"/>
                <a:srcRect/>
                <a:stretch>
                  <a:fillRect/>
                </a:stretch>
              </p:blipFill>
              <p:spPr bwMode="auto">
                <a:xfrm>
                  <a:off x="5463152" y="935776"/>
                  <a:ext cx="345911" cy="345911"/>
                </a:xfrm>
                <a:prstGeom prst="rect">
                  <a:avLst/>
                </a:prstGeom>
                <a:noFill/>
                <a:ln w="9525">
                  <a:noFill/>
                  <a:miter lim="800000"/>
                  <a:headEnd/>
                  <a:tailEnd/>
                </a:ln>
              </p:spPr>
            </p:pic>
            <p:sp>
              <p:nvSpPr>
                <p:cNvPr id="52285" name="TextBox 266"/>
                <p:cNvSpPr txBox="1">
                  <a:spLocks noChangeArrowheads="1"/>
                </p:cNvSpPr>
                <p:nvPr/>
              </p:nvSpPr>
              <p:spPr bwMode="auto">
                <a:xfrm>
                  <a:off x="5508103" y="980727"/>
                  <a:ext cx="249289" cy="236978"/>
                </a:xfrm>
                <a:prstGeom prst="rect">
                  <a:avLst/>
                </a:prstGeom>
                <a:noFill/>
                <a:ln w="9525">
                  <a:noFill/>
                  <a:miter lim="800000"/>
                </a:ln>
              </p:spPr>
              <p:txBody>
                <a:bodyPr>
                  <a:spAutoFit/>
                </a:bodyPr>
                <a:lstStyle/>
                <a:p>
                  <a:r>
                    <a:rPr lang="en-US" altLang="zh-CN" sz="800">
                      <a:solidFill>
                        <a:srgbClr val="FFFFFF"/>
                      </a:solidFill>
                      <a:latin typeface="+mn-ea"/>
                      <a:ea typeface="+mn-ea"/>
                      <a:cs typeface="Arial" panose="020B0604020202020204" pitchFamily="34" charset="0"/>
                    </a:rPr>
                    <a:t>1</a:t>
                  </a:r>
                  <a:endParaRPr lang="zh-CN" altLang="en-US" sz="800">
                    <a:solidFill>
                      <a:srgbClr val="FFFFFF"/>
                    </a:solidFill>
                    <a:latin typeface="+mn-ea"/>
                    <a:ea typeface="+mn-ea"/>
                    <a:cs typeface="Arial" panose="020B0604020202020204" pitchFamily="34" charset="0"/>
                  </a:endParaRPr>
                </a:p>
              </p:txBody>
            </p:sp>
          </p:grpSp>
        </p:grpSp>
        <p:grpSp>
          <p:nvGrpSpPr>
            <p:cNvPr id="25" name="组合 267"/>
            <p:cNvGrpSpPr/>
            <p:nvPr/>
          </p:nvGrpSpPr>
          <p:grpSpPr bwMode="auto">
            <a:xfrm>
              <a:off x="5364094" y="1980697"/>
              <a:ext cx="3488061" cy="528846"/>
              <a:chOff x="5580112" y="2651041"/>
              <a:chExt cx="3312368" cy="778342"/>
            </a:xfrm>
          </p:grpSpPr>
          <p:sp>
            <p:nvSpPr>
              <p:cNvPr id="269" name="矩形 268"/>
              <p:cNvSpPr/>
              <p:nvPr/>
            </p:nvSpPr>
            <p:spPr bwMode="auto">
              <a:xfrm>
                <a:off x="5652467" y="2709209"/>
                <a:ext cx="3239656" cy="720174"/>
              </a:xfrm>
              <a:prstGeom prst="rect">
                <a:avLst/>
              </a:prstGeom>
              <a:solidFill>
                <a:schemeClr val="bg1">
                  <a:lumMod val="95000"/>
                </a:schemeClr>
              </a:solidFill>
              <a:ln>
                <a:solidFill>
                  <a:srgbClr val="00B0F0"/>
                </a:solidFill>
                <a:prstDash val="dash"/>
              </a:ln>
              <a:effectLst/>
            </p:spPr>
            <p:txBody>
              <a:bodyPr/>
              <a:lstStyle/>
              <a:p>
                <a:pPr>
                  <a:buClr>
                    <a:srgbClr val="CC9900"/>
                  </a:buClr>
                  <a:buFont typeface="Wingdings" panose="05000000000000000000" pitchFamily="2" charset="2"/>
                  <a:buChar char="n"/>
                  <a:defRPr/>
                </a:pPr>
                <a:endParaRPr lang="zh-CN" altLang="en-US" sz="800" dirty="0">
                  <a:solidFill>
                    <a:srgbClr val="000000"/>
                  </a:solidFill>
                  <a:latin typeface="+mn-ea"/>
                  <a:ea typeface="+mn-ea"/>
                </a:endParaRPr>
              </a:p>
            </p:txBody>
          </p:sp>
          <p:sp>
            <p:nvSpPr>
              <p:cNvPr id="52274" name="矩形 269"/>
              <p:cNvSpPr>
                <a:spLocks noChangeArrowheads="1"/>
              </p:cNvSpPr>
              <p:nvPr/>
            </p:nvSpPr>
            <p:spPr bwMode="auto">
              <a:xfrm>
                <a:off x="5652120" y="2718681"/>
                <a:ext cx="3240360" cy="259564"/>
              </a:xfrm>
              <a:prstGeom prst="rect">
                <a:avLst/>
              </a:prstGeom>
              <a:solidFill>
                <a:srgbClr val="00B0F0"/>
              </a:solidFill>
              <a:ln w="9525">
                <a:noFill/>
                <a:miter lim="800000"/>
              </a:ln>
            </p:spPr>
            <p:txBody>
              <a:bodyPr/>
              <a:lstStyle/>
              <a:p>
                <a:pPr>
                  <a:buClr>
                    <a:srgbClr val="CC9900"/>
                  </a:buClr>
                  <a:buFont typeface="Wingdings" panose="05000000000000000000" pitchFamily="2" charset="2"/>
                  <a:buChar char="n"/>
                </a:pPr>
                <a:endParaRPr lang="zh-CN" altLang="en-US" sz="800">
                  <a:solidFill>
                    <a:srgbClr val="000000"/>
                  </a:solidFill>
                  <a:latin typeface="+mn-ea"/>
                  <a:ea typeface="+mn-ea"/>
                </a:endParaRPr>
              </a:p>
            </p:txBody>
          </p:sp>
          <p:sp>
            <p:nvSpPr>
              <p:cNvPr id="271" name="标题 6"/>
              <p:cNvSpPr txBox="1"/>
              <p:nvPr/>
            </p:nvSpPr>
            <p:spPr bwMode="auto">
              <a:xfrm>
                <a:off x="5940403" y="2709209"/>
                <a:ext cx="1907011" cy="292269"/>
              </a:xfrm>
              <a:prstGeom prst="rect">
                <a:avLst/>
              </a:prstGeom>
              <a:noFill/>
              <a:ln w="9525">
                <a:noFill/>
                <a:miter lim="800000"/>
              </a:ln>
            </p:spPr>
            <p:txBody>
              <a:bodyPr lIns="0" tIns="40064" rIns="80129" bIns="40064" anchor="ctr"/>
              <a:lstStyle/>
              <a:p>
                <a:pPr marL="0" lvl="1" indent="9525" defTabSz="801370">
                  <a:lnSpc>
                    <a:spcPct val="150000"/>
                  </a:lnSpc>
                  <a:buClr>
                    <a:srgbClr val="CC9900"/>
                  </a:buClr>
                  <a:buSzPct val="60000"/>
                  <a:defRPr/>
                </a:pPr>
                <a:r>
                  <a:rPr lang="en-US" altLang="zh-CN" sz="800" kern="0" dirty="0">
                    <a:solidFill>
                      <a:srgbClr val="FFFFFF"/>
                    </a:solidFill>
                    <a:latin typeface="+mn-ea"/>
                    <a:ea typeface="+mn-ea"/>
                    <a:cs typeface="Arial" panose="020B0604020202020204" pitchFamily="34" charset="0"/>
                    <a:sym typeface="Wingdings" panose="05000000000000000000" pitchFamily="2" charset="2"/>
                  </a:rPr>
                  <a:t>Kerberos</a:t>
                </a:r>
                <a:r>
                  <a:rPr lang="zh-CN" altLang="en-US" sz="800" kern="0" dirty="0">
                    <a:solidFill>
                      <a:srgbClr val="FFFFFF"/>
                    </a:solidFill>
                    <a:latin typeface="+mn-ea"/>
                    <a:ea typeface="+mn-ea"/>
                    <a:cs typeface="Arial" panose="020B0604020202020204" pitchFamily="34" charset="0"/>
                    <a:sym typeface="Wingdings" panose="05000000000000000000" pitchFamily="2" charset="2"/>
                  </a:rPr>
                  <a:t>认证</a:t>
                </a:r>
              </a:p>
            </p:txBody>
          </p:sp>
          <p:sp>
            <p:nvSpPr>
              <p:cNvPr id="272" name="标题 6"/>
              <p:cNvSpPr txBox="1"/>
              <p:nvPr/>
            </p:nvSpPr>
            <p:spPr bwMode="auto">
              <a:xfrm>
                <a:off x="5795681" y="3069297"/>
                <a:ext cx="3096442" cy="287424"/>
              </a:xfrm>
              <a:prstGeom prst="rect">
                <a:avLst/>
              </a:prstGeom>
              <a:noFill/>
              <a:ln w="9525">
                <a:noFill/>
                <a:miter lim="800000"/>
              </a:ln>
            </p:spPr>
            <p:txBody>
              <a:bodyPr lIns="0" tIns="40064" rIns="80129" bIns="40064" anchor="ctr"/>
              <a:lstStyle/>
              <a:p>
                <a:pPr marL="0" lvl="1" indent="127000" defTabSz="801370">
                  <a:lnSpc>
                    <a:spcPct val="150000"/>
                  </a:lnSpc>
                  <a:buClr>
                    <a:srgbClr val="CC9900"/>
                  </a:buClr>
                  <a:buSzPct val="60000"/>
                  <a:buFont typeface="Wingdings" panose="05000000000000000000" pitchFamily="2" charset="2"/>
                  <a:buChar char="l"/>
                  <a:defRPr/>
                </a:pPr>
                <a:r>
                  <a:rPr lang="en-US" altLang="zh-CN" sz="800" kern="0" dirty="0">
                    <a:solidFill>
                      <a:srgbClr val="000000"/>
                    </a:solidFill>
                    <a:latin typeface="+mn-ea"/>
                    <a:ea typeface="+mn-ea"/>
                    <a:cs typeface="Arial" panose="020B0604020202020204" pitchFamily="34" charset="0"/>
                    <a:sym typeface="Wingdings" panose="05000000000000000000" pitchFamily="2" charset="2"/>
                  </a:rPr>
                  <a:t>Hadoop</a:t>
                </a:r>
                <a:r>
                  <a:rPr lang="zh-CN" altLang="en-US" sz="800" kern="0" dirty="0">
                    <a:solidFill>
                      <a:srgbClr val="000000"/>
                    </a:solidFill>
                    <a:latin typeface="+mn-ea"/>
                    <a:ea typeface="+mn-ea"/>
                    <a:cs typeface="Arial" panose="020B0604020202020204" pitchFamily="34" charset="0"/>
                    <a:sym typeface="Wingdings" panose="05000000000000000000" pitchFamily="2" charset="2"/>
                  </a:rPr>
                  <a:t>服务用户鉴权管理</a:t>
                </a:r>
                <a:endParaRPr lang="en-US" altLang="zh-CN" sz="800" kern="0" dirty="0">
                  <a:solidFill>
                    <a:srgbClr val="000000"/>
                  </a:solidFill>
                  <a:latin typeface="+mn-ea"/>
                  <a:ea typeface="+mn-ea"/>
                  <a:cs typeface="Arial" panose="020B0604020202020204" pitchFamily="34" charset="0"/>
                  <a:sym typeface="Wingdings" panose="05000000000000000000" pitchFamily="2" charset="2"/>
                </a:endParaRPr>
              </a:p>
              <a:p>
                <a:pPr marL="0" lvl="1" indent="127000" defTabSz="801370">
                  <a:lnSpc>
                    <a:spcPct val="150000"/>
                  </a:lnSpc>
                  <a:buClr>
                    <a:srgbClr val="CC9900"/>
                  </a:buClr>
                  <a:buSzPct val="60000"/>
                  <a:buFont typeface="Wingdings" panose="05000000000000000000" pitchFamily="2" charset="2"/>
                  <a:buChar char="l"/>
                  <a:defRPr/>
                </a:pPr>
                <a:r>
                  <a:rPr lang="zh-CN" altLang="en-US" sz="800" kern="0" dirty="0">
                    <a:solidFill>
                      <a:srgbClr val="000000"/>
                    </a:solidFill>
                    <a:latin typeface="+mn-ea"/>
                    <a:ea typeface="+mn-ea"/>
                    <a:cs typeface="Arial" panose="020B0604020202020204" pitchFamily="34" charset="0"/>
                    <a:sym typeface="Wingdings" panose="05000000000000000000" pitchFamily="2" charset="2"/>
                  </a:rPr>
                  <a:t>用户鉴权信息存储</a:t>
                </a:r>
                <a:r>
                  <a:rPr lang="en-US" altLang="zh-CN" sz="800" kern="0" dirty="0">
                    <a:solidFill>
                      <a:srgbClr val="000000"/>
                    </a:solidFill>
                    <a:latin typeface="+mn-ea"/>
                    <a:ea typeface="+mn-ea"/>
                    <a:cs typeface="Arial" panose="020B0604020202020204" pitchFamily="34" charset="0"/>
                    <a:sym typeface="Wingdings" panose="05000000000000000000" pitchFamily="2" charset="2"/>
                  </a:rPr>
                  <a:t>HA</a:t>
                </a:r>
                <a:endParaRPr lang="zh-CN" altLang="en-US" sz="800" kern="0" dirty="0">
                  <a:solidFill>
                    <a:srgbClr val="000000"/>
                  </a:solidFill>
                  <a:latin typeface="+mn-ea"/>
                  <a:ea typeface="+mn-ea"/>
                  <a:cs typeface="Arial" panose="020B0604020202020204" pitchFamily="34" charset="0"/>
                  <a:sym typeface="Wingdings" panose="05000000000000000000" pitchFamily="2" charset="2"/>
                </a:endParaRPr>
              </a:p>
            </p:txBody>
          </p:sp>
          <p:pic>
            <p:nvPicPr>
              <p:cNvPr id="52277" name="Picture 4" descr="http://www.iconpng.com/png/stickers/security.png"/>
              <p:cNvPicPr>
                <a:picLocks noChangeAspect="1" noChangeArrowheads="1"/>
              </p:cNvPicPr>
              <p:nvPr/>
            </p:nvPicPr>
            <p:blipFill>
              <a:blip r:embed="rId15" cstate="print"/>
              <a:srcRect/>
              <a:stretch>
                <a:fillRect/>
              </a:stretch>
            </p:blipFill>
            <p:spPr bwMode="auto">
              <a:xfrm>
                <a:off x="5580112" y="2651041"/>
                <a:ext cx="345911" cy="345911"/>
              </a:xfrm>
              <a:prstGeom prst="rect">
                <a:avLst/>
              </a:prstGeom>
              <a:noFill/>
              <a:ln w="9525">
                <a:noFill/>
                <a:miter lim="800000"/>
                <a:headEnd/>
                <a:tailEnd/>
              </a:ln>
            </p:spPr>
          </p:pic>
          <p:sp>
            <p:nvSpPr>
              <p:cNvPr id="52278" name="TextBox 273"/>
              <p:cNvSpPr txBox="1">
                <a:spLocks noChangeArrowheads="1"/>
              </p:cNvSpPr>
              <p:nvPr/>
            </p:nvSpPr>
            <p:spPr bwMode="auto">
              <a:xfrm>
                <a:off x="5625063" y="2695992"/>
                <a:ext cx="249289" cy="236978"/>
              </a:xfrm>
              <a:prstGeom prst="rect">
                <a:avLst/>
              </a:prstGeom>
              <a:noFill/>
              <a:ln w="9525">
                <a:noFill/>
                <a:miter lim="800000"/>
              </a:ln>
            </p:spPr>
            <p:txBody>
              <a:bodyPr>
                <a:spAutoFit/>
              </a:bodyPr>
              <a:lstStyle/>
              <a:p>
                <a:r>
                  <a:rPr lang="en-US" altLang="zh-CN" sz="800">
                    <a:solidFill>
                      <a:srgbClr val="FFFFFF"/>
                    </a:solidFill>
                    <a:latin typeface="+mn-ea"/>
                    <a:ea typeface="+mn-ea"/>
                    <a:cs typeface="Arial" panose="020B0604020202020204" pitchFamily="34" charset="0"/>
                  </a:rPr>
                  <a:t>3</a:t>
                </a:r>
                <a:endParaRPr lang="zh-CN" altLang="en-US" sz="800">
                  <a:solidFill>
                    <a:srgbClr val="FFFFFF"/>
                  </a:solidFill>
                  <a:latin typeface="+mn-ea"/>
                  <a:ea typeface="+mn-ea"/>
                  <a:cs typeface="Arial" panose="020B0604020202020204" pitchFamily="34" charset="0"/>
                </a:endParaRPr>
              </a:p>
            </p:txBody>
          </p:sp>
        </p:grpSp>
        <p:grpSp>
          <p:nvGrpSpPr>
            <p:cNvPr id="26" name="组合 274"/>
            <p:cNvGrpSpPr/>
            <p:nvPr/>
          </p:nvGrpSpPr>
          <p:grpSpPr bwMode="auto">
            <a:xfrm>
              <a:off x="5364088" y="1355470"/>
              <a:ext cx="3563888" cy="615628"/>
              <a:chOff x="5580112" y="1730847"/>
              <a:chExt cx="3384376" cy="906065"/>
            </a:xfrm>
          </p:grpSpPr>
          <p:sp>
            <p:nvSpPr>
              <p:cNvPr id="276" name="矩形 275"/>
              <p:cNvSpPr/>
              <p:nvPr/>
            </p:nvSpPr>
            <p:spPr bwMode="auto">
              <a:xfrm>
                <a:off x="5652473" y="1775890"/>
                <a:ext cx="3239656" cy="860657"/>
              </a:xfrm>
              <a:prstGeom prst="rect">
                <a:avLst/>
              </a:prstGeom>
              <a:solidFill>
                <a:schemeClr val="bg1">
                  <a:lumMod val="95000"/>
                </a:schemeClr>
              </a:solidFill>
              <a:ln>
                <a:solidFill>
                  <a:srgbClr val="00B0F0"/>
                </a:solidFill>
                <a:prstDash val="dash"/>
              </a:ln>
              <a:effectLst/>
            </p:spPr>
            <p:txBody>
              <a:bodyPr/>
              <a:lstStyle/>
              <a:p>
                <a:pPr>
                  <a:buClr>
                    <a:srgbClr val="CC9900"/>
                  </a:buClr>
                  <a:buFont typeface="Wingdings" panose="05000000000000000000" pitchFamily="2" charset="2"/>
                  <a:buChar char="n"/>
                  <a:defRPr/>
                </a:pPr>
                <a:endParaRPr lang="zh-CN" altLang="en-US" sz="800" dirty="0">
                  <a:solidFill>
                    <a:srgbClr val="000000"/>
                  </a:solidFill>
                  <a:latin typeface="+mn-ea"/>
                  <a:ea typeface="+mn-ea"/>
                </a:endParaRPr>
              </a:p>
            </p:txBody>
          </p:sp>
          <p:sp>
            <p:nvSpPr>
              <p:cNvPr id="52267" name="矩形 276"/>
              <p:cNvSpPr>
                <a:spLocks noChangeArrowheads="1"/>
              </p:cNvSpPr>
              <p:nvPr/>
            </p:nvSpPr>
            <p:spPr bwMode="auto">
              <a:xfrm>
                <a:off x="5652120" y="1776080"/>
                <a:ext cx="3240360" cy="259564"/>
              </a:xfrm>
              <a:prstGeom prst="rect">
                <a:avLst/>
              </a:prstGeom>
              <a:solidFill>
                <a:srgbClr val="00B0F0"/>
              </a:solidFill>
              <a:ln w="9525">
                <a:noFill/>
                <a:miter lim="800000"/>
              </a:ln>
            </p:spPr>
            <p:txBody>
              <a:bodyPr/>
              <a:lstStyle/>
              <a:p>
                <a:pPr>
                  <a:buClr>
                    <a:srgbClr val="CC9900"/>
                  </a:buClr>
                  <a:buFont typeface="Wingdings" panose="05000000000000000000" pitchFamily="2" charset="2"/>
                  <a:buChar char="n"/>
                </a:pPr>
                <a:endParaRPr lang="zh-CN" altLang="en-US" sz="800">
                  <a:solidFill>
                    <a:srgbClr val="000000"/>
                  </a:solidFill>
                  <a:latin typeface="+mn-ea"/>
                  <a:ea typeface="+mn-ea"/>
                </a:endParaRPr>
              </a:p>
            </p:txBody>
          </p:sp>
          <p:sp>
            <p:nvSpPr>
              <p:cNvPr id="278" name="标题 6"/>
              <p:cNvSpPr txBox="1"/>
              <p:nvPr/>
            </p:nvSpPr>
            <p:spPr bwMode="auto">
              <a:xfrm>
                <a:off x="5940408" y="1730677"/>
                <a:ext cx="1907011" cy="292268"/>
              </a:xfrm>
              <a:prstGeom prst="rect">
                <a:avLst/>
              </a:prstGeom>
              <a:noFill/>
              <a:ln w="9525">
                <a:noFill/>
                <a:miter lim="800000"/>
              </a:ln>
            </p:spPr>
            <p:txBody>
              <a:bodyPr lIns="0" tIns="40064" rIns="80129" bIns="40064" anchor="ctr"/>
              <a:lstStyle/>
              <a:p>
                <a:pPr marL="0" lvl="1" indent="9525" defTabSz="801370">
                  <a:lnSpc>
                    <a:spcPct val="150000"/>
                  </a:lnSpc>
                  <a:buClr>
                    <a:srgbClr val="CC9900"/>
                  </a:buClr>
                  <a:buSzPct val="60000"/>
                  <a:defRPr/>
                </a:pPr>
                <a:r>
                  <a:rPr lang="zh-CN" altLang="en-US" sz="800" kern="0" dirty="0">
                    <a:solidFill>
                      <a:srgbClr val="FFFFFF"/>
                    </a:solidFill>
                    <a:latin typeface="+mn-ea"/>
                    <a:ea typeface="+mn-ea"/>
                    <a:cs typeface="Arial" panose="020B0604020202020204" pitchFamily="34" charset="0"/>
                    <a:sym typeface="Wingdings" panose="05000000000000000000" pitchFamily="2" charset="2"/>
                  </a:rPr>
                  <a:t>用户</a:t>
                </a:r>
                <a:r>
                  <a:rPr lang="en-US" altLang="zh-CN" sz="800" kern="0" dirty="0">
                    <a:solidFill>
                      <a:srgbClr val="FFFFFF"/>
                    </a:solidFill>
                    <a:latin typeface="+mn-ea"/>
                    <a:ea typeface="+mn-ea"/>
                    <a:cs typeface="Arial" panose="020B0604020202020204" pitchFamily="34" charset="0"/>
                    <a:sym typeface="Wingdings" panose="05000000000000000000" pitchFamily="2" charset="2"/>
                  </a:rPr>
                  <a:t>/</a:t>
                </a:r>
                <a:r>
                  <a:rPr lang="zh-CN" altLang="en-US" sz="800" kern="0" dirty="0">
                    <a:solidFill>
                      <a:srgbClr val="FFFFFF"/>
                    </a:solidFill>
                    <a:latin typeface="+mn-ea"/>
                    <a:ea typeface="+mn-ea"/>
                    <a:cs typeface="Arial" panose="020B0604020202020204" pitchFamily="34" charset="0"/>
                    <a:sym typeface="Wingdings" panose="05000000000000000000" pitchFamily="2" charset="2"/>
                  </a:rPr>
                  <a:t>用户组管理</a:t>
                </a:r>
              </a:p>
            </p:txBody>
          </p:sp>
          <p:sp>
            <p:nvSpPr>
              <p:cNvPr id="279" name="标题 6"/>
              <p:cNvSpPr txBox="1"/>
              <p:nvPr/>
            </p:nvSpPr>
            <p:spPr bwMode="auto">
              <a:xfrm>
                <a:off x="5795687" y="2060084"/>
                <a:ext cx="3168803" cy="576463"/>
              </a:xfrm>
              <a:prstGeom prst="rect">
                <a:avLst/>
              </a:prstGeom>
              <a:noFill/>
              <a:ln w="9525">
                <a:noFill/>
                <a:miter lim="800000"/>
              </a:ln>
            </p:spPr>
            <p:txBody>
              <a:bodyPr lIns="0" tIns="40064" rIns="80129" bIns="40064" anchor="ctr"/>
              <a:lstStyle/>
              <a:p>
                <a:pPr marL="0" lvl="1" indent="127000" defTabSz="801370">
                  <a:lnSpc>
                    <a:spcPct val="150000"/>
                  </a:lnSpc>
                  <a:buClr>
                    <a:srgbClr val="CC9900"/>
                  </a:buClr>
                  <a:buSzPct val="60000"/>
                  <a:buFont typeface="Wingdings" panose="05000000000000000000" pitchFamily="2" charset="2"/>
                  <a:buChar char="l"/>
                  <a:defRPr/>
                </a:pPr>
                <a:r>
                  <a:rPr lang="zh-CN" altLang="en-US" sz="800" kern="0" dirty="0">
                    <a:solidFill>
                      <a:srgbClr val="000000"/>
                    </a:solidFill>
                    <a:latin typeface="+mn-ea"/>
                    <a:ea typeface="+mn-ea"/>
                    <a:cs typeface="Arial" panose="020B0604020202020204" pitchFamily="34" charset="0"/>
                    <a:sym typeface="Wingdings" panose="05000000000000000000" pitchFamily="2" charset="2"/>
                  </a:rPr>
                  <a:t>访问</a:t>
                </a:r>
                <a:r>
                  <a:rPr lang="en-US" altLang="zh-CN" sz="800" kern="0" dirty="0">
                    <a:solidFill>
                      <a:srgbClr val="000000"/>
                    </a:solidFill>
                    <a:latin typeface="+mn-ea"/>
                    <a:ea typeface="+mn-ea"/>
                    <a:cs typeface="Arial" panose="020B0604020202020204" pitchFamily="34" charset="0"/>
                    <a:sym typeface="Wingdings" panose="05000000000000000000" pitchFamily="2" charset="2"/>
                  </a:rPr>
                  <a:t>FusionInsight Hadoop Manager</a:t>
                </a:r>
                <a:r>
                  <a:rPr lang="zh-CN" altLang="en-US" sz="800" kern="0" dirty="0">
                    <a:solidFill>
                      <a:srgbClr val="000000"/>
                    </a:solidFill>
                    <a:latin typeface="+mn-ea"/>
                    <a:ea typeface="+mn-ea"/>
                    <a:cs typeface="Arial" panose="020B0604020202020204" pitchFamily="34" charset="0"/>
                    <a:sym typeface="Wingdings" panose="05000000000000000000" pitchFamily="2" charset="2"/>
                  </a:rPr>
                  <a:t>用户权限管理和审计</a:t>
                </a:r>
              </a:p>
              <a:p>
                <a:pPr marL="0" lvl="1" indent="127000" defTabSz="801370">
                  <a:lnSpc>
                    <a:spcPct val="150000"/>
                  </a:lnSpc>
                  <a:buClr>
                    <a:srgbClr val="CC9900"/>
                  </a:buClr>
                  <a:buSzPct val="60000"/>
                  <a:buFont typeface="Wingdings" panose="05000000000000000000" pitchFamily="2" charset="2"/>
                  <a:buChar char="l"/>
                  <a:defRPr/>
                </a:pPr>
                <a:r>
                  <a:rPr lang="en-US" altLang="zh-CN" sz="800" kern="0" dirty="0">
                    <a:solidFill>
                      <a:srgbClr val="000000"/>
                    </a:solidFill>
                    <a:latin typeface="+mn-ea"/>
                    <a:ea typeface="+mn-ea"/>
                    <a:cs typeface="Arial" panose="020B0604020202020204" pitchFamily="34" charset="0"/>
                    <a:sym typeface="Wingdings" panose="05000000000000000000" pitchFamily="2" charset="2"/>
                  </a:rPr>
                  <a:t>Hadoop</a:t>
                </a:r>
                <a:r>
                  <a:rPr lang="zh-CN" altLang="en-US" sz="800" kern="0" dirty="0">
                    <a:solidFill>
                      <a:srgbClr val="000000"/>
                    </a:solidFill>
                    <a:latin typeface="+mn-ea"/>
                    <a:ea typeface="+mn-ea"/>
                    <a:cs typeface="Arial" panose="020B0604020202020204" pitchFamily="34" charset="0"/>
                    <a:sym typeface="Wingdings" panose="05000000000000000000" pitchFamily="2" charset="2"/>
                  </a:rPr>
                  <a:t>组件</a:t>
                </a:r>
                <a:r>
                  <a:rPr lang="en-US" altLang="zh-CN" sz="800" kern="0" dirty="0">
                    <a:solidFill>
                      <a:srgbClr val="000000"/>
                    </a:solidFill>
                    <a:latin typeface="+mn-ea"/>
                    <a:ea typeface="+mn-ea"/>
                    <a:cs typeface="Arial" panose="020B0604020202020204" pitchFamily="34" charset="0"/>
                    <a:sym typeface="Wingdings" panose="05000000000000000000" pitchFamily="2" charset="2"/>
                  </a:rPr>
                  <a:t>WEBUI</a:t>
                </a:r>
                <a:r>
                  <a:rPr lang="zh-CN" altLang="en-US" sz="800" kern="0" dirty="0">
                    <a:solidFill>
                      <a:srgbClr val="000000"/>
                    </a:solidFill>
                    <a:latin typeface="+mn-ea"/>
                    <a:ea typeface="+mn-ea"/>
                    <a:cs typeface="Arial" panose="020B0604020202020204" pitchFamily="34" charset="0"/>
                    <a:sym typeface="Wingdings" panose="05000000000000000000" pitchFamily="2" charset="2"/>
                  </a:rPr>
                  <a:t>服务支持单点登录认证</a:t>
                </a:r>
              </a:p>
            </p:txBody>
          </p:sp>
          <p:grpSp>
            <p:nvGrpSpPr>
              <p:cNvPr id="27" name="组合 251"/>
              <p:cNvGrpSpPr/>
              <p:nvPr/>
            </p:nvGrpSpPr>
            <p:grpSpPr bwMode="auto">
              <a:xfrm>
                <a:off x="5580112" y="1730847"/>
                <a:ext cx="345911" cy="345911"/>
                <a:chOff x="5463152" y="935776"/>
                <a:chExt cx="345911" cy="345911"/>
              </a:xfrm>
            </p:grpSpPr>
            <p:pic>
              <p:nvPicPr>
                <p:cNvPr id="52271" name="Picture 4" descr="http://www.iconpng.com/png/stickers/security.png"/>
                <p:cNvPicPr>
                  <a:picLocks noChangeAspect="1" noChangeArrowheads="1"/>
                </p:cNvPicPr>
                <p:nvPr/>
              </p:nvPicPr>
              <p:blipFill>
                <a:blip r:embed="rId15" cstate="print"/>
                <a:srcRect/>
                <a:stretch>
                  <a:fillRect/>
                </a:stretch>
              </p:blipFill>
              <p:spPr bwMode="auto">
                <a:xfrm>
                  <a:off x="5463152" y="935776"/>
                  <a:ext cx="345911" cy="345911"/>
                </a:xfrm>
                <a:prstGeom prst="rect">
                  <a:avLst/>
                </a:prstGeom>
                <a:noFill/>
                <a:ln w="9525">
                  <a:noFill/>
                  <a:miter lim="800000"/>
                  <a:headEnd/>
                  <a:tailEnd/>
                </a:ln>
              </p:spPr>
            </p:pic>
            <p:sp>
              <p:nvSpPr>
                <p:cNvPr id="52272" name="TextBox 281"/>
                <p:cNvSpPr txBox="1">
                  <a:spLocks noChangeArrowheads="1"/>
                </p:cNvSpPr>
                <p:nvPr/>
              </p:nvSpPr>
              <p:spPr bwMode="auto">
                <a:xfrm>
                  <a:off x="5508103" y="980727"/>
                  <a:ext cx="249289" cy="236978"/>
                </a:xfrm>
                <a:prstGeom prst="rect">
                  <a:avLst/>
                </a:prstGeom>
                <a:noFill/>
                <a:ln w="9525">
                  <a:noFill/>
                  <a:miter lim="800000"/>
                </a:ln>
              </p:spPr>
              <p:txBody>
                <a:bodyPr>
                  <a:spAutoFit/>
                </a:bodyPr>
                <a:lstStyle/>
                <a:p>
                  <a:r>
                    <a:rPr lang="en-US" altLang="zh-CN" sz="800">
                      <a:solidFill>
                        <a:srgbClr val="FFFFFF"/>
                      </a:solidFill>
                      <a:latin typeface="+mn-ea"/>
                      <a:ea typeface="+mn-ea"/>
                      <a:cs typeface="Arial" panose="020B0604020202020204" pitchFamily="34" charset="0"/>
                    </a:rPr>
                    <a:t>2</a:t>
                  </a:r>
                  <a:endParaRPr lang="zh-CN" altLang="en-US" sz="800">
                    <a:solidFill>
                      <a:srgbClr val="FFFFFF"/>
                    </a:solidFill>
                    <a:latin typeface="+mn-ea"/>
                    <a:ea typeface="+mn-ea"/>
                    <a:cs typeface="Arial" panose="020B0604020202020204" pitchFamily="34" charset="0"/>
                  </a:endParaRPr>
                </a:p>
              </p:txBody>
            </p:sp>
          </p:grpSp>
        </p:grpSp>
        <p:grpSp>
          <p:nvGrpSpPr>
            <p:cNvPr id="28" name="组合 282"/>
            <p:cNvGrpSpPr/>
            <p:nvPr/>
          </p:nvGrpSpPr>
          <p:grpSpPr bwMode="auto">
            <a:xfrm>
              <a:off x="5364094" y="3115948"/>
              <a:ext cx="3488061" cy="538185"/>
              <a:chOff x="5580112" y="5121722"/>
              <a:chExt cx="3312368" cy="792087"/>
            </a:xfrm>
          </p:grpSpPr>
          <p:sp>
            <p:nvSpPr>
              <p:cNvPr id="284" name="矩形 283"/>
              <p:cNvSpPr/>
              <p:nvPr/>
            </p:nvSpPr>
            <p:spPr bwMode="auto">
              <a:xfrm>
                <a:off x="5652467" y="5167399"/>
                <a:ext cx="3239656" cy="746011"/>
              </a:xfrm>
              <a:prstGeom prst="rect">
                <a:avLst/>
              </a:prstGeom>
              <a:solidFill>
                <a:schemeClr val="bg1">
                  <a:lumMod val="95000"/>
                </a:schemeClr>
              </a:solidFill>
              <a:ln>
                <a:solidFill>
                  <a:srgbClr val="00B0F0"/>
                </a:solidFill>
                <a:prstDash val="dash"/>
              </a:ln>
              <a:effectLst/>
            </p:spPr>
            <p:txBody>
              <a:bodyPr/>
              <a:lstStyle/>
              <a:p>
                <a:pPr>
                  <a:buClr>
                    <a:srgbClr val="CC9900"/>
                  </a:buClr>
                  <a:buFont typeface="Wingdings" panose="05000000000000000000" pitchFamily="2" charset="2"/>
                  <a:buChar char="n"/>
                  <a:defRPr/>
                </a:pPr>
                <a:endParaRPr lang="zh-CN" altLang="en-US" sz="800" dirty="0">
                  <a:solidFill>
                    <a:srgbClr val="000000"/>
                  </a:solidFill>
                  <a:latin typeface="+mn-ea"/>
                  <a:ea typeface="+mn-ea"/>
                </a:endParaRPr>
              </a:p>
            </p:txBody>
          </p:sp>
          <p:sp>
            <p:nvSpPr>
              <p:cNvPr id="52260" name="矩形 284"/>
              <p:cNvSpPr>
                <a:spLocks noChangeArrowheads="1"/>
              </p:cNvSpPr>
              <p:nvPr/>
            </p:nvSpPr>
            <p:spPr bwMode="auto">
              <a:xfrm>
                <a:off x="5652120" y="5166954"/>
                <a:ext cx="3240360" cy="259564"/>
              </a:xfrm>
              <a:prstGeom prst="rect">
                <a:avLst/>
              </a:prstGeom>
              <a:solidFill>
                <a:srgbClr val="00B0F0"/>
              </a:solidFill>
              <a:ln w="9525">
                <a:noFill/>
                <a:miter lim="800000"/>
              </a:ln>
            </p:spPr>
            <p:txBody>
              <a:bodyPr/>
              <a:lstStyle/>
              <a:p>
                <a:pPr>
                  <a:buClr>
                    <a:srgbClr val="CC9900"/>
                  </a:buClr>
                  <a:buFont typeface="Wingdings" panose="05000000000000000000" pitchFamily="2" charset="2"/>
                  <a:buChar char="n"/>
                </a:pPr>
                <a:endParaRPr lang="zh-CN" altLang="en-US" sz="800">
                  <a:solidFill>
                    <a:srgbClr val="000000"/>
                  </a:solidFill>
                  <a:latin typeface="+mn-ea"/>
                  <a:ea typeface="+mn-ea"/>
                </a:endParaRPr>
              </a:p>
            </p:txBody>
          </p:sp>
          <p:sp>
            <p:nvSpPr>
              <p:cNvPr id="286" name="标题 6"/>
              <p:cNvSpPr txBox="1"/>
              <p:nvPr/>
            </p:nvSpPr>
            <p:spPr bwMode="auto">
              <a:xfrm>
                <a:off x="5940403" y="5122186"/>
                <a:ext cx="1907011" cy="292268"/>
              </a:xfrm>
              <a:prstGeom prst="rect">
                <a:avLst/>
              </a:prstGeom>
              <a:noFill/>
              <a:ln w="9525">
                <a:noFill/>
                <a:miter lim="800000"/>
              </a:ln>
            </p:spPr>
            <p:txBody>
              <a:bodyPr lIns="0" tIns="40064" rIns="80129" bIns="40064" anchor="ctr"/>
              <a:lstStyle/>
              <a:p>
                <a:pPr marL="0" lvl="1" indent="9525" defTabSz="801370">
                  <a:lnSpc>
                    <a:spcPct val="150000"/>
                  </a:lnSpc>
                  <a:buClr>
                    <a:srgbClr val="CC9900"/>
                  </a:buClr>
                  <a:buSzPct val="60000"/>
                  <a:defRPr/>
                </a:pPr>
                <a:r>
                  <a:rPr lang="zh-CN" altLang="en-US" sz="800" kern="0" dirty="0">
                    <a:solidFill>
                      <a:srgbClr val="FFFFFF"/>
                    </a:solidFill>
                    <a:latin typeface="+mn-ea"/>
                    <a:ea typeface="+mn-ea"/>
                    <a:cs typeface="Arial" panose="020B0604020202020204" pitchFamily="34" charset="0"/>
                    <a:sym typeface="Wingdings" panose="05000000000000000000" pitchFamily="2" charset="2"/>
                  </a:rPr>
                  <a:t>数据加密</a:t>
                </a:r>
              </a:p>
            </p:txBody>
          </p:sp>
          <p:sp>
            <p:nvSpPr>
              <p:cNvPr id="287" name="标题 6"/>
              <p:cNvSpPr txBox="1"/>
              <p:nvPr/>
            </p:nvSpPr>
            <p:spPr bwMode="auto">
              <a:xfrm>
                <a:off x="5831861" y="5509724"/>
                <a:ext cx="3004484" cy="292268"/>
              </a:xfrm>
              <a:prstGeom prst="rect">
                <a:avLst/>
              </a:prstGeom>
              <a:noFill/>
              <a:ln w="9525">
                <a:noFill/>
                <a:miter lim="800000"/>
              </a:ln>
            </p:spPr>
            <p:txBody>
              <a:bodyPr lIns="0" tIns="40064" rIns="80129" bIns="40064" anchor="ctr"/>
              <a:lstStyle/>
              <a:p>
                <a:pPr marL="0" lvl="1" indent="127000" defTabSz="801370">
                  <a:lnSpc>
                    <a:spcPct val="150000"/>
                  </a:lnSpc>
                  <a:buClr>
                    <a:srgbClr val="CC9900"/>
                  </a:buClr>
                  <a:buSzPct val="60000"/>
                  <a:buFont typeface="Wingdings" panose="05000000000000000000" pitchFamily="2" charset="2"/>
                  <a:buChar char="l"/>
                  <a:defRPr/>
                </a:pPr>
                <a:r>
                  <a:rPr lang="en-US" altLang="zh-CN" sz="800" kern="0" dirty="0">
                    <a:solidFill>
                      <a:srgbClr val="000000"/>
                    </a:solidFill>
                    <a:latin typeface="+mn-ea"/>
                    <a:ea typeface="+mn-ea"/>
                    <a:cs typeface="Arial" panose="020B0604020202020204" pitchFamily="34" charset="0"/>
                    <a:sym typeface="Wingdings" panose="05000000000000000000" pitchFamily="2" charset="2"/>
                  </a:rPr>
                  <a:t>Hive</a:t>
                </a:r>
                <a:r>
                  <a:rPr lang="zh-CN" altLang="en-US" sz="800" kern="0" dirty="0">
                    <a:solidFill>
                      <a:srgbClr val="000000"/>
                    </a:solidFill>
                    <a:latin typeface="+mn-ea"/>
                    <a:ea typeface="+mn-ea"/>
                    <a:cs typeface="Arial" panose="020B0604020202020204" pitchFamily="34" charset="0"/>
                    <a:sym typeface="Wingdings" panose="05000000000000000000" pitchFamily="2" charset="2"/>
                  </a:rPr>
                  <a:t>，</a:t>
                </a:r>
                <a:r>
                  <a:rPr lang="en-US" altLang="zh-CN" sz="800" kern="0" dirty="0">
                    <a:solidFill>
                      <a:srgbClr val="000000"/>
                    </a:solidFill>
                    <a:latin typeface="+mn-ea"/>
                    <a:ea typeface="+mn-ea"/>
                    <a:cs typeface="Arial" panose="020B0604020202020204" pitchFamily="34" charset="0"/>
                    <a:sym typeface="Wingdings" panose="05000000000000000000" pitchFamily="2" charset="2"/>
                  </a:rPr>
                  <a:t>MR</a:t>
                </a:r>
                <a:r>
                  <a:rPr lang="zh-CN" altLang="en-US" sz="800" kern="0" dirty="0">
                    <a:solidFill>
                      <a:srgbClr val="000000"/>
                    </a:solidFill>
                    <a:latin typeface="+mn-ea"/>
                    <a:ea typeface="+mn-ea"/>
                    <a:cs typeface="Arial" panose="020B0604020202020204" pitchFamily="34" charset="0"/>
                    <a:sym typeface="Wingdings" panose="05000000000000000000" pitchFamily="2" charset="2"/>
                  </a:rPr>
                  <a:t>和</a:t>
                </a:r>
                <a:r>
                  <a:rPr lang="en-US" altLang="zh-CN" sz="800" kern="0" dirty="0">
                    <a:solidFill>
                      <a:srgbClr val="000000"/>
                    </a:solidFill>
                    <a:latin typeface="+mn-ea"/>
                    <a:ea typeface="+mn-ea"/>
                    <a:cs typeface="Arial" panose="020B0604020202020204" pitchFamily="34" charset="0"/>
                    <a:sym typeface="Wingdings" panose="05000000000000000000" pitchFamily="2" charset="2"/>
                  </a:rPr>
                  <a:t>HBase</a:t>
                </a:r>
                <a:r>
                  <a:rPr lang="zh-CN" altLang="en-US" sz="800" kern="0" dirty="0">
                    <a:solidFill>
                      <a:srgbClr val="000000"/>
                    </a:solidFill>
                    <a:latin typeface="+mn-ea"/>
                    <a:ea typeface="+mn-ea"/>
                    <a:cs typeface="Arial" panose="020B0604020202020204" pitchFamily="34" charset="0"/>
                    <a:sym typeface="Wingdings" panose="05000000000000000000" pitchFamily="2" charset="2"/>
                  </a:rPr>
                  <a:t>在固化到</a:t>
                </a:r>
                <a:r>
                  <a:rPr lang="en-US" altLang="zh-CN" sz="800" kern="0" dirty="0">
                    <a:solidFill>
                      <a:srgbClr val="000000"/>
                    </a:solidFill>
                    <a:latin typeface="+mn-ea"/>
                    <a:ea typeface="+mn-ea"/>
                    <a:cs typeface="Arial" panose="020B0604020202020204" pitchFamily="34" charset="0"/>
                    <a:sym typeface="Wingdings" panose="05000000000000000000" pitchFamily="2" charset="2"/>
                  </a:rPr>
                  <a:t>HDFS</a:t>
                </a:r>
                <a:r>
                  <a:rPr lang="zh-CN" altLang="en-US" sz="800" kern="0" dirty="0">
                    <a:solidFill>
                      <a:srgbClr val="000000"/>
                    </a:solidFill>
                    <a:latin typeface="+mn-ea"/>
                    <a:ea typeface="+mn-ea"/>
                    <a:cs typeface="Arial" panose="020B0604020202020204" pitchFamily="34" charset="0"/>
                    <a:sym typeface="Wingdings" panose="05000000000000000000" pitchFamily="2" charset="2"/>
                  </a:rPr>
                  <a:t>中的数据均加密存储</a:t>
                </a:r>
                <a:endParaRPr lang="en-US" altLang="zh-CN" sz="800" kern="0" dirty="0">
                  <a:solidFill>
                    <a:srgbClr val="000000"/>
                  </a:solidFill>
                  <a:latin typeface="+mn-ea"/>
                  <a:ea typeface="+mn-ea"/>
                  <a:cs typeface="Arial" panose="020B0604020202020204" pitchFamily="34" charset="0"/>
                  <a:sym typeface="Wingdings" panose="05000000000000000000" pitchFamily="2" charset="2"/>
                </a:endParaRPr>
              </a:p>
              <a:p>
                <a:pPr marL="0" lvl="1" indent="127000" defTabSz="801370">
                  <a:lnSpc>
                    <a:spcPct val="150000"/>
                  </a:lnSpc>
                  <a:buClr>
                    <a:srgbClr val="CC9900"/>
                  </a:buClr>
                  <a:buSzPct val="60000"/>
                  <a:buFont typeface="Wingdings" panose="05000000000000000000" pitchFamily="2" charset="2"/>
                  <a:buChar char="l"/>
                  <a:defRPr/>
                </a:pPr>
                <a:r>
                  <a:rPr lang="zh-CN" altLang="en-US" sz="800" kern="0" dirty="0">
                    <a:solidFill>
                      <a:srgbClr val="000000"/>
                    </a:solidFill>
                    <a:latin typeface="+mn-ea"/>
                    <a:ea typeface="+mn-ea"/>
                    <a:cs typeface="Arial" panose="020B0604020202020204" pitchFamily="34" charset="0"/>
                    <a:sym typeface="Wingdings" panose="05000000000000000000" pitchFamily="2" charset="2"/>
                  </a:rPr>
                  <a:t>细粒度的安全管理，可按照表</a:t>
                </a:r>
                <a:r>
                  <a:rPr lang="en-US" altLang="zh-CN" sz="800" kern="0" dirty="0">
                    <a:solidFill>
                      <a:srgbClr val="000000"/>
                    </a:solidFill>
                    <a:latin typeface="+mn-ea"/>
                    <a:ea typeface="+mn-ea"/>
                    <a:cs typeface="Arial" panose="020B0604020202020204" pitchFamily="34" charset="0"/>
                    <a:sym typeface="Wingdings" panose="05000000000000000000" pitchFamily="2" charset="2"/>
                  </a:rPr>
                  <a:t>/</a:t>
                </a:r>
                <a:r>
                  <a:rPr lang="zh-CN" altLang="en-US" sz="800" kern="0" dirty="0">
                    <a:solidFill>
                      <a:srgbClr val="000000"/>
                    </a:solidFill>
                    <a:latin typeface="+mn-ea"/>
                    <a:ea typeface="+mn-ea"/>
                    <a:cs typeface="Arial" panose="020B0604020202020204" pitchFamily="34" charset="0"/>
                    <a:sym typeface="Wingdings" panose="05000000000000000000" pitchFamily="2" charset="2"/>
                  </a:rPr>
                  <a:t>按列加密</a:t>
                </a:r>
                <a:endParaRPr lang="en-US" altLang="zh-CN" sz="800" kern="0" dirty="0">
                  <a:solidFill>
                    <a:srgbClr val="000000"/>
                  </a:solidFill>
                  <a:latin typeface="+mn-ea"/>
                  <a:ea typeface="+mn-ea"/>
                  <a:cs typeface="Arial" panose="020B0604020202020204" pitchFamily="34" charset="0"/>
                  <a:sym typeface="Wingdings" panose="05000000000000000000" pitchFamily="2" charset="2"/>
                </a:endParaRPr>
              </a:p>
            </p:txBody>
          </p:sp>
          <p:grpSp>
            <p:nvGrpSpPr>
              <p:cNvPr id="29" name="组合 279"/>
              <p:cNvGrpSpPr/>
              <p:nvPr/>
            </p:nvGrpSpPr>
            <p:grpSpPr bwMode="auto">
              <a:xfrm>
                <a:off x="5580112" y="5146477"/>
                <a:ext cx="345911" cy="345911"/>
                <a:chOff x="5463152" y="935776"/>
                <a:chExt cx="345911" cy="345911"/>
              </a:xfrm>
            </p:grpSpPr>
            <p:pic>
              <p:nvPicPr>
                <p:cNvPr id="52264" name="Picture 4" descr="http://www.iconpng.com/png/stickers/security.png"/>
                <p:cNvPicPr>
                  <a:picLocks noChangeAspect="1" noChangeArrowheads="1"/>
                </p:cNvPicPr>
                <p:nvPr/>
              </p:nvPicPr>
              <p:blipFill>
                <a:blip r:embed="rId15" cstate="print"/>
                <a:srcRect/>
                <a:stretch>
                  <a:fillRect/>
                </a:stretch>
              </p:blipFill>
              <p:spPr bwMode="auto">
                <a:xfrm>
                  <a:off x="5463152" y="935776"/>
                  <a:ext cx="345911" cy="345911"/>
                </a:xfrm>
                <a:prstGeom prst="rect">
                  <a:avLst/>
                </a:prstGeom>
                <a:noFill/>
                <a:ln w="9525">
                  <a:noFill/>
                  <a:miter lim="800000"/>
                  <a:headEnd/>
                  <a:tailEnd/>
                </a:ln>
              </p:spPr>
            </p:pic>
            <p:sp>
              <p:nvSpPr>
                <p:cNvPr id="52265" name="TextBox 290"/>
                <p:cNvSpPr txBox="1">
                  <a:spLocks noChangeArrowheads="1"/>
                </p:cNvSpPr>
                <p:nvPr/>
              </p:nvSpPr>
              <p:spPr bwMode="auto">
                <a:xfrm>
                  <a:off x="5508103" y="980727"/>
                  <a:ext cx="249289" cy="236978"/>
                </a:xfrm>
                <a:prstGeom prst="rect">
                  <a:avLst/>
                </a:prstGeom>
                <a:noFill/>
                <a:ln w="9525">
                  <a:noFill/>
                  <a:miter lim="800000"/>
                </a:ln>
              </p:spPr>
              <p:txBody>
                <a:bodyPr>
                  <a:spAutoFit/>
                </a:bodyPr>
                <a:lstStyle/>
                <a:p>
                  <a:r>
                    <a:rPr lang="en-US" altLang="zh-CN" sz="800">
                      <a:solidFill>
                        <a:srgbClr val="FFFFFF"/>
                      </a:solidFill>
                      <a:latin typeface="+mn-ea"/>
                      <a:ea typeface="+mn-ea"/>
                      <a:cs typeface="Arial" panose="020B0604020202020204" pitchFamily="34" charset="0"/>
                    </a:rPr>
                    <a:t>5</a:t>
                  </a:r>
                  <a:endParaRPr lang="zh-CN" altLang="en-US" sz="800">
                    <a:solidFill>
                      <a:srgbClr val="FFFFFF"/>
                    </a:solidFill>
                    <a:latin typeface="+mn-ea"/>
                    <a:ea typeface="+mn-ea"/>
                    <a:cs typeface="Arial" panose="020B0604020202020204" pitchFamily="34" charset="0"/>
                  </a:endParaRPr>
                </a:p>
              </p:txBody>
            </p:sp>
          </p:grpSp>
        </p:grpSp>
        <p:grpSp>
          <p:nvGrpSpPr>
            <p:cNvPr id="30" name="组合 291"/>
            <p:cNvGrpSpPr/>
            <p:nvPr/>
          </p:nvGrpSpPr>
          <p:grpSpPr bwMode="auto">
            <a:xfrm>
              <a:off x="5364088" y="2553688"/>
              <a:ext cx="3563890" cy="538186"/>
              <a:chOff x="5580112" y="4257626"/>
              <a:chExt cx="3384378" cy="792088"/>
            </a:xfrm>
          </p:grpSpPr>
          <p:sp>
            <p:nvSpPr>
              <p:cNvPr id="293" name="矩形 292"/>
              <p:cNvSpPr/>
              <p:nvPr/>
            </p:nvSpPr>
            <p:spPr bwMode="auto">
              <a:xfrm>
                <a:off x="5652473" y="4302459"/>
                <a:ext cx="3239656" cy="747625"/>
              </a:xfrm>
              <a:prstGeom prst="rect">
                <a:avLst/>
              </a:prstGeom>
              <a:solidFill>
                <a:schemeClr val="bg1">
                  <a:lumMod val="95000"/>
                </a:schemeClr>
              </a:solidFill>
              <a:ln>
                <a:solidFill>
                  <a:srgbClr val="00B0F0"/>
                </a:solidFill>
                <a:prstDash val="dash"/>
              </a:ln>
              <a:effectLst/>
            </p:spPr>
            <p:txBody>
              <a:bodyPr/>
              <a:lstStyle/>
              <a:p>
                <a:pPr>
                  <a:buClr>
                    <a:srgbClr val="CC9900"/>
                  </a:buClr>
                  <a:buFont typeface="Wingdings" panose="05000000000000000000" pitchFamily="2" charset="2"/>
                  <a:buChar char="n"/>
                  <a:defRPr/>
                </a:pPr>
                <a:endParaRPr lang="zh-CN" altLang="en-US" sz="800" dirty="0">
                  <a:solidFill>
                    <a:srgbClr val="000000"/>
                  </a:solidFill>
                  <a:latin typeface="+mn-ea"/>
                  <a:ea typeface="+mn-ea"/>
                </a:endParaRPr>
              </a:p>
            </p:txBody>
          </p:sp>
          <p:sp>
            <p:nvSpPr>
              <p:cNvPr id="52253" name="矩形 293"/>
              <p:cNvSpPr>
                <a:spLocks noChangeArrowheads="1"/>
              </p:cNvSpPr>
              <p:nvPr/>
            </p:nvSpPr>
            <p:spPr bwMode="auto">
              <a:xfrm>
                <a:off x="5652120" y="4302859"/>
                <a:ext cx="3240360" cy="259564"/>
              </a:xfrm>
              <a:prstGeom prst="rect">
                <a:avLst/>
              </a:prstGeom>
              <a:solidFill>
                <a:srgbClr val="00B0F0"/>
              </a:solidFill>
              <a:ln w="9525">
                <a:noFill/>
                <a:miter lim="800000"/>
              </a:ln>
            </p:spPr>
            <p:txBody>
              <a:bodyPr/>
              <a:lstStyle/>
              <a:p>
                <a:pPr>
                  <a:buClr>
                    <a:srgbClr val="CC9900"/>
                  </a:buClr>
                  <a:buFont typeface="Wingdings" panose="05000000000000000000" pitchFamily="2" charset="2"/>
                  <a:buChar char="n"/>
                </a:pPr>
                <a:endParaRPr lang="zh-CN" altLang="en-US" sz="800">
                  <a:solidFill>
                    <a:srgbClr val="000000"/>
                  </a:solidFill>
                  <a:latin typeface="+mn-ea"/>
                  <a:ea typeface="+mn-ea"/>
                </a:endParaRPr>
              </a:p>
            </p:txBody>
          </p:sp>
          <p:sp>
            <p:nvSpPr>
              <p:cNvPr id="295" name="标题 6"/>
              <p:cNvSpPr txBox="1"/>
              <p:nvPr/>
            </p:nvSpPr>
            <p:spPr bwMode="auto">
              <a:xfrm>
                <a:off x="5940408" y="4257247"/>
                <a:ext cx="1907011" cy="292268"/>
              </a:xfrm>
              <a:prstGeom prst="rect">
                <a:avLst/>
              </a:prstGeom>
              <a:noFill/>
              <a:ln w="9525">
                <a:noFill/>
                <a:miter lim="800000"/>
              </a:ln>
            </p:spPr>
            <p:txBody>
              <a:bodyPr lIns="0" tIns="40064" rIns="80129" bIns="40064" anchor="ctr"/>
              <a:lstStyle/>
              <a:p>
                <a:pPr marL="0" lvl="1" indent="9525" defTabSz="801370">
                  <a:lnSpc>
                    <a:spcPct val="150000"/>
                  </a:lnSpc>
                  <a:buClr>
                    <a:srgbClr val="CC9900"/>
                  </a:buClr>
                  <a:buSzPct val="60000"/>
                  <a:defRPr/>
                </a:pPr>
                <a:r>
                  <a:rPr lang="zh-CN" altLang="en-US" sz="800" kern="0" dirty="0">
                    <a:solidFill>
                      <a:srgbClr val="FFFFFF"/>
                    </a:solidFill>
                    <a:latin typeface="+mn-ea"/>
                    <a:ea typeface="+mn-ea"/>
                    <a:cs typeface="Arial" panose="020B0604020202020204" pitchFamily="34" charset="0"/>
                    <a:sym typeface="Wingdings" panose="05000000000000000000" pitchFamily="2" charset="2"/>
                  </a:rPr>
                  <a:t>数据分角色存储</a:t>
                </a:r>
              </a:p>
            </p:txBody>
          </p:sp>
          <p:sp>
            <p:nvSpPr>
              <p:cNvPr id="296" name="标题 6"/>
              <p:cNvSpPr txBox="1"/>
              <p:nvPr/>
            </p:nvSpPr>
            <p:spPr bwMode="auto">
              <a:xfrm>
                <a:off x="5822822" y="4652858"/>
                <a:ext cx="3141668" cy="269661"/>
              </a:xfrm>
              <a:prstGeom prst="rect">
                <a:avLst/>
              </a:prstGeom>
              <a:noFill/>
              <a:ln w="9525">
                <a:noFill/>
                <a:miter lim="800000"/>
              </a:ln>
            </p:spPr>
            <p:txBody>
              <a:bodyPr lIns="0" tIns="40064" rIns="80129" bIns="40064" anchor="ctr"/>
              <a:lstStyle/>
              <a:p>
                <a:pPr marL="0" lvl="1" indent="127000" defTabSz="801370">
                  <a:lnSpc>
                    <a:spcPct val="150000"/>
                  </a:lnSpc>
                  <a:buClr>
                    <a:srgbClr val="CC9900"/>
                  </a:buClr>
                  <a:buSzPct val="60000"/>
                  <a:buFont typeface="Wingdings" panose="05000000000000000000" pitchFamily="2" charset="2"/>
                  <a:buChar char="l"/>
                  <a:defRPr/>
                </a:pPr>
                <a:r>
                  <a:rPr lang="en-US" altLang="zh-CN" sz="800" kern="0" dirty="0">
                    <a:solidFill>
                      <a:srgbClr val="000000"/>
                    </a:solidFill>
                    <a:latin typeface="+mn-ea"/>
                    <a:ea typeface="+mn-ea"/>
                    <a:cs typeface="Arial" panose="020B0604020202020204" pitchFamily="34" charset="0"/>
                    <a:sym typeface="Wingdings" panose="05000000000000000000" pitchFamily="2" charset="2"/>
                  </a:rPr>
                  <a:t>Hive</a:t>
                </a:r>
                <a:r>
                  <a:rPr lang="zh-CN" altLang="en-US" sz="800" kern="0" dirty="0">
                    <a:solidFill>
                      <a:srgbClr val="000000"/>
                    </a:solidFill>
                    <a:latin typeface="+mn-ea"/>
                    <a:ea typeface="+mn-ea"/>
                    <a:cs typeface="Arial" panose="020B0604020202020204" pitchFamily="34" charset="0"/>
                    <a:sym typeface="Wingdings" panose="05000000000000000000" pitchFamily="2" charset="2"/>
                  </a:rPr>
                  <a:t>和</a:t>
                </a:r>
                <a:r>
                  <a:rPr lang="en-US" altLang="zh-CN" sz="800" kern="0" dirty="0">
                    <a:solidFill>
                      <a:srgbClr val="000000"/>
                    </a:solidFill>
                    <a:latin typeface="+mn-ea"/>
                    <a:ea typeface="+mn-ea"/>
                    <a:cs typeface="Arial" panose="020B0604020202020204" pitchFamily="34" charset="0"/>
                    <a:sym typeface="Wingdings" panose="05000000000000000000" pitchFamily="2" charset="2"/>
                  </a:rPr>
                  <a:t>HBase</a:t>
                </a:r>
                <a:r>
                  <a:rPr lang="zh-CN" altLang="en-US" sz="800" kern="0" dirty="0">
                    <a:solidFill>
                      <a:srgbClr val="000000"/>
                    </a:solidFill>
                    <a:latin typeface="+mn-ea"/>
                    <a:ea typeface="+mn-ea"/>
                    <a:cs typeface="Arial" panose="020B0604020202020204" pitchFamily="34" charset="0"/>
                    <a:sym typeface="Wingdings" panose="05000000000000000000" pitchFamily="2" charset="2"/>
                  </a:rPr>
                  <a:t>中数据分用户，角色受控存储，用户间数据隔离</a:t>
                </a:r>
                <a:endParaRPr lang="en-US" altLang="zh-CN" sz="800" kern="0" dirty="0">
                  <a:solidFill>
                    <a:srgbClr val="000000"/>
                  </a:solidFill>
                  <a:latin typeface="+mn-ea"/>
                  <a:ea typeface="+mn-ea"/>
                  <a:cs typeface="Arial" panose="020B0604020202020204" pitchFamily="34" charset="0"/>
                  <a:sym typeface="Wingdings" panose="05000000000000000000" pitchFamily="2" charset="2"/>
                </a:endParaRPr>
              </a:p>
              <a:p>
                <a:pPr marL="0" lvl="1" indent="127000" defTabSz="801370">
                  <a:lnSpc>
                    <a:spcPct val="150000"/>
                  </a:lnSpc>
                  <a:buClr>
                    <a:srgbClr val="CC9900"/>
                  </a:buClr>
                  <a:buSzPct val="60000"/>
                  <a:buFont typeface="Wingdings" panose="05000000000000000000" pitchFamily="2" charset="2"/>
                  <a:buChar char="l"/>
                  <a:defRPr/>
                </a:pPr>
                <a:r>
                  <a:rPr lang="zh-CN" altLang="en-US" sz="800" kern="0" dirty="0">
                    <a:solidFill>
                      <a:srgbClr val="000000"/>
                    </a:solidFill>
                    <a:latin typeface="+mn-ea"/>
                    <a:ea typeface="+mn-ea"/>
                    <a:cs typeface="Arial" panose="020B0604020202020204" pitchFamily="34" charset="0"/>
                    <a:sym typeface="Wingdings" panose="05000000000000000000" pitchFamily="2" charset="2"/>
                  </a:rPr>
                  <a:t>细粒度的权限管理，可按照表</a:t>
                </a:r>
                <a:r>
                  <a:rPr lang="en-US" altLang="zh-CN" sz="800" kern="0" dirty="0">
                    <a:solidFill>
                      <a:srgbClr val="000000"/>
                    </a:solidFill>
                    <a:latin typeface="+mn-ea"/>
                    <a:ea typeface="+mn-ea"/>
                    <a:cs typeface="Arial" panose="020B0604020202020204" pitchFamily="34" charset="0"/>
                    <a:sym typeface="Wingdings" panose="05000000000000000000" pitchFamily="2" charset="2"/>
                  </a:rPr>
                  <a:t>/</a:t>
                </a:r>
                <a:r>
                  <a:rPr lang="zh-CN" altLang="en-US" sz="800" kern="0" dirty="0">
                    <a:solidFill>
                      <a:srgbClr val="000000"/>
                    </a:solidFill>
                    <a:latin typeface="+mn-ea"/>
                    <a:ea typeface="+mn-ea"/>
                    <a:cs typeface="Arial" panose="020B0604020202020204" pitchFamily="34" charset="0"/>
                    <a:sym typeface="Wingdings" panose="05000000000000000000" pitchFamily="2" charset="2"/>
                  </a:rPr>
                  <a:t>按列控制访问权限</a:t>
                </a:r>
              </a:p>
            </p:txBody>
          </p:sp>
          <p:grpSp>
            <p:nvGrpSpPr>
              <p:cNvPr id="31" name="组合 272"/>
              <p:cNvGrpSpPr/>
              <p:nvPr/>
            </p:nvGrpSpPr>
            <p:grpSpPr bwMode="auto">
              <a:xfrm>
                <a:off x="5580112" y="4257626"/>
                <a:ext cx="345911" cy="345911"/>
                <a:chOff x="5463152" y="935776"/>
                <a:chExt cx="345911" cy="345911"/>
              </a:xfrm>
            </p:grpSpPr>
            <p:pic>
              <p:nvPicPr>
                <p:cNvPr id="52257" name="Picture 4" descr="http://www.iconpng.com/png/stickers/security.png"/>
                <p:cNvPicPr>
                  <a:picLocks noChangeAspect="1" noChangeArrowheads="1"/>
                </p:cNvPicPr>
                <p:nvPr/>
              </p:nvPicPr>
              <p:blipFill>
                <a:blip r:embed="rId15" cstate="print"/>
                <a:srcRect/>
                <a:stretch>
                  <a:fillRect/>
                </a:stretch>
              </p:blipFill>
              <p:spPr bwMode="auto">
                <a:xfrm>
                  <a:off x="5463152" y="935776"/>
                  <a:ext cx="345911" cy="345911"/>
                </a:xfrm>
                <a:prstGeom prst="rect">
                  <a:avLst/>
                </a:prstGeom>
                <a:noFill/>
                <a:ln w="9525">
                  <a:noFill/>
                  <a:miter lim="800000"/>
                  <a:headEnd/>
                  <a:tailEnd/>
                </a:ln>
              </p:spPr>
            </p:pic>
            <p:sp>
              <p:nvSpPr>
                <p:cNvPr id="52258" name="TextBox 300"/>
                <p:cNvSpPr txBox="1">
                  <a:spLocks noChangeArrowheads="1"/>
                </p:cNvSpPr>
                <p:nvPr/>
              </p:nvSpPr>
              <p:spPr bwMode="auto">
                <a:xfrm>
                  <a:off x="5508103" y="980727"/>
                  <a:ext cx="249289" cy="236978"/>
                </a:xfrm>
                <a:prstGeom prst="rect">
                  <a:avLst/>
                </a:prstGeom>
                <a:noFill/>
                <a:ln w="9525">
                  <a:noFill/>
                  <a:miter lim="800000"/>
                </a:ln>
              </p:spPr>
              <p:txBody>
                <a:bodyPr>
                  <a:spAutoFit/>
                </a:bodyPr>
                <a:lstStyle/>
                <a:p>
                  <a:r>
                    <a:rPr lang="en-US" altLang="zh-CN" sz="800">
                      <a:solidFill>
                        <a:srgbClr val="FFFFFF"/>
                      </a:solidFill>
                      <a:latin typeface="+mn-ea"/>
                      <a:ea typeface="+mn-ea"/>
                      <a:cs typeface="Arial" panose="020B0604020202020204" pitchFamily="34" charset="0"/>
                    </a:rPr>
                    <a:t>4</a:t>
                  </a:r>
                  <a:endParaRPr lang="zh-CN" altLang="en-US" sz="800">
                    <a:solidFill>
                      <a:srgbClr val="FFFFFF"/>
                    </a:solidFill>
                    <a:latin typeface="+mn-ea"/>
                    <a:ea typeface="+mn-ea"/>
                    <a:cs typeface="Arial" panose="020B0604020202020204" pitchFamily="34" charset="0"/>
                  </a:endParaRPr>
                </a:p>
              </p:txBody>
            </p:sp>
          </p:grpSp>
        </p:grpSp>
      </p:grpSp>
      <p:pic>
        <p:nvPicPr>
          <p:cNvPr id="52229" name="Picture 15" descr="dfd"/>
          <p:cNvPicPr>
            <a:picLocks noChangeAspect="1" noChangeArrowheads="1"/>
          </p:cNvPicPr>
          <p:nvPr/>
        </p:nvPicPr>
        <p:blipFill>
          <a:blip r:embed="rId9" cstate="print"/>
          <a:srcRect/>
          <a:stretch>
            <a:fillRect/>
          </a:stretch>
        </p:blipFill>
        <p:spPr bwMode="auto">
          <a:xfrm rot="3840000">
            <a:off x="1873882" y="3856008"/>
            <a:ext cx="793911" cy="647409"/>
          </a:xfrm>
          <a:prstGeom prst="rect">
            <a:avLst/>
          </a:prstGeom>
          <a:noFill/>
          <a:ln w="9525">
            <a:noFill/>
            <a:miter lim="800000"/>
            <a:headEnd/>
            <a:tailEnd/>
          </a:ln>
        </p:spPr>
      </p:pic>
      <p:pic>
        <p:nvPicPr>
          <p:cNvPr id="52230" name="Picture 4" descr="http://www.iconpng.com/png/stickers/security.png"/>
          <p:cNvPicPr>
            <a:picLocks noChangeAspect="1" noChangeArrowheads="1"/>
          </p:cNvPicPr>
          <p:nvPr/>
        </p:nvPicPr>
        <p:blipFill>
          <a:blip r:embed="rId8" cstate="print"/>
          <a:srcRect/>
          <a:stretch>
            <a:fillRect/>
          </a:stretch>
        </p:blipFill>
        <p:spPr bwMode="auto">
          <a:xfrm>
            <a:off x="1625092" y="4401108"/>
            <a:ext cx="282612" cy="295943"/>
          </a:xfrm>
          <a:prstGeom prst="rect">
            <a:avLst/>
          </a:prstGeom>
          <a:noFill/>
          <a:ln w="9525">
            <a:noFill/>
            <a:miter lim="800000"/>
            <a:headEnd/>
            <a:tailEnd/>
          </a:ln>
        </p:spPr>
      </p:pic>
      <p:sp>
        <p:nvSpPr>
          <p:cNvPr id="52231" name="TextBox 315"/>
          <p:cNvSpPr txBox="1">
            <a:spLocks noChangeArrowheads="1"/>
          </p:cNvSpPr>
          <p:nvPr/>
        </p:nvSpPr>
        <p:spPr bwMode="auto">
          <a:xfrm>
            <a:off x="1641475" y="4458314"/>
            <a:ext cx="194221" cy="230826"/>
          </a:xfrm>
          <a:prstGeom prst="rect">
            <a:avLst/>
          </a:prstGeom>
          <a:noFill/>
          <a:ln w="9525">
            <a:noFill/>
            <a:miter lim="800000"/>
          </a:ln>
        </p:spPr>
        <p:txBody>
          <a:bodyPr wrap="square" lIns="91434" tIns="45717" rIns="91434" bIns="45717">
            <a:spAutoFit/>
          </a:bodyPr>
          <a:lstStyle/>
          <a:p>
            <a:r>
              <a:rPr lang="en-US" altLang="zh-CN" sz="900">
                <a:solidFill>
                  <a:srgbClr val="FFFFFF"/>
                </a:solidFill>
                <a:latin typeface="+mn-ea"/>
                <a:ea typeface="+mn-ea"/>
                <a:cs typeface="Arial" panose="020B0604020202020204" pitchFamily="34" charset="0"/>
              </a:rPr>
              <a:t>5</a:t>
            </a:r>
            <a:endParaRPr lang="zh-CN" altLang="en-US" sz="900">
              <a:solidFill>
                <a:srgbClr val="FFFFFF"/>
              </a:solidFill>
              <a:latin typeface="+mn-ea"/>
              <a:ea typeface="+mn-ea"/>
              <a:cs typeface="Arial" panose="020B0604020202020204" pitchFamily="34" charset="0"/>
            </a:endParaRPr>
          </a:p>
        </p:txBody>
      </p:sp>
      <p:pic>
        <p:nvPicPr>
          <p:cNvPr id="52232" name="Picture 15" descr="dfd"/>
          <p:cNvPicPr>
            <a:picLocks noChangeAspect="1" noChangeArrowheads="1"/>
          </p:cNvPicPr>
          <p:nvPr/>
        </p:nvPicPr>
        <p:blipFill>
          <a:blip r:embed="rId9" cstate="print"/>
          <a:srcRect/>
          <a:stretch>
            <a:fillRect/>
          </a:stretch>
        </p:blipFill>
        <p:spPr bwMode="auto">
          <a:xfrm rot="5340000">
            <a:off x="1654663" y="3500630"/>
            <a:ext cx="393744" cy="321539"/>
          </a:xfrm>
          <a:prstGeom prst="rect">
            <a:avLst/>
          </a:prstGeom>
          <a:noFill/>
          <a:ln w="9525">
            <a:noFill/>
            <a:miter lim="800000"/>
            <a:headEnd/>
            <a:tailEnd/>
          </a:ln>
        </p:spPr>
      </p:pic>
      <p:pic>
        <p:nvPicPr>
          <p:cNvPr id="52233" name="Picture 15" descr="dfd"/>
          <p:cNvPicPr>
            <a:picLocks noChangeAspect="1" noChangeArrowheads="1"/>
          </p:cNvPicPr>
          <p:nvPr/>
        </p:nvPicPr>
        <p:blipFill>
          <a:blip r:embed="rId9" cstate="print"/>
          <a:srcRect/>
          <a:stretch>
            <a:fillRect/>
          </a:stretch>
        </p:blipFill>
        <p:spPr bwMode="auto">
          <a:xfrm rot="4140000">
            <a:off x="1820471" y="3273287"/>
            <a:ext cx="976823" cy="983549"/>
          </a:xfrm>
          <a:prstGeom prst="rect">
            <a:avLst/>
          </a:prstGeom>
          <a:noFill/>
          <a:ln w="9525">
            <a:noFill/>
            <a:miter lim="800000"/>
            <a:headEnd/>
            <a:tailEnd/>
          </a:ln>
        </p:spPr>
      </p:pic>
      <p:pic>
        <p:nvPicPr>
          <p:cNvPr id="52234" name="Picture 15" descr="dfd"/>
          <p:cNvPicPr>
            <a:picLocks noChangeAspect="1" noChangeArrowheads="1"/>
          </p:cNvPicPr>
          <p:nvPr/>
        </p:nvPicPr>
        <p:blipFill>
          <a:blip r:embed="rId9" cstate="print"/>
          <a:srcRect/>
          <a:stretch>
            <a:fillRect/>
          </a:stretch>
        </p:blipFill>
        <p:spPr bwMode="auto">
          <a:xfrm rot="2880000">
            <a:off x="2011636" y="2825808"/>
            <a:ext cx="966212" cy="1245968"/>
          </a:xfrm>
          <a:prstGeom prst="rect">
            <a:avLst/>
          </a:prstGeom>
          <a:noFill/>
          <a:ln w="9525">
            <a:noFill/>
            <a:miter lim="800000"/>
            <a:headEnd/>
            <a:tailEnd/>
          </a:ln>
        </p:spPr>
      </p:pic>
      <p:pic>
        <p:nvPicPr>
          <p:cNvPr id="52235" name="Picture 4" descr="http://www.iconpng.com/png/stickers/security.png"/>
          <p:cNvPicPr>
            <a:picLocks noChangeAspect="1" noChangeArrowheads="1"/>
          </p:cNvPicPr>
          <p:nvPr/>
        </p:nvPicPr>
        <p:blipFill>
          <a:blip r:embed="rId13" cstate="print"/>
          <a:srcRect/>
          <a:stretch>
            <a:fillRect/>
          </a:stretch>
        </p:blipFill>
        <p:spPr bwMode="auto">
          <a:xfrm>
            <a:off x="1043608" y="3429000"/>
            <a:ext cx="252028" cy="295914"/>
          </a:xfrm>
          <a:prstGeom prst="rect">
            <a:avLst/>
          </a:prstGeom>
          <a:noFill/>
          <a:ln w="9525">
            <a:noFill/>
            <a:miter lim="800000"/>
            <a:headEnd/>
            <a:tailEnd/>
          </a:ln>
        </p:spPr>
      </p:pic>
      <p:sp>
        <p:nvSpPr>
          <p:cNvPr id="52236" name="TextBox 320"/>
          <p:cNvSpPr txBox="1">
            <a:spLocks noChangeArrowheads="1"/>
          </p:cNvSpPr>
          <p:nvPr/>
        </p:nvSpPr>
        <p:spPr bwMode="auto">
          <a:xfrm>
            <a:off x="1050466" y="3468688"/>
            <a:ext cx="228600" cy="230826"/>
          </a:xfrm>
          <a:prstGeom prst="rect">
            <a:avLst/>
          </a:prstGeom>
          <a:noFill/>
          <a:ln w="9525">
            <a:noFill/>
            <a:miter lim="800000"/>
          </a:ln>
        </p:spPr>
        <p:txBody>
          <a:bodyPr lIns="91434" tIns="45717" rIns="91434" bIns="45717">
            <a:spAutoFit/>
          </a:bodyPr>
          <a:lstStyle/>
          <a:p>
            <a:r>
              <a:rPr lang="en-US" altLang="zh-CN" sz="900" dirty="0">
                <a:solidFill>
                  <a:srgbClr val="FFFFFF"/>
                </a:solidFill>
                <a:latin typeface="+mn-ea"/>
                <a:ea typeface="+mn-ea"/>
                <a:cs typeface="Arial" panose="020B0604020202020204" pitchFamily="34" charset="0"/>
              </a:rPr>
              <a:t>6</a:t>
            </a:r>
            <a:endParaRPr lang="zh-CN" altLang="en-US" sz="900" dirty="0">
              <a:solidFill>
                <a:srgbClr val="FFFFFF"/>
              </a:solidFill>
              <a:latin typeface="+mn-ea"/>
              <a:ea typeface="+mn-ea"/>
              <a:cs typeface="Arial" panose="020B0604020202020204" pitchFamily="34" charset="0"/>
            </a:endParaRPr>
          </a:p>
        </p:txBody>
      </p:sp>
      <p:sp>
        <p:nvSpPr>
          <p:cNvPr id="147" name="标题 146"/>
          <p:cNvSpPr>
            <a:spLocks noGrp="1"/>
          </p:cNvSpPr>
          <p:nvPr>
            <p:ph type="title"/>
          </p:nvPr>
        </p:nvSpPr>
        <p:spPr/>
        <p:txBody>
          <a:bodyPr/>
          <a:lstStyle/>
          <a:p>
            <a:r>
              <a:rPr lang="zh-CN" altLang="en-US" smtClean="0"/>
              <a:t>可运营的安全体系</a:t>
            </a:r>
            <a:endParaRPr lang="zh-CN" altLang="en-US" dirty="0"/>
          </a:p>
        </p:txBody>
      </p:sp>
      <p:sp>
        <p:nvSpPr>
          <p:cNvPr id="225" name="Text Placeholder 224"/>
          <p:cNvSpPr>
            <a:spLocks noGrp="1"/>
          </p:cNvSpPr>
          <p:nvPr>
            <p:ph type="body" sz="quarter" idx="10"/>
          </p:nvPr>
        </p:nvSpPr>
        <p:spPr/>
        <p:txBody>
          <a:bodyPr/>
          <a:lstStyle/>
          <a:p>
            <a:endParaRPr 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bwMode="auto">
          <a:xfrm>
            <a:off x="753616" y="2140074"/>
            <a:ext cx="3952875" cy="3089126"/>
          </a:xfrm>
          <a:prstGeom prst="roundRect">
            <a:avLst>
              <a:gd name="adj" fmla="val 2523"/>
            </a:avLst>
          </a:prstGeom>
          <a:solidFill>
            <a:srgbClr val="EBEBEB"/>
          </a:solidFill>
          <a:ln w="19050">
            <a:noFill/>
          </a:ln>
          <a:effectLst>
            <a:outerShdw blurRad="63500" sx="101000" sy="101000" algn="ctr"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lIns="83387" tIns="41694" rIns="83387" bIns="41694" anchor="ctr"/>
          <a:lstStyle/>
          <a:p>
            <a:pPr algn="ctr" fontAlgn="auto">
              <a:spcBef>
                <a:spcPts val="0"/>
              </a:spcBef>
              <a:spcAft>
                <a:spcPts val="0"/>
              </a:spcAft>
              <a:defRPr/>
            </a:pPr>
            <a:endParaRPr lang="zh-CN" altLang="en-US" sz="1800" kern="0" dirty="0">
              <a:solidFill>
                <a:srgbClr val="000000"/>
              </a:solidFill>
              <a:latin typeface="+mn-ea"/>
            </a:endParaRPr>
          </a:p>
        </p:txBody>
      </p:sp>
      <p:sp>
        <p:nvSpPr>
          <p:cNvPr id="44" name="圆角矩形 43"/>
          <p:cNvSpPr/>
          <p:nvPr/>
        </p:nvSpPr>
        <p:spPr bwMode="auto">
          <a:xfrm>
            <a:off x="753616" y="1427287"/>
            <a:ext cx="3962400" cy="644525"/>
          </a:xfrm>
          <a:prstGeom prst="roundRect">
            <a:avLst>
              <a:gd name="adj" fmla="val 13149"/>
            </a:avLst>
          </a:prstGeom>
          <a:solidFill>
            <a:srgbClr val="FF9900"/>
          </a:solidFill>
          <a:ln w="19050">
            <a:noFill/>
          </a:ln>
          <a:effectLst>
            <a:outerShdw blurRad="63500" sx="101000" sy="101000" algn="ctr"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lIns="83387" tIns="41694" rIns="83387" bIns="41694" anchor="ctr"/>
          <a:lstStyle/>
          <a:p>
            <a:pPr algn="ctr" fontAlgn="auto">
              <a:spcBef>
                <a:spcPts val="0"/>
              </a:spcBef>
              <a:spcAft>
                <a:spcPts val="0"/>
              </a:spcAft>
              <a:defRPr/>
            </a:pPr>
            <a:endParaRPr lang="zh-CN" altLang="en-US" sz="1800" kern="0" dirty="0">
              <a:solidFill>
                <a:srgbClr val="000000"/>
              </a:solidFill>
              <a:latin typeface="+mn-ea"/>
            </a:endParaRPr>
          </a:p>
        </p:txBody>
      </p:sp>
      <p:sp>
        <p:nvSpPr>
          <p:cNvPr id="45" name="圆角矩形 44"/>
          <p:cNvSpPr/>
          <p:nvPr/>
        </p:nvSpPr>
        <p:spPr bwMode="auto">
          <a:xfrm>
            <a:off x="4809244" y="1427287"/>
            <a:ext cx="3748088" cy="644525"/>
          </a:xfrm>
          <a:prstGeom prst="roundRect">
            <a:avLst>
              <a:gd name="adj" fmla="val 13149"/>
            </a:avLst>
          </a:prstGeom>
          <a:solidFill>
            <a:srgbClr val="0066FF"/>
          </a:solidFill>
          <a:ln w="19050">
            <a:noFill/>
          </a:ln>
          <a:effectLst>
            <a:outerShdw blurRad="63500" sx="101000" sy="101000" algn="ctr"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lIns="83387" tIns="41694" rIns="83387" bIns="41694" anchor="ctr"/>
          <a:lstStyle/>
          <a:p>
            <a:pPr algn="ctr" fontAlgn="auto">
              <a:spcBef>
                <a:spcPts val="0"/>
              </a:spcBef>
              <a:spcAft>
                <a:spcPts val="0"/>
              </a:spcAft>
              <a:defRPr/>
            </a:pPr>
            <a:endParaRPr lang="zh-CN" altLang="en-US" sz="1800" kern="0" dirty="0">
              <a:solidFill>
                <a:srgbClr val="000000"/>
              </a:solidFill>
              <a:latin typeface="+mn-ea"/>
            </a:endParaRPr>
          </a:p>
        </p:txBody>
      </p:sp>
      <p:sp>
        <p:nvSpPr>
          <p:cNvPr id="55302" name="Rectangle 15"/>
          <p:cNvSpPr/>
          <p:nvPr/>
        </p:nvSpPr>
        <p:spPr bwMode="auto">
          <a:xfrm>
            <a:off x="898079" y="1514599"/>
            <a:ext cx="3790950" cy="463550"/>
          </a:xfrm>
          <a:prstGeom prst="rect">
            <a:avLst/>
          </a:prstGeom>
          <a:noFill/>
          <a:ln w="12700">
            <a:noFill/>
            <a:miter lim="800000"/>
          </a:ln>
        </p:spPr>
        <p:txBody>
          <a:bodyPr lIns="0" tIns="0" rIns="0" bIns="0" anchor="ctr" anchorCtr="1"/>
          <a:lstStyle/>
          <a:p>
            <a:pPr marL="43180" algn="ctr" fontAlgn="base"/>
            <a:r>
              <a:rPr lang="zh-CN" altLang="en-US" sz="1800" dirty="0">
                <a:solidFill>
                  <a:srgbClr val="FFFFFF"/>
                </a:solidFill>
                <a:latin typeface="+mn-ea"/>
                <a:ea typeface="+mn-ea"/>
                <a:cs typeface="Arial Bold" pitchFamily="34" charset="0"/>
                <a:sym typeface="Arial Bold" pitchFamily="34" charset="0"/>
              </a:rPr>
              <a:t>平滑在线扩展</a:t>
            </a:r>
            <a:endParaRPr lang="en-US" altLang="zh-CN" sz="1800" dirty="0">
              <a:solidFill>
                <a:srgbClr val="FFFFFF"/>
              </a:solidFill>
              <a:latin typeface="+mn-ea"/>
              <a:ea typeface="+mn-ea"/>
              <a:cs typeface="Arial Bold" pitchFamily="34" charset="0"/>
              <a:sym typeface="Arial Bold" pitchFamily="34" charset="0"/>
            </a:endParaRPr>
          </a:p>
        </p:txBody>
      </p:sp>
      <p:sp>
        <p:nvSpPr>
          <p:cNvPr id="55303" name="Rectangle 15"/>
          <p:cNvSpPr/>
          <p:nvPr/>
        </p:nvSpPr>
        <p:spPr bwMode="auto">
          <a:xfrm>
            <a:off x="5229932" y="1505074"/>
            <a:ext cx="3292475" cy="463550"/>
          </a:xfrm>
          <a:prstGeom prst="rect">
            <a:avLst/>
          </a:prstGeom>
          <a:noFill/>
          <a:ln w="12700">
            <a:noFill/>
            <a:miter lim="800000"/>
          </a:ln>
        </p:spPr>
        <p:txBody>
          <a:bodyPr lIns="0" tIns="0" rIns="0" bIns="0" anchor="ctr" anchorCtr="1"/>
          <a:lstStyle/>
          <a:p>
            <a:pPr marL="43180" algn="ctr" fontAlgn="base"/>
            <a:r>
              <a:rPr lang="zh-CN" altLang="en-US" sz="1800" dirty="0">
                <a:solidFill>
                  <a:srgbClr val="FFFFFF"/>
                </a:solidFill>
                <a:latin typeface="+mn-ea"/>
                <a:ea typeface="+mn-ea"/>
                <a:cs typeface="Arial Bold" pitchFamily="34" charset="0"/>
                <a:sym typeface="Arial Bold" pitchFamily="34" charset="0"/>
              </a:rPr>
              <a:t>快速升级</a:t>
            </a:r>
            <a:endParaRPr lang="en-US" altLang="zh-CN" sz="1800" dirty="0">
              <a:solidFill>
                <a:srgbClr val="FFFFFF"/>
              </a:solidFill>
              <a:latin typeface="+mn-ea"/>
              <a:ea typeface="+mn-ea"/>
              <a:cs typeface="Arial Bold" pitchFamily="34" charset="0"/>
              <a:sym typeface="Arial Bold" pitchFamily="34" charset="0"/>
            </a:endParaRPr>
          </a:p>
        </p:txBody>
      </p:sp>
      <p:sp>
        <p:nvSpPr>
          <p:cNvPr id="55304" name="Rectangle 56"/>
          <p:cNvSpPr>
            <a:spLocks noChangeArrowheads="1"/>
          </p:cNvSpPr>
          <p:nvPr/>
        </p:nvSpPr>
        <p:spPr bwMode="auto">
          <a:xfrm>
            <a:off x="797360" y="4873625"/>
            <a:ext cx="2271712" cy="723900"/>
          </a:xfrm>
          <a:prstGeom prst="rect">
            <a:avLst/>
          </a:prstGeom>
          <a:noFill/>
          <a:ln w="9525" algn="ctr">
            <a:noFill/>
            <a:miter lim="800000"/>
          </a:ln>
        </p:spPr>
        <p:txBody>
          <a:bodyPr lIns="17994" tIns="41679" rIns="17994" bIns="41679" anchor="ctr"/>
          <a:lstStyle/>
          <a:p>
            <a:pPr marL="161925" indent="-161925" fontAlgn="base">
              <a:spcBef>
                <a:spcPct val="40000"/>
              </a:spcBef>
              <a:buClr>
                <a:srgbClr val="7F7F7F"/>
              </a:buClr>
              <a:buFont typeface="Wingdings" panose="05000000000000000000" pitchFamily="2" charset="2"/>
              <a:buChar char="l"/>
            </a:pPr>
            <a:endParaRPr lang="en-US" altLang="zh-CN" sz="1200" dirty="0">
              <a:solidFill>
                <a:srgbClr val="333333"/>
              </a:solidFill>
              <a:latin typeface="+mn-ea"/>
              <a:ea typeface="+mn-ea"/>
              <a:cs typeface="Arial" panose="020B0604020202020204" pitchFamily="34" charset="0"/>
            </a:endParaRPr>
          </a:p>
        </p:txBody>
      </p:sp>
      <p:sp>
        <p:nvSpPr>
          <p:cNvPr id="49" name="圆角矩形 48"/>
          <p:cNvSpPr/>
          <p:nvPr/>
        </p:nvSpPr>
        <p:spPr bwMode="auto">
          <a:xfrm>
            <a:off x="4809244" y="2114674"/>
            <a:ext cx="3752850" cy="3114526"/>
          </a:xfrm>
          <a:prstGeom prst="roundRect">
            <a:avLst>
              <a:gd name="adj" fmla="val 2523"/>
            </a:avLst>
          </a:prstGeom>
          <a:solidFill>
            <a:srgbClr val="EBEBEB"/>
          </a:solidFill>
          <a:ln w="19050">
            <a:noFill/>
          </a:ln>
          <a:effectLst>
            <a:outerShdw blurRad="63500" sx="101000" sy="101000" algn="ctr"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lIns="83387" tIns="41694" rIns="83387" bIns="41694" anchor="ctr"/>
          <a:lstStyle/>
          <a:p>
            <a:pPr algn="ctr" fontAlgn="auto">
              <a:spcBef>
                <a:spcPts val="0"/>
              </a:spcBef>
              <a:spcAft>
                <a:spcPts val="0"/>
              </a:spcAft>
              <a:defRPr/>
            </a:pPr>
            <a:endParaRPr lang="zh-CN" altLang="en-US" sz="1800" kern="0" dirty="0">
              <a:solidFill>
                <a:srgbClr val="000000"/>
              </a:solidFill>
              <a:latin typeface="+mn-ea"/>
            </a:endParaRPr>
          </a:p>
        </p:txBody>
      </p:sp>
      <p:sp>
        <p:nvSpPr>
          <p:cNvPr id="55306" name="Rectangle 56"/>
          <p:cNvSpPr>
            <a:spLocks noChangeArrowheads="1"/>
          </p:cNvSpPr>
          <p:nvPr/>
        </p:nvSpPr>
        <p:spPr bwMode="auto">
          <a:xfrm>
            <a:off x="5032375" y="4471988"/>
            <a:ext cx="2559050" cy="1535112"/>
          </a:xfrm>
          <a:prstGeom prst="rect">
            <a:avLst/>
          </a:prstGeom>
          <a:noFill/>
          <a:ln w="9525" algn="ctr">
            <a:noFill/>
            <a:miter lim="800000"/>
          </a:ln>
        </p:spPr>
        <p:txBody>
          <a:bodyPr lIns="17994" tIns="41679" rIns="17994" bIns="41679" anchor="ctr"/>
          <a:lstStyle/>
          <a:p>
            <a:pPr marL="161925" indent="-161925" fontAlgn="base">
              <a:spcBef>
                <a:spcPct val="40000"/>
              </a:spcBef>
              <a:buClr>
                <a:srgbClr val="7F7F7F"/>
              </a:buClr>
              <a:buFont typeface="Wingdings" panose="05000000000000000000" pitchFamily="2" charset="2"/>
              <a:buChar char="l"/>
            </a:pPr>
            <a:endParaRPr lang="en-US" altLang="zh-CN" sz="1200" dirty="0">
              <a:solidFill>
                <a:srgbClr val="333333"/>
              </a:solidFill>
              <a:latin typeface="+mn-ea"/>
              <a:ea typeface="+mn-ea"/>
              <a:cs typeface="Arial" panose="020B0604020202020204" pitchFamily="34" charset="0"/>
            </a:endParaRPr>
          </a:p>
        </p:txBody>
      </p:sp>
      <p:grpSp>
        <p:nvGrpSpPr>
          <p:cNvPr id="2" name="组合 50"/>
          <p:cNvGrpSpPr/>
          <p:nvPr/>
        </p:nvGrpSpPr>
        <p:grpSpPr bwMode="auto">
          <a:xfrm>
            <a:off x="798066" y="2235324"/>
            <a:ext cx="3827463" cy="2514600"/>
            <a:chOff x="510988" y="1514573"/>
            <a:chExt cx="3827930" cy="1999592"/>
          </a:xfrm>
        </p:grpSpPr>
        <p:sp>
          <p:nvSpPr>
            <p:cNvPr id="52" name="Oval 27"/>
            <p:cNvSpPr>
              <a:spLocks noChangeArrowheads="1"/>
            </p:cNvSpPr>
            <p:nvPr/>
          </p:nvSpPr>
          <p:spPr bwMode="auto">
            <a:xfrm>
              <a:off x="510988" y="1514573"/>
              <a:ext cx="3827930" cy="1999592"/>
            </a:xfrm>
            <a:prstGeom prst="ellipse">
              <a:avLst/>
            </a:prstGeom>
            <a:solidFill>
              <a:schemeClr val="bg1"/>
            </a:solidFill>
            <a:ln w="9525" algn="ctr">
              <a:noFill/>
              <a:round/>
            </a:ln>
            <a:effectLst>
              <a:outerShdw blurRad="63500" sx="101000" sy="101000" algn="ctr" rotWithShape="0">
                <a:srgbClr val="000000">
                  <a:alpha val="30000"/>
                </a:srgbClr>
              </a:outerShdw>
            </a:effectLst>
          </p:spPr>
          <p:txBody>
            <a:bodyPr wrap="none" lIns="83418" tIns="41709" rIns="83418" bIns="41709" anchor="ctr"/>
            <a:lstStyle/>
            <a:p>
              <a:pPr algn="ctr" fontAlgn="auto">
                <a:spcBef>
                  <a:spcPts val="0"/>
                </a:spcBef>
                <a:spcAft>
                  <a:spcPts val="0"/>
                </a:spcAft>
                <a:defRPr/>
              </a:pPr>
              <a:endParaRPr lang="zh-CN" altLang="en-US" sz="1800" dirty="0">
                <a:solidFill>
                  <a:srgbClr val="000000"/>
                </a:solidFill>
                <a:latin typeface="+mn-ea"/>
                <a:ea typeface="+mn-ea"/>
              </a:endParaRPr>
            </a:p>
          </p:txBody>
        </p:sp>
        <p:pic>
          <p:nvPicPr>
            <p:cNvPr id="55333" name="Picture 4"/>
            <p:cNvPicPr>
              <a:picLocks noChangeAspect="1" noChangeArrowheads="1"/>
            </p:cNvPicPr>
            <p:nvPr/>
          </p:nvPicPr>
          <p:blipFill>
            <a:blip r:embed="rId3" cstate="print"/>
            <a:srcRect/>
            <a:stretch>
              <a:fillRect/>
            </a:stretch>
          </p:blipFill>
          <p:spPr bwMode="auto">
            <a:xfrm>
              <a:off x="759080" y="1816785"/>
              <a:ext cx="3194355" cy="1527050"/>
            </a:xfrm>
            <a:prstGeom prst="rect">
              <a:avLst/>
            </a:prstGeom>
            <a:noFill/>
            <a:ln w="9525">
              <a:noFill/>
              <a:miter lim="800000"/>
              <a:headEnd/>
              <a:tailEnd/>
            </a:ln>
          </p:spPr>
        </p:pic>
      </p:grpSp>
      <p:grpSp>
        <p:nvGrpSpPr>
          <p:cNvPr id="3" name="组合 53"/>
          <p:cNvGrpSpPr/>
          <p:nvPr/>
        </p:nvGrpSpPr>
        <p:grpSpPr bwMode="auto">
          <a:xfrm>
            <a:off x="4863219" y="2298824"/>
            <a:ext cx="3705225" cy="2438400"/>
            <a:chOff x="4778188" y="1562541"/>
            <a:chExt cx="3705709" cy="1961709"/>
          </a:xfrm>
        </p:grpSpPr>
        <p:sp>
          <p:nvSpPr>
            <p:cNvPr id="55" name="Oval 27"/>
            <p:cNvSpPr>
              <a:spLocks noChangeArrowheads="1"/>
            </p:cNvSpPr>
            <p:nvPr/>
          </p:nvSpPr>
          <p:spPr bwMode="auto">
            <a:xfrm>
              <a:off x="4778188" y="1562541"/>
              <a:ext cx="3705709" cy="1961709"/>
            </a:xfrm>
            <a:prstGeom prst="ellipse">
              <a:avLst/>
            </a:prstGeom>
            <a:solidFill>
              <a:schemeClr val="bg1"/>
            </a:solidFill>
            <a:ln w="9525" algn="ctr">
              <a:noFill/>
              <a:round/>
            </a:ln>
            <a:effectLst>
              <a:outerShdw blurRad="63500" sx="101000" sy="101000" algn="ctr" rotWithShape="0">
                <a:srgbClr val="000000">
                  <a:alpha val="30000"/>
                </a:srgbClr>
              </a:outerShdw>
            </a:effectLst>
          </p:spPr>
          <p:txBody>
            <a:bodyPr wrap="none" lIns="83418" tIns="41709" rIns="83418" bIns="41709" anchor="ctr"/>
            <a:lstStyle/>
            <a:p>
              <a:pPr algn="ctr" fontAlgn="auto">
                <a:spcBef>
                  <a:spcPts val="0"/>
                </a:spcBef>
                <a:spcAft>
                  <a:spcPts val="0"/>
                </a:spcAft>
                <a:defRPr/>
              </a:pPr>
              <a:endParaRPr lang="zh-CN" altLang="en-US" sz="1800" dirty="0">
                <a:solidFill>
                  <a:srgbClr val="000000"/>
                </a:solidFill>
                <a:latin typeface="+mn-ea"/>
                <a:ea typeface="+mn-ea"/>
              </a:endParaRPr>
            </a:p>
          </p:txBody>
        </p:sp>
        <p:grpSp>
          <p:nvGrpSpPr>
            <p:cNvPr id="4" name="Group 7"/>
            <p:cNvGrpSpPr/>
            <p:nvPr/>
          </p:nvGrpSpPr>
          <p:grpSpPr bwMode="auto">
            <a:xfrm>
              <a:off x="5108838" y="2812349"/>
              <a:ext cx="540410" cy="178380"/>
              <a:chOff x="1003" y="2400"/>
              <a:chExt cx="1089" cy="336"/>
            </a:xfrm>
          </p:grpSpPr>
          <p:sp>
            <p:nvSpPr>
              <p:cNvPr id="55330" name="Oval 8"/>
              <p:cNvSpPr>
                <a:spLocks noChangeArrowheads="1"/>
              </p:cNvSpPr>
              <p:nvPr/>
            </p:nvSpPr>
            <p:spPr bwMode="gray">
              <a:xfrm>
                <a:off x="1006" y="2427"/>
                <a:ext cx="1086" cy="309"/>
              </a:xfrm>
              <a:prstGeom prst="ellipse">
                <a:avLst/>
              </a:prstGeom>
              <a:gradFill rotWithShape="1">
                <a:gsLst>
                  <a:gs pos="0">
                    <a:srgbClr val="925800"/>
                  </a:gs>
                  <a:gs pos="50000">
                    <a:srgbClr val="FF9900"/>
                  </a:gs>
                  <a:gs pos="100000">
                    <a:srgbClr val="925800"/>
                  </a:gs>
                </a:gsLst>
                <a:lin ang="0" scaled="1"/>
              </a:gradFill>
              <a:ln w="9525" algn="ctr">
                <a:noFill/>
                <a:round/>
              </a:ln>
            </p:spPr>
            <p:txBody>
              <a:bodyPr wrap="none" anchor="ctr"/>
              <a:lstStyle/>
              <a:p>
                <a:endParaRPr lang="zh-CN" altLang="en-US" sz="1200">
                  <a:solidFill>
                    <a:srgbClr val="000000"/>
                  </a:solidFill>
                  <a:latin typeface="+mn-ea"/>
                  <a:ea typeface="+mn-ea"/>
                </a:endParaRPr>
              </a:p>
            </p:txBody>
          </p:sp>
          <p:sp>
            <p:nvSpPr>
              <p:cNvPr id="55331" name="Oval 9"/>
              <p:cNvSpPr>
                <a:spLocks noChangeArrowheads="1"/>
              </p:cNvSpPr>
              <p:nvPr/>
            </p:nvSpPr>
            <p:spPr bwMode="gray">
              <a:xfrm>
                <a:off x="1003" y="2400"/>
                <a:ext cx="1086" cy="309"/>
              </a:xfrm>
              <a:prstGeom prst="ellipse">
                <a:avLst/>
              </a:prstGeom>
              <a:gradFill rotWithShape="1">
                <a:gsLst>
                  <a:gs pos="0">
                    <a:srgbClr val="FFE2B6"/>
                  </a:gs>
                  <a:gs pos="100000">
                    <a:srgbClr val="FF9900"/>
                  </a:gs>
                </a:gsLst>
                <a:lin ang="18900000" scaled="1"/>
              </a:gradFill>
              <a:ln w="9525" algn="ctr">
                <a:noFill/>
                <a:round/>
              </a:ln>
            </p:spPr>
            <p:txBody>
              <a:bodyPr wrap="none" anchor="ctr"/>
              <a:lstStyle/>
              <a:p>
                <a:endParaRPr lang="zh-CN" altLang="en-US" sz="1200">
                  <a:solidFill>
                    <a:srgbClr val="000000"/>
                  </a:solidFill>
                  <a:latin typeface="+mn-ea"/>
                  <a:ea typeface="+mn-ea"/>
                </a:endParaRPr>
              </a:p>
            </p:txBody>
          </p:sp>
        </p:grpSp>
        <p:grpSp>
          <p:nvGrpSpPr>
            <p:cNvPr id="5" name="Group 7"/>
            <p:cNvGrpSpPr/>
            <p:nvPr/>
          </p:nvGrpSpPr>
          <p:grpSpPr bwMode="auto">
            <a:xfrm>
              <a:off x="6600961" y="3306235"/>
              <a:ext cx="559268" cy="170416"/>
              <a:chOff x="965" y="2415"/>
              <a:chExt cx="1127" cy="321"/>
            </a:xfrm>
          </p:grpSpPr>
          <p:sp>
            <p:nvSpPr>
              <p:cNvPr id="55328" name="Oval 8"/>
              <p:cNvSpPr>
                <a:spLocks noChangeArrowheads="1"/>
              </p:cNvSpPr>
              <p:nvPr/>
            </p:nvSpPr>
            <p:spPr bwMode="gray">
              <a:xfrm>
                <a:off x="1006" y="2427"/>
                <a:ext cx="1086" cy="309"/>
              </a:xfrm>
              <a:prstGeom prst="ellipse">
                <a:avLst/>
              </a:prstGeom>
              <a:gradFill rotWithShape="1">
                <a:gsLst>
                  <a:gs pos="0">
                    <a:srgbClr val="925800"/>
                  </a:gs>
                  <a:gs pos="50000">
                    <a:srgbClr val="FF9900"/>
                  </a:gs>
                  <a:gs pos="100000">
                    <a:srgbClr val="925800"/>
                  </a:gs>
                </a:gsLst>
                <a:lin ang="0" scaled="1"/>
              </a:gradFill>
              <a:ln w="9525" algn="ctr">
                <a:noFill/>
                <a:round/>
              </a:ln>
            </p:spPr>
            <p:txBody>
              <a:bodyPr wrap="none" anchor="ctr"/>
              <a:lstStyle/>
              <a:p>
                <a:endParaRPr lang="zh-CN" altLang="en-US" sz="1200">
                  <a:solidFill>
                    <a:srgbClr val="000000"/>
                  </a:solidFill>
                  <a:latin typeface="+mn-ea"/>
                  <a:ea typeface="+mn-ea"/>
                </a:endParaRPr>
              </a:p>
            </p:txBody>
          </p:sp>
          <p:sp>
            <p:nvSpPr>
              <p:cNvPr id="55329" name="Oval 9"/>
              <p:cNvSpPr>
                <a:spLocks noChangeArrowheads="1"/>
              </p:cNvSpPr>
              <p:nvPr/>
            </p:nvSpPr>
            <p:spPr bwMode="gray">
              <a:xfrm>
                <a:off x="965" y="2415"/>
                <a:ext cx="1086" cy="309"/>
              </a:xfrm>
              <a:prstGeom prst="ellipse">
                <a:avLst/>
              </a:prstGeom>
              <a:gradFill rotWithShape="1">
                <a:gsLst>
                  <a:gs pos="0">
                    <a:srgbClr val="FFE2B6"/>
                  </a:gs>
                  <a:gs pos="100000">
                    <a:srgbClr val="FF9900"/>
                  </a:gs>
                </a:gsLst>
                <a:lin ang="18900000" scaled="1"/>
              </a:gradFill>
              <a:ln w="9525" algn="ctr">
                <a:noFill/>
                <a:round/>
              </a:ln>
            </p:spPr>
            <p:txBody>
              <a:bodyPr wrap="none" anchor="ctr"/>
              <a:lstStyle/>
              <a:p>
                <a:endParaRPr lang="zh-CN" altLang="en-US" sz="1200">
                  <a:solidFill>
                    <a:srgbClr val="000000"/>
                  </a:solidFill>
                  <a:latin typeface="+mn-ea"/>
                  <a:ea typeface="+mn-ea"/>
                </a:endParaRPr>
              </a:p>
            </p:txBody>
          </p:sp>
        </p:grpSp>
        <p:pic>
          <p:nvPicPr>
            <p:cNvPr id="55313" name="Picture 1934" descr="图片677"/>
            <p:cNvPicPr>
              <a:picLocks noChangeAspect="1" noChangeArrowheads="1"/>
            </p:cNvPicPr>
            <p:nvPr/>
          </p:nvPicPr>
          <p:blipFill>
            <a:blip r:embed="rId4" cstate="print"/>
            <a:srcRect/>
            <a:stretch>
              <a:fillRect/>
            </a:stretch>
          </p:blipFill>
          <p:spPr bwMode="auto">
            <a:xfrm>
              <a:off x="5154145" y="2074953"/>
              <a:ext cx="452436" cy="706541"/>
            </a:xfrm>
            <a:prstGeom prst="rect">
              <a:avLst/>
            </a:prstGeom>
            <a:noFill/>
            <a:ln w="9525">
              <a:noFill/>
              <a:miter lim="800000"/>
              <a:headEnd/>
              <a:tailEnd/>
            </a:ln>
          </p:spPr>
        </p:pic>
        <p:sp>
          <p:nvSpPr>
            <p:cNvPr id="59" name="TextBox 61"/>
            <p:cNvSpPr txBox="1">
              <a:spLocks noChangeArrowheads="1"/>
            </p:cNvSpPr>
            <p:nvPr/>
          </p:nvSpPr>
          <p:spPr bwMode="auto">
            <a:xfrm>
              <a:off x="5122721" y="2798826"/>
              <a:ext cx="441383" cy="197959"/>
            </a:xfrm>
            <a:prstGeom prst="rect">
              <a:avLst/>
            </a:prstGeom>
            <a:noFill/>
            <a:ln w="9525">
              <a:noFill/>
              <a:miter lim="800000"/>
            </a:ln>
          </p:spPr>
          <p:txBody>
            <a:bodyPr wrap="none" lIns="91433" tIns="45717" rIns="91433" bIns="45717">
              <a:spAutoFit/>
            </a:bodyPr>
            <a:lstStyle/>
            <a:p>
              <a:pPr fontAlgn="auto">
                <a:spcBef>
                  <a:spcPts val="0"/>
                </a:spcBef>
                <a:spcAft>
                  <a:spcPts val="0"/>
                </a:spcAft>
                <a:defRPr/>
              </a:pPr>
              <a:r>
                <a:rPr lang="zh-CN" altLang="en-US" kern="0" dirty="0">
                  <a:solidFill>
                    <a:srgbClr val="C00000"/>
                  </a:solidFill>
                  <a:latin typeface="+mn-ea"/>
                  <a:ea typeface="+mn-ea"/>
                  <a:cs typeface="Arial" panose="020B0604020202020204" pitchFamily="34" charset="0"/>
                </a:rPr>
                <a:t>集群</a:t>
              </a:r>
              <a:endParaRPr lang="en-US" altLang="zh-CN" b="1" kern="0" dirty="0">
                <a:solidFill>
                  <a:srgbClr val="C00000"/>
                </a:solidFill>
                <a:latin typeface="+mn-ea"/>
                <a:ea typeface="+mn-ea"/>
                <a:cs typeface="Arial" panose="020B0604020202020204" pitchFamily="34" charset="0"/>
              </a:endParaRPr>
            </a:p>
          </p:txBody>
        </p:sp>
        <p:pic>
          <p:nvPicPr>
            <p:cNvPr id="55315" name="Picture 1934" descr="图片677"/>
            <p:cNvPicPr>
              <a:picLocks noChangeAspect="1" noChangeArrowheads="1"/>
            </p:cNvPicPr>
            <p:nvPr/>
          </p:nvPicPr>
          <p:blipFill>
            <a:blip r:embed="rId4" cstate="print"/>
            <a:srcRect/>
            <a:stretch>
              <a:fillRect/>
            </a:stretch>
          </p:blipFill>
          <p:spPr bwMode="auto">
            <a:xfrm>
              <a:off x="6747556" y="2630319"/>
              <a:ext cx="433452" cy="676894"/>
            </a:xfrm>
            <a:prstGeom prst="rect">
              <a:avLst/>
            </a:prstGeom>
            <a:noFill/>
            <a:ln w="9525">
              <a:noFill/>
              <a:miter lim="800000"/>
              <a:headEnd/>
              <a:tailEnd/>
            </a:ln>
          </p:spPr>
        </p:pic>
        <p:sp>
          <p:nvSpPr>
            <p:cNvPr id="61" name="TextBox 61"/>
            <p:cNvSpPr txBox="1">
              <a:spLocks noChangeArrowheads="1"/>
            </p:cNvSpPr>
            <p:nvPr/>
          </p:nvSpPr>
          <p:spPr bwMode="auto">
            <a:xfrm rot="19419226">
              <a:off x="5846716" y="2018485"/>
              <a:ext cx="492189" cy="222225"/>
            </a:xfrm>
            <a:prstGeom prst="rect">
              <a:avLst/>
            </a:prstGeom>
            <a:noFill/>
            <a:ln w="9525">
              <a:noFill/>
              <a:miter lim="800000"/>
            </a:ln>
          </p:spPr>
          <p:txBody>
            <a:bodyPr wrap="none" lIns="91433" tIns="45717" rIns="91433" bIns="45717">
              <a:spAutoFit/>
            </a:bodyPr>
            <a:lstStyle/>
            <a:p>
              <a:pPr fontAlgn="auto">
                <a:spcBef>
                  <a:spcPts val="0"/>
                </a:spcBef>
                <a:spcAft>
                  <a:spcPts val="0"/>
                </a:spcAft>
                <a:defRPr/>
              </a:pPr>
              <a:r>
                <a:rPr lang="zh-CN" altLang="en-US" sz="1200" b="1" kern="0" dirty="0">
                  <a:solidFill>
                    <a:srgbClr val="C00000"/>
                  </a:solidFill>
                  <a:latin typeface="+mn-ea"/>
                  <a:ea typeface="+mn-ea"/>
                  <a:cs typeface="Arial" panose="020B0604020202020204" pitchFamily="34" charset="0"/>
                </a:rPr>
                <a:t>升级</a:t>
              </a:r>
              <a:endParaRPr lang="en-US" altLang="zh-CN" sz="1200" b="1" kern="0" dirty="0">
                <a:solidFill>
                  <a:srgbClr val="C00000"/>
                </a:solidFill>
                <a:latin typeface="+mn-ea"/>
                <a:ea typeface="+mn-ea"/>
                <a:cs typeface="Arial" panose="020B0604020202020204" pitchFamily="34" charset="0"/>
              </a:endParaRPr>
            </a:p>
          </p:txBody>
        </p:sp>
        <p:sp>
          <p:nvSpPr>
            <p:cNvPr id="62" name="TextBox 61"/>
            <p:cNvSpPr txBox="1">
              <a:spLocks noChangeArrowheads="1"/>
            </p:cNvSpPr>
            <p:nvPr/>
          </p:nvSpPr>
          <p:spPr bwMode="auto">
            <a:xfrm rot="19463499">
              <a:off x="6037240" y="2649400"/>
              <a:ext cx="800205" cy="222225"/>
            </a:xfrm>
            <a:prstGeom prst="rect">
              <a:avLst/>
            </a:prstGeom>
            <a:noFill/>
            <a:ln w="9525">
              <a:noFill/>
              <a:miter lim="800000"/>
            </a:ln>
          </p:spPr>
          <p:txBody>
            <a:bodyPr wrap="none" lIns="91433" tIns="45717" rIns="91433" bIns="45717">
              <a:spAutoFit/>
            </a:bodyPr>
            <a:lstStyle/>
            <a:p>
              <a:pPr fontAlgn="auto">
                <a:spcBef>
                  <a:spcPts val="0"/>
                </a:spcBef>
                <a:spcAft>
                  <a:spcPts val="0"/>
                </a:spcAft>
                <a:defRPr/>
              </a:pPr>
              <a:r>
                <a:rPr lang="zh-CN" altLang="en-US" sz="1200" b="1" kern="0" dirty="0">
                  <a:solidFill>
                    <a:srgbClr val="C00000"/>
                  </a:solidFill>
                  <a:latin typeface="+mn-ea"/>
                  <a:ea typeface="+mn-ea"/>
                  <a:cs typeface="Arial" panose="020B0604020202020204" pitchFamily="34" charset="0"/>
                </a:rPr>
                <a:t>安全回退</a:t>
              </a:r>
              <a:endParaRPr lang="en-US" altLang="zh-CN" sz="1200" b="1" kern="0" dirty="0">
                <a:solidFill>
                  <a:srgbClr val="C00000"/>
                </a:solidFill>
                <a:latin typeface="+mn-ea"/>
                <a:ea typeface="+mn-ea"/>
                <a:cs typeface="Arial" panose="020B0604020202020204" pitchFamily="34" charset="0"/>
              </a:endParaRPr>
            </a:p>
          </p:txBody>
        </p:sp>
        <p:grpSp>
          <p:nvGrpSpPr>
            <p:cNvPr id="6" name="Group 7"/>
            <p:cNvGrpSpPr/>
            <p:nvPr/>
          </p:nvGrpSpPr>
          <p:grpSpPr bwMode="auto">
            <a:xfrm>
              <a:off x="6791827" y="2289220"/>
              <a:ext cx="540410" cy="178380"/>
              <a:chOff x="1003" y="2400"/>
              <a:chExt cx="1089" cy="336"/>
            </a:xfrm>
          </p:grpSpPr>
          <p:sp>
            <p:nvSpPr>
              <p:cNvPr id="55326" name="Oval 8"/>
              <p:cNvSpPr>
                <a:spLocks noChangeArrowheads="1"/>
              </p:cNvSpPr>
              <p:nvPr/>
            </p:nvSpPr>
            <p:spPr bwMode="gray">
              <a:xfrm>
                <a:off x="1006" y="2427"/>
                <a:ext cx="1086" cy="309"/>
              </a:xfrm>
              <a:prstGeom prst="ellipse">
                <a:avLst/>
              </a:prstGeom>
              <a:gradFill rotWithShape="1">
                <a:gsLst>
                  <a:gs pos="0">
                    <a:srgbClr val="925800"/>
                  </a:gs>
                  <a:gs pos="50000">
                    <a:srgbClr val="FF9900"/>
                  </a:gs>
                  <a:gs pos="100000">
                    <a:srgbClr val="925800"/>
                  </a:gs>
                </a:gsLst>
                <a:lin ang="0" scaled="1"/>
              </a:gradFill>
              <a:ln w="9525" algn="ctr">
                <a:noFill/>
                <a:round/>
              </a:ln>
            </p:spPr>
            <p:txBody>
              <a:bodyPr wrap="none" anchor="ctr"/>
              <a:lstStyle/>
              <a:p>
                <a:endParaRPr lang="zh-CN" altLang="en-US" sz="1200">
                  <a:solidFill>
                    <a:srgbClr val="000000"/>
                  </a:solidFill>
                  <a:latin typeface="+mn-ea"/>
                  <a:ea typeface="+mn-ea"/>
                </a:endParaRPr>
              </a:p>
            </p:txBody>
          </p:sp>
          <p:sp>
            <p:nvSpPr>
              <p:cNvPr id="55327" name="Oval 9"/>
              <p:cNvSpPr>
                <a:spLocks noChangeArrowheads="1"/>
              </p:cNvSpPr>
              <p:nvPr/>
            </p:nvSpPr>
            <p:spPr bwMode="gray">
              <a:xfrm>
                <a:off x="1003" y="2400"/>
                <a:ext cx="1086" cy="309"/>
              </a:xfrm>
              <a:prstGeom prst="ellipse">
                <a:avLst/>
              </a:prstGeom>
              <a:gradFill rotWithShape="1">
                <a:gsLst>
                  <a:gs pos="0">
                    <a:srgbClr val="FFE2B6"/>
                  </a:gs>
                  <a:gs pos="100000">
                    <a:srgbClr val="FF9900"/>
                  </a:gs>
                </a:gsLst>
                <a:lin ang="18900000" scaled="1"/>
              </a:gradFill>
              <a:ln w="9525" algn="ctr">
                <a:noFill/>
                <a:round/>
              </a:ln>
            </p:spPr>
            <p:txBody>
              <a:bodyPr wrap="none" anchor="ctr"/>
              <a:lstStyle/>
              <a:p>
                <a:endParaRPr lang="zh-CN" altLang="en-US" sz="1200">
                  <a:solidFill>
                    <a:srgbClr val="000000"/>
                  </a:solidFill>
                  <a:latin typeface="+mn-ea"/>
                  <a:ea typeface="+mn-ea"/>
                </a:endParaRPr>
              </a:p>
            </p:txBody>
          </p:sp>
        </p:grpSp>
        <p:pic>
          <p:nvPicPr>
            <p:cNvPr id="55319" name="Picture 1726" descr="图片695"/>
            <p:cNvPicPr>
              <a:picLocks noChangeAspect="1" noChangeArrowheads="1"/>
            </p:cNvPicPr>
            <p:nvPr/>
          </p:nvPicPr>
          <p:blipFill>
            <a:blip r:embed="rId5" cstate="print"/>
            <a:srcRect/>
            <a:stretch>
              <a:fillRect/>
            </a:stretch>
          </p:blipFill>
          <p:spPr bwMode="auto">
            <a:xfrm>
              <a:off x="6775076" y="1586586"/>
              <a:ext cx="477837" cy="749375"/>
            </a:xfrm>
            <a:prstGeom prst="rect">
              <a:avLst/>
            </a:prstGeom>
            <a:noFill/>
            <a:ln w="9525">
              <a:noFill/>
              <a:miter lim="800000"/>
              <a:headEnd/>
              <a:tailEnd/>
            </a:ln>
          </p:spPr>
        </p:pic>
        <p:sp>
          <p:nvSpPr>
            <p:cNvPr id="65" name="TextBox 61"/>
            <p:cNvSpPr txBox="1">
              <a:spLocks noChangeArrowheads="1"/>
            </p:cNvSpPr>
            <p:nvPr/>
          </p:nvSpPr>
          <p:spPr bwMode="auto">
            <a:xfrm rot="21166422">
              <a:off x="7474115" y="2498696"/>
              <a:ext cx="492189" cy="222225"/>
            </a:xfrm>
            <a:prstGeom prst="rect">
              <a:avLst/>
            </a:prstGeom>
            <a:noFill/>
            <a:ln w="9525">
              <a:noFill/>
              <a:miter lim="800000"/>
            </a:ln>
          </p:spPr>
          <p:txBody>
            <a:bodyPr wrap="none" lIns="91433" tIns="45717" rIns="91433" bIns="45717">
              <a:spAutoFit/>
            </a:bodyPr>
            <a:lstStyle/>
            <a:p>
              <a:pPr fontAlgn="auto">
                <a:spcBef>
                  <a:spcPts val="0"/>
                </a:spcBef>
                <a:spcAft>
                  <a:spcPts val="0"/>
                </a:spcAft>
                <a:defRPr/>
              </a:pPr>
              <a:r>
                <a:rPr lang="zh-CN" altLang="en-US" sz="1200" b="1" kern="0" dirty="0">
                  <a:solidFill>
                    <a:srgbClr val="C00000"/>
                  </a:solidFill>
                  <a:latin typeface="+mn-ea"/>
                  <a:ea typeface="+mn-ea"/>
                  <a:cs typeface="Arial" panose="020B0604020202020204" pitchFamily="34" charset="0"/>
                </a:rPr>
                <a:t>提交</a:t>
              </a:r>
              <a:endParaRPr lang="en-US" altLang="zh-CN" sz="1200" b="1" kern="0" dirty="0">
                <a:solidFill>
                  <a:srgbClr val="C00000"/>
                </a:solidFill>
                <a:latin typeface="+mn-ea"/>
                <a:ea typeface="+mn-ea"/>
                <a:cs typeface="Arial" panose="020B0604020202020204" pitchFamily="34" charset="0"/>
              </a:endParaRPr>
            </a:p>
          </p:txBody>
        </p:sp>
        <p:sp>
          <p:nvSpPr>
            <p:cNvPr id="66" name="TextBox 65"/>
            <p:cNvSpPr txBox="1">
              <a:spLocks noChangeArrowheads="1"/>
            </p:cNvSpPr>
            <p:nvPr/>
          </p:nvSpPr>
          <p:spPr bwMode="auto">
            <a:xfrm>
              <a:off x="6637394" y="3286699"/>
              <a:ext cx="441383" cy="199236"/>
            </a:xfrm>
            <a:prstGeom prst="rect">
              <a:avLst/>
            </a:prstGeom>
            <a:noFill/>
            <a:ln w="9525">
              <a:noFill/>
              <a:miter lim="800000"/>
            </a:ln>
          </p:spPr>
          <p:txBody>
            <a:bodyPr wrap="none" lIns="91433" tIns="45717" rIns="91433" bIns="45717">
              <a:spAutoFit/>
            </a:bodyPr>
            <a:lstStyle/>
            <a:p>
              <a:pPr fontAlgn="auto">
                <a:spcBef>
                  <a:spcPts val="0"/>
                </a:spcBef>
                <a:spcAft>
                  <a:spcPts val="0"/>
                </a:spcAft>
                <a:defRPr/>
              </a:pPr>
              <a:r>
                <a:rPr lang="zh-CN" altLang="en-US" b="1" kern="0" dirty="0">
                  <a:solidFill>
                    <a:srgbClr val="C00000"/>
                  </a:solidFill>
                  <a:latin typeface="+mn-ea"/>
                  <a:ea typeface="+mn-ea"/>
                  <a:cs typeface="Arial" panose="020B0604020202020204" pitchFamily="34" charset="0"/>
                </a:rPr>
                <a:t>完成</a:t>
              </a:r>
              <a:endParaRPr lang="en-US" altLang="zh-CN" b="1" kern="0" dirty="0">
                <a:solidFill>
                  <a:srgbClr val="C00000"/>
                </a:solidFill>
                <a:latin typeface="+mn-ea"/>
                <a:ea typeface="+mn-ea"/>
                <a:cs typeface="Arial" panose="020B0604020202020204" pitchFamily="34" charset="0"/>
              </a:endParaRPr>
            </a:p>
          </p:txBody>
        </p:sp>
        <p:sp>
          <p:nvSpPr>
            <p:cNvPr id="67" name="Freeform 229"/>
            <p:cNvSpPr/>
            <p:nvPr/>
          </p:nvSpPr>
          <p:spPr bwMode="gray">
            <a:xfrm rot="2139818">
              <a:off x="6076933" y="1833298"/>
              <a:ext cx="404866" cy="1081750"/>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FFFF">
                    <a:alpha val="81000"/>
                  </a:srgbClr>
                </a:gs>
                <a:gs pos="100000">
                  <a:srgbClr val="D5A575"/>
                </a:gs>
              </a:gsLst>
              <a:lin ang="0" scaled="1"/>
            </a:gradFill>
            <a:ln w="0">
              <a:noFill/>
              <a:prstDash val="solid"/>
              <a:round/>
            </a:ln>
            <a:effectLst>
              <a:outerShdw dist="35921" dir="2700000" algn="ctr" rotWithShape="0">
                <a:srgbClr val="808080"/>
              </a:outerShdw>
            </a:effectLst>
          </p:spPr>
          <p:txBody>
            <a:bodyPr/>
            <a:lstStyle/>
            <a:p>
              <a:pPr>
                <a:defRPr/>
              </a:pPr>
              <a:endParaRPr lang="zh-CN" altLang="en-US" sz="1800" dirty="0">
                <a:solidFill>
                  <a:srgbClr val="000000"/>
                </a:solidFill>
                <a:latin typeface="+mn-ea"/>
                <a:ea typeface="+mn-ea"/>
              </a:endParaRPr>
            </a:p>
          </p:txBody>
        </p:sp>
        <p:sp>
          <p:nvSpPr>
            <p:cNvPr id="68" name="Freeform 229"/>
            <p:cNvSpPr/>
            <p:nvPr/>
          </p:nvSpPr>
          <p:spPr bwMode="gray">
            <a:xfrm rot="10359160">
              <a:off x="7286766" y="2217722"/>
              <a:ext cx="227043" cy="822487"/>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FFFF">
                    <a:alpha val="81000"/>
                  </a:srgbClr>
                </a:gs>
                <a:gs pos="100000">
                  <a:srgbClr val="D5A575"/>
                </a:gs>
              </a:gsLst>
              <a:lin ang="0" scaled="1"/>
            </a:gradFill>
            <a:ln w="0">
              <a:noFill/>
              <a:prstDash val="solid"/>
              <a:round/>
            </a:ln>
            <a:effectLst>
              <a:outerShdw dist="35921" dir="2700000" algn="ctr" rotWithShape="0">
                <a:srgbClr val="808080"/>
              </a:outerShdw>
            </a:effectLst>
          </p:spPr>
          <p:txBody>
            <a:bodyPr/>
            <a:lstStyle/>
            <a:p>
              <a:pPr>
                <a:defRPr/>
              </a:pPr>
              <a:endParaRPr lang="zh-CN" altLang="en-US" sz="1800" dirty="0">
                <a:solidFill>
                  <a:srgbClr val="000000"/>
                </a:solidFill>
                <a:latin typeface="+mn-ea"/>
                <a:ea typeface="+mn-ea"/>
              </a:endParaRPr>
            </a:p>
          </p:txBody>
        </p:sp>
        <p:pic>
          <p:nvPicPr>
            <p:cNvPr id="55324" name="Picture 228" descr="dfd"/>
            <p:cNvPicPr>
              <a:picLocks noChangeAspect="1" noChangeArrowheads="1"/>
            </p:cNvPicPr>
            <p:nvPr/>
          </p:nvPicPr>
          <p:blipFill>
            <a:blip r:embed="rId6" cstate="print"/>
            <a:srcRect/>
            <a:stretch>
              <a:fillRect/>
            </a:stretch>
          </p:blipFill>
          <p:spPr bwMode="auto">
            <a:xfrm rot="-9449511">
              <a:off x="6026712" y="2128411"/>
              <a:ext cx="588404" cy="898255"/>
            </a:xfrm>
            <a:prstGeom prst="rect">
              <a:avLst/>
            </a:prstGeom>
            <a:noFill/>
            <a:ln w="9525">
              <a:noFill/>
              <a:miter lim="800000"/>
              <a:headEnd/>
              <a:tailEnd/>
            </a:ln>
          </p:spPr>
        </p:pic>
        <p:sp>
          <p:nvSpPr>
            <p:cNvPr id="70" name="TextBox 61"/>
            <p:cNvSpPr txBox="1">
              <a:spLocks noChangeArrowheads="1"/>
            </p:cNvSpPr>
            <p:nvPr/>
          </p:nvSpPr>
          <p:spPr bwMode="auto">
            <a:xfrm>
              <a:off x="6802515" y="2247096"/>
              <a:ext cx="568399" cy="197959"/>
            </a:xfrm>
            <a:prstGeom prst="rect">
              <a:avLst/>
            </a:prstGeom>
            <a:noFill/>
            <a:ln w="9525">
              <a:noFill/>
              <a:miter lim="800000"/>
            </a:ln>
          </p:spPr>
          <p:txBody>
            <a:bodyPr wrap="none" lIns="91433" tIns="45717" rIns="91433" bIns="45717">
              <a:spAutoFit/>
            </a:bodyPr>
            <a:lstStyle/>
            <a:p>
              <a:pPr fontAlgn="auto">
                <a:spcBef>
                  <a:spcPts val="0"/>
                </a:spcBef>
                <a:spcAft>
                  <a:spcPts val="0"/>
                </a:spcAft>
                <a:defRPr/>
              </a:pPr>
              <a:r>
                <a:rPr lang="zh-CN" altLang="en-US" b="1" kern="0" dirty="0">
                  <a:solidFill>
                    <a:srgbClr val="C00000"/>
                  </a:solidFill>
                  <a:latin typeface="+mn-ea"/>
                  <a:ea typeface="+mn-ea"/>
                  <a:cs typeface="Arial" panose="020B0604020202020204" pitchFamily="34" charset="0"/>
                </a:rPr>
                <a:t>观察期</a:t>
              </a:r>
              <a:endParaRPr lang="en-US" altLang="zh-CN" b="1" kern="0" dirty="0">
                <a:solidFill>
                  <a:srgbClr val="C00000"/>
                </a:solidFill>
                <a:latin typeface="+mn-ea"/>
                <a:ea typeface="+mn-ea"/>
                <a:cs typeface="Arial" panose="020B0604020202020204" pitchFamily="34" charset="0"/>
              </a:endParaRPr>
            </a:p>
          </p:txBody>
        </p:sp>
      </p:grpSp>
      <p:sp>
        <p:nvSpPr>
          <p:cNvPr id="38" name="标题 37"/>
          <p:cNvSpPr>
            <a:spLocks noGrp="1"/>
          </p:cNvSpPr>
          <p:nvPr>
            <p:ph type="title"/>
          </p:nvPr>
        </p:nvSpPr>
        <p:spPr/>
        <p:txBody>
          <a:bodyPr/>
          <a:lstStyle/>
          <a:p>
            <a:r>
              <a:rPr lang="zh-CN" altLang="en-US" smtClean="0"/>
              <a:t>易运维：图形化快速升级平滑扩容</a:t>
            </a:r>
            <a:endParaRPr lang="zh-CN" altLang="en-US" dirty="0"/>
          </a:p>
        </p:txBody>
      </p:sp>
      <p:sp>
        <p:nvSpPr>
          <p:cNvPr id="8" name="Text Placeholder 7"/>
          <p:cNvSpPr>
            <a:spLocks noGrp="1"/>
          </p:cNvSpPr>
          <p:nvPr>
            <p:ph type="body" sz="quarter" idx="10"/>
          </p:nvPr>
        </p:nvSpPr>
        <p:spPr/>
        <p:txBody>
          <a:bodyPr/>
          <a:lstStyle/>
          <a:p>
            <a:endParaRPr lang="en-US"/>
          </a:p>
        </p:txBody>
      </p:sp>
    </p:spTree>
  </p:cSld>
  <p:clrMapOvr>
    <a:masterClrMapping/>
  </p:clrMapOvr>
  <p:transition advClick="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大数据的产生背景</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a:solidFill>
                  <a:srgbClr val="777777"/>
                </a:solidFill>
                <a:latin typeface="+mn-ea"/>
              </a:rPr>
              <a:t>大数据简介</a:t>
            </a:r>
            <a:endParaRPr lang="en-US" altLang="zh-CN" dirty="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华为大数据的定义</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企业版简介</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b="1" dirty="0" smtClean="0">
                <a:latin typeface="+mn-ea"/>
              </a:rPr>
              <a:t>FusionInsight</a:t>
            </a:r>
            <a:r>
              <a:rPr lang="zh-CN" altLang="en-US" b="1" dirty="0" smtClean="0">
                <a:latin typeface="+mn-ea"/>
              </a:rPr>
              <a:t>组件介绍</a:t>
            </a:r>
            <a:endParaRPr lang="en-US" altLang="zh-CN" b="1" dirty="0" smtClean="0">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功能特性</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大数据行业应用与成功案例</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719572" y="1376772"/>
            <a:ext cx="7884876" cy="3963629"/>
            <a:chOff x="216099" y="2916416"/>
            <a:chExt cx="10297144" cy="5491484"/>
          </a:xfrm>
        </p:grpSpPr>
        <p:sp>
          <p:nvSpPr>
            <p:cNvPr id="7" name="矩形 6"/>
            <p:cNvSpPr/>
            <p:nvPr/>
          </p:nvSpPr>
          <p:spPr>
            <a:xfrm>
              <a:off x="719613" y="2916416"/>
              <a:ext cx="6840787" cy="3240753"/>
            </a:xfrm>
            <a:prstGeom prst="rect">
              <a:avLst/>
            </a:prstGeom>
          </p:spPr>
          <p:txBody>
            <a:bodyPr>
              <a:spAutoFit/>
            </a:bodyPr>
            <a:lstStyle/>
            <a:p>
              <a:pPr>
                <a:defRPr/>
              </a:pPr>
              <a:r>
                <a:rPr lang="en-US" altLang="zh-CN" sz="1400" dirty="0">
                  <a:latin typeface="+mn-ea"/>
                  <a:ea typeface="+mn-ea"/>
                </a:rPr>
                <a:t>HDFS</a:t>
              </a:r>
              <a:r>
                <a:rPr lang="zh-CN" altLang="en-US" sz="1400" dirty="0">
                  <a:latin typeface="+mn-ea"/>
                  <a:ea typeface="+mn-ea"/>
                </a:rPr>
                <a:t>主要特点：</a:t>
              </a:r>
              <a:endParaRPr lang="en-US" altLang="zh-CN" sz="1400" dirty="0">
                <a:latin typeface="+mn-ea"/>
                <a:ea typeface="+mn-ea"/>
              </a:endParaRPr>
            </a:p>
            <a:p>
              <a:pPr>
                <a:buFont typeface="Wingdings" panose="05000000000000000000" pitchFamily="2" charset="2"/>
                <a:buChar char="l"/>
                <a:defRPr/>
              </a:pPr>
              <a:r>
                <a:rPr lang="zh-CN" altLang="en-US" sz="1400" dirty="0">
                  <a:latin typeface="+mn-ea"/>
                  <a:ea typeface="+mn-ea"/>
                </a:rPr>
                <a:t>存储大文件</a:t>
              </a:r>
              <a:endParaRPr lang="en-US" altLang="zh-CN" sz="1400" dirty="0">
                <a:latin typeface="+mn-ea"/>
                <a:ea typeface="+mn-ea"/>
              </a:endParaRPr>
            </a:p>
            <a:p>
              <a:pPr>
                <a:buFont typeface="Wingdings" panose="05000000000000000000" pitchFamily="2" charset="2"/>
                <a:buChar char="l"/>
                <a:defRPr/>
              </a:pPr>
              <a:r>
                <a:rPr lang="zh-CN" altLang="en-US" sz="1400" dirty="0">
                  <a:latin typeface="+mn-ea"/>
                  <a:ea typeface="+mn-ea"/>
                </a:rPr>
                <a:t>将大文件分割成很多小块存储</a:t>
              </a:r>
            </a:p>
            <a:p>
              <a:pPr>
                <a:buFont typeface="Wingdings" panose="05000000000000000000" pitchFamily="2" charset="2"/>
                <a:buChar char="l"/>
                <a:defRPr/>
              </a:pPr>
              <a:r>
                <a:rPr lang="zh-CN" altLang="en-US" sz="1400" dirty="0">
                  <a:latin typeface="+mn-ea"/>
                  <a:ea typeface="+mn-ea"/>
                </a:rPr>
                <a:t>流式数据读取，“</a:t>
              </a:r>
              <a:r>
                <a:rPr lang="en-US" altLang="zh-CN" sz="1400" dirty="0">
                  <a:latin typeface="+mn-ea"/>
                  <a:ea typeface="+mn-ea"/>
                </a:rPr>
                <a:t>write one read many</a:t>
              </a:r>
              <a:r>
                <a:rPr lang="zh-CN" altLang="en-US" sz="1400" dirty="0">
                  <a:latin typeface="+mn-ea"/>
                  <a:ea typeface="+mn-ea"/>
                </a:rPr>
                <a:t>”</a:t>
              </a:r>
              <a:endParaRPr lang="en-US" altLang="zh-CN" sz="1400" dirty="0">
                <a:latin typeface="+mn-ea"/>
                <a:ea typeface="+mn-ea"/>
              </a:endParaRPr>
            </a:p>
            <a:p>
              <a:pPr>
                <a:buFont typeface="Wingdings" panose="05000000000000000000" pitchFamily="2" charset="2"/>
                <a:buChar char="l"/>
                <a:defRPr/>
              </a:pPr>
              <a:r>
                <a:rPr lang="zh-CN" altLang="en-US" sz="1400" dirty="0">
                  <a:latin typeface="+mn-ea"/>
                  <a:ea typeface="+mn-ea"/>
                </a:rPr>
                <a:t>本身是分布式的，具备良好的可扩展性</a:t>
              </a:r>
              <a:endParaRPr lang="en-US" altLang="zh-CN" sz="1400" dirty="0">
                <a:latin typeface="+mn-ea"/>
                <a:ea typeface="+mn-ea"/>
              </a:endParaRPr>
            </a:p>
            <a:p>
              <a:pPr>
                <a:buFont typeface="Wingdings" panose="05000000000000000000" pitchFamily="2" charset="2"/>
                <a:buChar char="l"/>
                <a:defRPr/>
              </a:pPr>
              <a:r>
                <a:rPr lang="zh-CN" altLang="en-US" sz="1400" dirty="0">
                  <a:latin typeface="+mn-ea"/>
                  <a:ea typeface="+mn-ea"/>
                </a:rPr>
                <a:t>通过放开</a:t>
              </a:r>
              <a:r>
                <a:rPr lang="en-US" altLang="zh-CN" sz="1400" dirty="0">
                  <a:latin typeface="+mn-ea"/>
                  <a:ea typeface="+mn-ea"/>
                </a:rPr>
                <a:t>POSIX</a:t>
              </a:r>
              <a:r>
                <a:rPr lang="zh-CN" altLang="en-US" sz="1400" dirty="0">
                  <a:latin typeface="+mn-ea"/>
                  <a:ea typeface="+mn-ea"/>
                </a:rPr>
                <a:t>要求，极大改善数据读写性能</a:t>
              </a:r>
              <a:endParaRPr lang="en-US" altLang="zh-CN" sz="1400" dirty="0">
                <a:latin typeface="+mn-ea"/>
                <a:ea typeface="+mn-ea"/>
              </a:endParaRPr>
            </a:p>
            <a:p>
              <a:pPr>
                <a:defRPr/>
              </a:pPr>
              <a:endParaRPr lang="en-US" altLang="zh-CN" sz="600" dirty="0">
                <a:latin typeface="+mn-ea"/>
                <a:ea typeface="+mn-ea"/>
              </a:endParaRPr>
            </a:p>
            <a:p>
              <a:pPr>
                <a:defRPr/>
              </a:pPr>
              <a:r>
                <a:rPr lang="en-US" altLang="zh-CN" sz="1400" dirty="0">
                  <a:latin typeface="+mn-ea"/>
                  <a:ea typeface="+mn-ea"/>
                </a:rPr>
                <a:t>HDFS</a:t>
              </a:r>
              <a:r>
                <a:rPr lang="zh-CN" altLang="en-US" sz="1400" b="1" dirty="0">
                  <a:solidFill>
                    <a:srgbClr val="C00000"/>
                  </a:solidFill>
                  <a:latin typeface="+mn-ea"/>
                  <a:ea typeface="+mn-ea"/>
                </a:rPr>
                <a:t>不适合</a:t>
              </a:r>
              <a:r>
                <a:rPr lang="zh-CN" altLang="en-US" sz="1400" dirty="0">
                  <a:latin typeface="+mn-ea"/>
                  <a:ea typeface="+mn-ea"/>
                </a:rPr>
                <a:t>于：</a:t>
              </a:r>
              <a:endParaRPr lang="en-US" altLang="zh-CN" sz="1400" dirty="0">
                <a:latin typeface="+mn-ea"/>
                <a:ea typeface="+mn-ea"/>
              </a:endParaRPr>
            </a:p>
            <a:p>
              <a:pPr>
                <a:buFont typeface="Wingdings" panose="05000000000000000000" pitchFamily="2" charset="2"/>
                <a:buChar char="l"/>
                <a:defRPr/>
              </a:pPr>
              <a:r>
                <a:rPr lang="zh-CN" altLang="en-US" sz="1400" dirty="0">
                  <a:latin typeface="+mn-ea"/>
                  <a:ea typeface="+mn-ea"/>
                </a:rPr>
                <a:t>存储大量小文件（</a:t>
              </a:r>
              <a:r>
                <a:rPr lang="en-US" altLang="zh-CN" sz="1400" dirty="0">
                  <a:latin typeface="+mn-ea"/>
                  <a:ea typeface="+mn-ea"/>
                </a:rPr>
                <a:t>&lt;1MB</a:t>
              </a:r>
              <a:r>
                <a:rPr lang="zh-CN" altLang="en-US" sz="1400" dirty="0">
                  <a:latin typeface="+mn-ea"/>
                  <a:ea typeface="+mn-ea"/>
                </a:rPr>
                <a:t>）</a:t>
              </a:r>
              <a:endParaRPr lang="en-US" altLang="zh-CN" sz="1400" dirty="0">
                <a:latin typeface="+mn-ea"/>
                <a:ea typeface="+mn-ea"/>
              </a:endParaRPr>
            </a:p>
            <a:p>
              <a:pPr>
                <a:buFont typeface="Wingdings" panose="05000000000000000000" pitchFamily="2" charset="2"/>
                <a:buChar char="l"/>
                <a:defRPr/>
              </a:pPr>
              <a:r>
                <a:rPr lang="zh-CN" altLang="en-US" sz="1400" dirty="0">
                  <a:latin typeface="+mn-ea"/>
                  <a:ea typeface="+mn-ea"/>
                </a:rPr>
                <a:t>实时数据读取</a:t>
              </a:r>
              <a:endParaRPr lang="en-US" altLang="zh-CN" sz="1400" dirty="0">
                <a:latin typeface="+mn-ea"/>
                <a:ea typeface="+mn-ea"/>
              </a:endParaRPr>
            </a:p>
            <a:p>
              <a:pPr>
                <a:buFont typeface="Wingdings" panose="05000000000000000000" pitchFamily="2" charset="2"/>
                <a:buChar char="l"/>
                <a:defRPr/>
              </a:pPr>
              <a:r>
                <a:rPr lang="zh-CN" altLang="en-US" sz="1400" dirty="0">
                  <a:latin typeface="+mn-ea"/>
                  <a:ea typeface="+mn-ea"/>
                </a:rPr>
                <a:t>需经常修改数据的场景</a:t>
              </a:r>
              <a:endParaRPr lang="en-US" altLang="zh-CN" sz="1400" dirty="0">
                <a:latin typeface="+mn-ea"/>
                <a:ea typeface="+mn-ea"/>
              </a:endParaRPr>
            </a:p>
          </p:txBody>
        </p:sp>
        <p:sp>
          <p:nvSpPr>
            <p:cNvPr id="8" name="矩形 7"/>
            <p:cNvSpPr/>
            <p:nvPr/>
          </p:nvSpPr>
          <p:spPr bwMode="auto">
            <a:xfrm>
              <a:off x="7056885" y="4628376"/>
              <a:ext cx="2952845" cy="505029"/>
            </a:xfrm>
            <a:prstGeom prst="rect">
              <a:avLst/>
            </a:prstGeom>
            <a:solidFill>
              <a:srgbClr val="E05A1E"/>
            </a:solidFill>
            <a:ln w="19050">
              <a:solidFill>
                <a:srgbClr val="FFFFFF">
                  <a:lumMod val="85000"/>
                </a:srgbClr>
              </a:solidFill>
            </a:ln>
            <a:effectLst>
              <a:outerShdw blurRad="50800" dist="38100" dir="2700000" algn="tl" rotWithShape="0">
                <a:prstClr val="black">
                  <a:alpha val="40000"/>
                </a:prstClr>
              </a:outerShdw>
            </a:effectLst>
          </p:spPr>
          <p:txBody>
            <a:bodyPr lIns="108878" tIns="54439" rIns="108878" bIns="54439"/>
            <a:lstStyle/>
            <a:p>
              <a:pPr algn="ctr" defTabSz="1088390" fontAlgn="auto">
                <a:spcBef>
                  <a:spcPts val="0"/>
                </a:spcBef>
                <a:spcAft>
                  <a:spcPts val="0"/>
                </a:spcAft>
                <a:buClr>
                  <a:srgbClr val="CC9900"/>
                </a:buClr>
                <a:defRPr/>
              </a:pPr>
              <a:r>
                <a:rPr lang="en-US" altLang="zh-CN" sz="1400" b="1" kern="0" dirty="0">
                  <a:solidFill>
                    <a:sysClr val="windowText" lastClr="000000"/>
                  </a:solidFill>
                  <a:latin typeface="+mn-ea"/>
                  <a:ea typeface="+mn-ea"/>
                </a:rPr>
                <a:t>HDFS</a:t>
              </a:r>
              <a:endParaRPr lang="zh-CN" altLang="en-US" sz="1400" b="1" kern="0" dirty="0">
                <a:solidFill>
                  <a:sysClr val="windowText" lastClr="000000"/>
                </a:solidFill>
                <a:latin typeface="+mn-ea"/>
                <a:ea typeface="+mn-ea"/>
              </a:endParaRPr>
            </a:p>
          </p:txBody>
        </p:sp>
        <p:sp>
          <p:nvSpPr>
            <p:cNvPr id="9" name="矩形 8"/>
            <p:cNvSpPr/>
            <p:nvPr/>
          </p:nvSpPr>
          <p:spPr bwMode="auto">
            <a:xfrm>
              <a:off x="7056885" y="3548130"/>
              <a:ext cx="936942" cy="1008344"/>
            </a:xfrm>
            <a:prstGeom prst="rect">
              <a:avLst/>
            </a:prstGeom>
            <a:solidFill>
              <a:srgbClr val="FFFFFF">
                <a:lumMod val="75000"/>
              </a:srgbClr>
            </a:solidFill>
            <a:ln w="19050">
              <a:solidFill>
                <a:srgbClr val="FFFFFF">
                  <a:lumMod val="85000"/>
                </a:srgbClr>
              </a:solidFill>
            </a:ln>
            <a:effectLst>
              <a:outerShdw blurRad="50800" dist="38100" dir="2700000" algn="tl" rotWithShape="0">
                <a:prstClr val="black">
                  <a:alpha val="40000"/>
                </a:prstClr>
              </a:outerShdw>
            </a:effectLst>
          </p:spPr>
          <p:txBody>
            <a:bodyPr lIns="108878" tIns="54439" rIns="108878" bIns="54439"/>
            <a:lstStyle/>
            <a:p>
              <a:pPr algn="ctr" defTabSz="1088390" fontAlgn="auto">
                <a:spcBef>
                  <a:spcPts val="0"/>
                </a:spcBef>
                <a:spcAft>
                  <a:spcPts val="0"/>
                </a:spcAft>
                <a:buClr>
                  <a:srgbClr val="CC9900"/>
                </a:buClr>
                <a:buFont typeface="Wingdings" panose="05000000000000000000" pitchFamily="2" charset="2"/>
                <a:buChar char="n"/>
                <a:defRPr/>
              </a:pPr>
              <a:endParaRPr lang="zh-CN" altLang="en-US" sz="1400" kern="0">
                <a:solidFill>
                  <a:sysClr val="windowText" lastClr="000000"/>
                </a:solidFill>
                <a:latin typeface="+mn-ea"/>
                <a:ea typeface="+mn-ea"/>
              </a:endParaRPr>
            </a:p>
          </p:txBody>
        </p:sp>
        <p:sp>
          <p:nvSpPr>
            <p:cNvPr id="10" name="矩形 9"/>
            <p:cNvSpPr/>
            <p:nvPr/>
          </p:nvSpPr>
          <p:spPr bwMode="auto">
            <a:xfrm>
              <a:off x="8065758" y="4123348"/>
              <a:ext cx="1943971" cy="433125"/>
            </a:xfrm>
            <a:prstGeom prst="rect">
              <a:avLst/>
            </a:prstGeom>
            <a:solidFill>
              <a:srgbClr val="FFFFFF">
                <a:lumMod val="75000"/>
              </a:srgbClr>
            </a:solidFill>
            <a:ln w="19050">
              <a:solidFill>
                <a:srgbClr val="FFFFFF">
                  <a:lumMod val="85000"/>
                </a:srgbClr>
              </a:solidFill>
            </a:ln>
            <a:effectLst>
              <a:outerShdw blurRad="50800" dist="38100" dir="2700000" algn="tl" rotWithShape="0">
                <a:prstClr val="black">
                  <a:alpha val="40000"/>
                </a:prstClr>
              </a:outerShdw>
            </a:effectLst>
          </p:spPr>
          <p:txBody>
            <a:bodyPr lIns="108878" tIns="54439" rIns="108878" bIns="54439"/>
            <a:lstStyle/>
            <a:p>
              <a:pPr algn="ctr" defTabSz="1088390" fontAlgn="auto">
                <a:spcBef>
                  <a:spcPts val="0"/>
                </a:spcBef>
                <a:spcAft>
                  <a:spcPts val="0"/>
                </a:spcAft>
                <a:buClr>
                  <a:srgbClr val="CC9900"/>
                </a:buClr>
                <a:defRPr/>
              </a:pPr>
              <a:r>
                <a:rPr lang="en-US" altLang="zh-CN" sz="1400" kern="0" dirty="0">
                  <a:solidFill>
                    <a:sysClr val="windowText" lastClr="000000"/>
                  </a:solidFill>
                  <a:latin typeface="+mn-ea"/>
                  <a:ea typeface="+mn-ea"/>
                </a:rPr>
                <a:t>YARN</a:t>
              </a:r>
              <a:endParaRPr lang="zh-CN" altLang="en-US" sz="1400" kern="0" dirty="0">
                <a:solidFill>
                  <a:sysClr val="windowText" lastClr="000000"/>
                </a:solidFill>
                <a:latin typeface="+mn-ea"/>
                <a:ea typeface="+mn-ea"/>
              </a:endParaRPr>
            </a:p>
          </p:txBody>
        </p:sp>
        <p:sp>
          <p:nvSpPr>
            <p:cNvPr id="11" name="矩形 10"/>
            <p:cNvSpPr/>
            <p:nvPr/>
          </p:nvSpPr>
          <p:spPr bwMode="auto">
            <a:xfrm>
              <a:off x="7848122" y="3007150"/>
              <a:ext cx="936942" cy="469077"/>
            </a:xfrm>
            <a:prstGeom prst="rect">
              <a:avLst/>
            </a:prstGeom>
            <a:solidFill>
              <a:srgbClr val="FFFFFF">
                <a:lumMod val="75000"/>
              </a:srgbClr>
            </a:solidFill>
            <a:ln w="19050">
              <a:solidFill>
                <a:srgbClr val="FFFFFF">
                  <a:lumMod val="85000"/>
                </a:srgbClr>
              </a:solidFill>
            </a:ln>
            <a:effectLst>
              <a:outerShdw blurRad="50800" dist="38100" dir="2700000" algn="tl" rotWithShape="0">
                <a:prstClr val="black">
                  <a:alpha val="40000"/>
                </a:prstClr>
              </a:outerShdw>
            </a:effectLst>
          </p:spPr>
          <p:txBody>
            <a:bodyPr lIns="108878" tIns="54439" rIns="108878" bIns="54439"/>
            <a:lstStyle/>
            <a:p>
              <a:pPr algn="ctr" defTabSz="1088390" fontAlgn="auto">
                <a:spcBef>
                  <a:spcPts val="0"/>
                </a:spcBef>
                <a:spcAft>
                  <a:spcPts val="0"/>
                </a:spcAft>
                <a:buClr>
                  <a:srgbClr val="CC9900"/>
                </a:buClr>
                <a:defRPr/>
              </a:pPr>
              <a:r>
                <a:rPr lang="en-US" altLang="zh-CN" sz="1400" kern="0" dirty="0">
                  <a:solidFill>
                    <a:sysClr val="windowText" lastClr="000000"/>
                  </a:solidFill>
                  <a:latin typeface="+mn-ea"/>
                  <a:ea typeface="+mn-ea"/>
                </a:rPr>
                <a:t>Hive</a:t>
              </a:r>
              <a:endParaRPr lang="zh-CN" altLang="en-US" sz="1400" kern="0" dirty="0">
                <a:solidFill>
                  <a:sysClr val="windowText" lastClr="000000"/>
                </a:solidFill>
                <a:latin typeface="+mn-ea"/>
                <a:ea typeface="+mn-ea"/>
              </a:endParaRPr>
            </a:p>
          </p:txBody>
        </p:sp>
        <p:sp>
          <p:nvSpPr>
            <p:cNvPr id="12" name="矩形 11"/>
            <p:cNvSpPr/>
            <p:nvPr/>
          </p:nvSpPr>
          <p:spPr bwMode="auto">
            <a:xfrm>
              <a:off x="8065758" y="3548130"/>
              <a:ext cx="1943971" cy="505028"/>
            </a:xfrm>
            <a:prstGeom prst="rect">
              <a:avLst/>
            </a:prstGeom>
            <a:solidFill>
              <a:srgbClr val="FFFFFF">
                <a:lumMod val="75000"/>
              </a:srgbClr>
            </a:solidFill>
            <a:ln w="19050">
              <a:solidFill>
                <a:srgbClr val="FFFFFF">
                  <a:lumMod val="85000"/>
                </a:srgbClr>
              </a:solidFill>
            </a:ln>
            <a:effectLst>
              <a:outerShdw blurRad="50800" dist="38100" dir="2700000" algn="tl" rotWithShape="0">
                <a:prstClr val="black">
                  <a:alpha val="40000"/>
                </a:prstClr>
              </a:outerShdw>
            </a:effectLst>
          </p:spPr>
          <p:txBody>
            <a:bodyPr lIns="108878" tIns="54439" rIns="108878" bIns="54439"/>
            <a:lstStyle/>
            <a:p>
              <a:pPr algn="ctr" defTabSz="1088390" fontAlgn="auto">
                <a:spcBef>
                  <a:spcPts val="0"/>
                </a:spcBef>
                <a:spcAft>
                  <a:spcPts val="0"/>
                </a:spcAft>
                <a:buClr>
                  <a:srgbClr val="CC9900"/>
                </a:buClr>
                <a:defRPr/>
              </a:pPr>
              <a:r>
                <a:rPr lang="en-US" altLang="zh-CN" sz="1400" kern="0" dirty="0">
                  <a:solidFill>
                    <a:sysClr val="windowText" lastClr="000000"/>
                  </a:solidFill>
                  <a:latin typeface="+mn-ea"/>
                  <a:ea typeface="+mn-ea"/>
                </a:rPr>
                <a:t>Map Reduce</a:t>
              </a:r>
              <a:endParaRPr lang="zh-CN" altLang="en-US" sz="1400" kern="0" dirty="0">
                <a:solidFill>
                  <a:sysClr val="windowText" lastClr="000000"/>
                </a:solidFill>
                <a:latin typeface="+mn-ea"/>
                <a:ea typeface="+mn-ea"/>
              </a:endParaRPr>
            </a:p>
          </p:txBody>
        </p:sp>
        <p:sp>
          <p:nvSpPr>
            <p:cNvPr id="13" name="TextBox 12"/>
            <p:cNvSpPr txBox="1"/>
            <p:nvPr/>
          </p:nvSpPr>
          <p:spPr>
            <a:xfrm>
              <a:off x="6984955" y="3907641"/>
              <a:ext cx="1152734" cy="450811"/>
            </a:xfrm>
            <a:prstGeom prst="rect">
              <a:avLst/>
            </a:prstGeom>
            <a:noFill/>
          </p:spPr>
          <p:txBody>
            <a:bodyPr lIns="108878" tIns="54439" rIns="108878" bIns="54439">
              <a:spAutoFit/>
            </a:bodyPr>
            <a:lstStyle/>
            <a:p>
              <a:pPr fontAlgn="auto">
                <a:spcBef>
                  <a:spcPts val="0"/>
                </a:spcBef>
                <a:spcAft>
                  <a:spcPts val="0"/>
                </a:spcAft>
                <a:defRPr/>
              </a:pPr>
              <a:r>
                <a:rPr lang="en-US" altLang="zh-CN" sz="1400" kern="0" dirty="0">
                  <a:solidFill>
                    <a:sysClr val="windowText" lastClr="000000"/>
                  </a:solidFill>
                  <a:latin typeface="+mn-ea"/>
                  <a:ea typeface="+mn-ea"/>
                </a:rPr>
                <a:t>HBase</a:t>
              </a:r>
            </a:p>
          </p:txBody>
        </p:sp>
        <p:sp>
          <p:nvSpPr>
            <p:cNvPr id="14" name="矩形 13"/>
            <p:cNvSpPr/>
            <p:nvPr/>
          </p:nvSpPr>
          <p:spPr bwMode="auto">
            <a:xfrm>
              <a:off x="6625301" y="2972911"/>
              <a:ext cx="359654" cy="2160493"/>
            </a:xfrm>
            <a:prstGeom prst="rect">
              <a:avLst/>
            </a:prstGeom>
            <a:solidFill>
              <a:srgbClr val="FFFFFF">
                <a:lumMod val="75000"/>
              </a:srgbClr>
            </a:solidFill>
            <a:ln w="19050">
              <a:solidFill>
                <a:srgbClr val="FFFFFF">
                  <a:lumMod val="85000"/>
                </a:srgbClr>
              </a:solidFill>
            </a:ln>
            <a:effectLst>
              <a:outerShdw blurRad="50800" dist="38100" dir="2700000" algn="tl" rotWithShape="0">
                <a:prstClr val="black">
                  <a:alpha val="40000"/>
                </a:prstClr>
              </a:outerShdw>
            </a:effectLst>
          </p:spPr>
          <p:txBody>
            <a:bodyPr lIns="108878" tIns="54439" rIns="108878" bIns="54439"/>
            <a:lstStyle/>
            <a:p>
              <a:pPr algn="ctr" defTabSz="1088390" fontAlgn="auto">
                <a:spcBef>
                  <a:spcPts val="0"/>
                </a:spcBef>
                <a:spcAft>
                  <a:spcPts val="0"/>
                </a:spcAft>
                <a:buClr>
                  <a:srgbClr val="CC9900"/>
                </a:buClr>
                <a:buFont typeface="Wingdings" panose="05000000000000000000" pitchFamily="2" charset="2"/>
                <a:buChar char="n"/>
                <a:defRPr/>
              </a:pPr>
              <a:endParaRPr lang="zh-CN" altLang="en-US" sz="1400" kern="0" dirty="0">
                <a:solidFill>
                  <a:sysClr val="windowText" lastClr="000000"/>
                </a:solidFill>
                <a:latin typeface="+mn-ea"/>
                <a:ea typeface="+mn-ea"/>
              </a:endParaRPr>
            </a:p>
          </p:txBody>
        </p:sp>
        <p:sp>
          <p:nvSpPr>
            <p:cNvPr id="15" name="TextBox 14"/>
            <p:cNvSpPr txBox="1"/>
            <p:nvPr/>
          </p:nvSpPr>
          <p:spPr>
            <a:xfrm rot="16200000">
              <a:off x="5805069" y="3731126"/>
              <a:ext cx="1944785" cy="424932"/>
            </a:xfrm>
            <a:prstGeom prst="rect">
              <a:avLst/>
            </a:prstGeom>
            <a:noFill/>
          </p:spPr>
          <p:txBody>
            <a:bodyPr lIns="108878" tIns="54439" rIns="108878" bIns="54439">
              <a:spAutoFit/>
            </a:bodyPr>
            <a:lstStyle/>
            <a:p>
              <a:pPr fontAlgn="auto">
                <a:spcBef>
                  <a:spcPts val="0"/>
                </a:spcBef>
                <a:spcAft>
                  <a:spcPts val="0"/>
                </a:spcAft>
                <a:defRPr/>
              </a:pPr>
              <a:r>
                <a:rPr lang="en-US" altLang="zh-CN" sz="1400" kern="0" dirty="0">
                  <a:solidFill>
                    <a:sysClr val="windowText" lastClr="000000"/>
                  </a:solidFill>
                  <a:latin typeface="+mn-ea"/>
                  <a:ea typeface="+mn-ea"/>
                </a:rPr>
                <a:t>ZooKeeper</a:t>
              </a:r>
            </a:p>
          </p:txBody>
        </p:sp>
        <p:sp>
          <p:nvSpPr>
            <p:cNvPr id="16" name="矩形 15"/>
            <p:cNvSpPr/>
            <p:nvPr/>
          </p:nvSpPr>
          <p:spPr bwMode="auto">
            <a:xfrm>
              <a:off x="10081659" y="2972911"/>
              <a:ext cx="431584" cy="2160493"/>
            </a:xfrm>
            <a:prstGeom prst="rect">
              <a:avLst/>
            </a:prstGeom>
            <a:solidFill>
              <a:srgbClr val="FFFFFF">
                <a:lumMod val="75000"/>
              </a:srgbClr>
            </a:solidFill>
            <a:ln w="19050">
              <a:solidFill>
                <a:srgbClr val="FFFFFF">
                  <a:lumMod val="85000"/>
                </a:srgbClr>
              </a:solidFill>
            </a:ln>
            <a:effectLst>
              <a:outerShdw blurRad="50800" dist="38100" dir="2700000" algn="tl" rotWithShape="0">
                <a:prstClr val="black">
                  <a:alpha val="40000"/>
                </a:prstClr>
              </a:outerShdw>
            </a:effectLst>
          </p:spPr>
          <p:txBody>
            <a:bodyPr lIns="108878" tIns="54439" rIns="108878" bIns="54439"/>
            <a:lstStyle/>
            <a:p>
              <a:pPr algn="ctr" defTabSz="1088390" fontAlgn="auto">
                <a:spcBef>
                  <a:spcPts val="0"/>
                </a:spcBef>
                <a:spcAft>
                  <a:spcPts val="0"/>
                </a:spcAft>
                <a:buClr>
                  <a:srgbClr val="CC9900"/>
                </a:buClr>
                <a:buFont typeface="Wingdings" panose="05000000000000000000" pitchFamily="2" charset="2"/>
                <a:buChar char="n"/>
                <a:defRPr/>
              </a:pPr>
              <a:endParaRPr lang="zh-CN" altLang="en-US" sz="1400" kern="0" dirty="0">
                <a:solidFill>
                  <a:sysClr val="windowText" lastClr="000000"/>
                </a:solidFill>
                <a:latin typeface="+mn-ea"/>
                <a:ea typeface="+mn-ea"/>
              </a:endParaRPr>
            </a:p>
          </p:txBody>
        </p:sp>
        <p:sp>
          <p:nvSpPr>
            <p:cNvPr id="17" name="矩形 16"/>
            <p:cNvSpPr/>
            <p:nvPr/>
          </p:nvSpPr>
          <p:spPr bwMode="auto">
            <a:xfrm>
              <a:off x="6191873" y="2972911"/>
              <a:ext cx="361497" cy="2160493"/>
            </a:xfrm>
            <a:prstGeom prst="rect">
              <a:avLst/>
            </a:prstGeom>
            <a:solidFill>
              <a:srgbClr val="FFFFFF">
                <a:lumMod val="75000"/>
              </a:srgbClr>
            </a:solidFill>
            <a:ln w="19050">
              <a:solidFill>
                <a:srgbClr val="FFFFFF">
                  <a:lumMod val="85000"/>
                </a:srgbClr>
              </a:solidFill>
            </a:ln>
            <a:effectLst>
              <a:outerShdw blurRad="50800" dist="38100" dir="2700000" algn="tl" rotWithShape="0">
                <a:prstClr val="black">
                  <a:alpha val="40000"/>
                </a:prstClr>
              </a:outerShdw>
            </a:effectLst>
          </p:spPr>
          <p:txBody>
            <a:bodyPr lIns="108878" tIns="54439" rIns="108878" bIns="54439"/>
            <a:lstStyle/>
            <a:p>
              <a:pPr algn="ctr" defTabSz="1088390" fontAlgn="auto">
                <a:spcBef>
                  <a:spcPts val="0"/>
                </a:spcBef>
                <a:spcAft>
                  <a:spcPts val="0"/>
                </a:spcAft>
                <a:buClr>
                  <a:srgbClr val="CC9900"/>
                </a:buClr>
                <a:buFont typeface="Wingdings" panose="05000000000000000000" pitchFamily="2" charset="2"/>
                <a:buChar char="n"/>
                <a:defRPr/>
              </a:pPr>
              <a:endParaRPr lang="zh-CN" altLang="en-US" sz="1400" kern="0" dirty="0">
                <a:solidFill>
                  <a:sysClr val="windowText" lastClr="000000"/>
                </a:solidFill>
                <a:latin typeface="+mn-ea"/>
                <a:ea typeface="+mn-ea"/>
              </a:endParaRPr>
            </a:p>
          </p:txBody>
        </p:sp>
        <p:sp>
          <p:nvSpPr>
            <p:cNvPr id="32783" name="TextBox 17"/>
            <p:cNvSpPr txBox="1">
              <a:spLocks noChangeArrowheads="1"/>
            </p:cNvSpPr>
            <p:nvPr/>
          </p:nvSpPr>
          <p:spPr bwMode="auto">
            <a:xfrm rot="-5400000">
              <a:off x="5335089" y="3875776"/>
              <a:ext cx="1977313" cy="315388"/>
            </a:xfrm>
            <a:prstGeom prst="rect">
              <a:avLst/>
            </a:prstGeom>
            <a:noFill/>
            <a:ln w="19050">
              <a:noFill/>
              <a:miter lim="800000"/>
            </a:ln>
            <a:effectLst>
              <a:outerShdw dist="38100" sx="999" sy="999" algn="tl" rotWithShape="0">
                <a:srgbClr val="000000"/>
              </a:outerShdw>
            </a:effectLst>
          </p:spPr>
          <p:txBody>
            <a:bodyPr lIns="108878" tIns="54439" rIns="108878" bIns="54439"/>
            <a:lstStyle/>
            <a:p>
              <a:pPr algn="ctr" defTabSz="1087120">
                <a:buClr>
                  <a:srgbClr val="CC9900"/>
                </a:buClr>
                <a:defRPr/>
              </a:pPr>
              <a:r>
                <a:rPr lang="en-US" altLang="zh-CN" sz="1400" dirty="0" err="1">
                  <a:latin typeface="+mn-ea"/>
                  <a:ea typeface="+mn-ea"/>
                </a:rPr>
                <a:t>BookKeeper</a:t>
              </a:r>
              <a:endParaRPr lang="en-US" altLang="zh-CN" sz="1400" dirty="0">
                <a:latin typeface="+mn-ea"/>
                <a:ea typeface="+mn-ea"/>
              </a:endParaRPr>
            </a:p>
          </p:txBody>
        </p:sp>
        <p:sp>
          <p:nvSpPr>
            <p:cNvPr id="32784" name="TextBox 18"/>
            <p:cNvSpPr txBox="1">
              <a:spLocks noChangeArrowheads="1"/>
            </p:cNvSpPr>
            <p:nvPr/>
          </p:nvSpPr>
          <p:spPr bwMode="auto">
            <a:xfrm rot="-5400000">
              <a:off x="9447587" y="3894593"/>
              <a:ext cx="1655464" cy="387319"/>
            </a:xfrm>
            <a:prstGeom prst="rect">
              <a:avLst/>
            </a:prstGeom>
            <a:noFill/>
            <a:ln w="19050">
              <a:noFill/>
              <a:miter lim="800000"/>
            </a:ln>
            <a:effectLst>
              <a:outerShdw dist="38100" sx="999" sy="999" algn="tl" rotWithShape="0">
                <a:srgbClr val="000000"/>
              </a:outerShdw>
            </a:effectLst>
          </p:spPr>
          <p:txBody>
            <a:bodyPr lIns="108878" tIns="54439" rIns="108878" bIns="54439"/>
            <a:lstStyle/>
            <a:p>
              <a:pPr algn="ctr" defTabSz="1087120">
                <a:buClr>
                  <a:srgbClr val="CC9900"/>
                </a:buClr>
                <a:defRPr/>
              </a:pPr>
              <a:r>
                <a:rPr lang="en-US" altLang="zh-CN" sz="1400" dirty="0">
                  <a:latin typeface="+mn-ea"/>
                  <a:ea typeface="+mn-ea"/>
                </a:rPr>
                <a:t>AVRO</a:t>
              </a:r>
            </a:p>
          </p:txBody>
        </p:sp>
        <p:sp>
          <p:nvSpPr>
            <p:cNvPr id="20" name="矩形 19"/>
            <p:cNvSpPr/>
            <p:nvPr/>
          </p:nvSpPr>
          <p:spPr bwMode="auto">
            <a:xfrm>
              <a:off x="7056885" y="3007150"/>
              <a:ext cx="719306" cy="469077"/>
            </a:xfrm>
            <a:prstGeom prst="rect">
              <a:avLst/>
            </a:prstGeom>
            <a:solidFill>
              <a:srgbClr val="FFFFFF">
                <a:lumMod val="75000"/>
              </a:srgbClr>
            </a:solidFill>
            <a:ln w="19050">
              <a:solidFill>
                <a:srgbClr val="FFFFFF">
                  <a:lumMod val="85000"/>
                </a:srgbClr>
              </a:solidFill>
            </a:ln>
            <a:effectLst>
              <a:outerShdw blurRad="50800" dist="38100" dir="2700000" algn="tl" rotWithShape="0">
                <a:prstClr val="black">
                  <a:alpha val="40000"/>
                </a:prstClr>
              </a:outerShdw>
            </a:effectLst>
          </p:spPr>
          <p:txBody>
            <a:bodyPr lIns="108878" tIns="54439" rIns="108878" bIns="54439"/>
            <a:lstStyle/>
            <a:p>
              <a:pPr algn="ctr" defTabSz="1088390" fontAlgn="auto">
                <a:spcBef>
                  <a:spcPts val="0"/>
                </a:spcBef>
                <a:spcAft>
                  <a:spcPts val="0"/>
                </a:spcAft>
                <a:buClr>
                  <a:srgbClr val="CC9900"/>
                </a:buClr>
                <a:defRPr/>
              </a:pPr>
              <a:r>
                <a:rPr lang="en-US" altLang="zh-CN" sz="1400" kern="0" dirty="0">
                  <a:solidFill>
                    <a:sysClr val="windowText" lastClr="000000"/>
                  </a:solidFill>
                  <a:latin typeface="+mn-ea"/>
                  <a:ea typeface="+mn-ea"/>
                </a:rPr>
                <a:t>Pig</a:t>
              </a:r>
              <a:endParaRPr lang="zh-CN" altLang="en-US" sz="1400" kern="0" dirty="0">
                <a:solidFill>
                  <a:sysClr val="windowText" lastClr="000000"/>
                </a:solidFill>
                <a:latin typeface="+mn-ea"/>
                <a:ea typeface="+mn-ea"/>
              </a:endParaRPr>
            </a:p>
          </p:txBody>
        </p:sp>
        <p:sp>
          <p:nvSpPr>
            <p:cNvPr id="21" name="矩形 20"/>
            <p:cNvSpPr/>
            <p:nvPr/>
          </p:nvSpPr>
          <p:spPr bwMode="auto">
            <a:xfrm>
              <a:off x="8856994" y="3007150"/>
              <a:ext cx="1152735" cy="469077"/>
            </a:xfrm>
            <a:prstGeom prst="rect">
              <a:avLst/>
            </a:prstGeom>
            <a:solidFill>
              <a:srgbClr val="FFFFFF">
                <a:lumMod val="75000"/>
              </a:srgbClr>
            </a:solidFill>
            <a:ln w="19050">
              <a:solidFill>
                <a:srgbClr val="FFFFFF">
                  <a:lumMod val="85000"/>
                </a:srgbClr>
              </a:solidFill>
            </a:ln>
            <a:effectLst>
              <a:outerShdw blurRad="50800" dist="38100" dir="2700000" algn="tl" rotWithShape="0">
                <a:prstClr val="black">
                  <a:alpha val="40000"/>
                </a:prstClr>
              </a:outerShdw>
            </a:effectLst>
          </p:spPr>
          <p:txBody>
            <a:bodyPr lIns="108878" tIns="54439" rIns="108878" bIns="54439"/>
            <a:lstStyle/>
            <a:p>
              <a:pPr algn="ctr" defTabSz="1088390" fontAlgn="auto">
                <a:spcBef>
                  <a:spcPts val="0"/>
                </a:spcBef>
                <a:spcAft>
                  <a:spcPts val="0"/>
                </a:spcAft>
                <a:buClr>
                  <a:srgbClr val="CC9900"/>
                </a:buClr>
                <a:defRPr/>
              </a:pPr>
              <a:r>
                <a:rPr lang="en-US" altLang="zh-CN" sz="1400" kern="0" dirty="0">
                  <a:solidFill>
                    <a:sysClr val="windowText" lastClr="000000"/>
                  </a:solidFill>
                  <a:latin typeface="+mn-ea"/>
                  <a:ea typeface="+mn-ea"/>
                </a:rPr>
                <a:t>Sqoop</a:t>
              </a:r>
              <a:endParaRPr lang="zh-CN" altLang="en-US" sz="1400" kern="0" dirty="0">
                <a:solidFill>
                  <a:sysClr val="windowText" lastClr="000000"/>
                </a:solidFill>
                <a:latin typeface="+mn-ea"/>
                <a:ea typeface="+mn-ea"/>
              </a:endParaRPr>
            </a:p>
          </p:txBody>
        </p:sp>
        <p:sp>
          <p:nvSpPr>
            <p:cNvPr id="22" name="矩形 21"/>
            <p:cNvSpPr/>
            <p:nvPr/>
          </p:nvSpPr>
          <p:spPr bwMode="auto">
            <a:xfrm>
              <a:off x="4969052" y="5689791"/>
              <a:ext cx="1222821" cy="790925"/>
            </a:xfrm>
            <a:prstGeom prst="rect">
              <a:avLst/>
            </a:prstGeom>
            <a:solidFill>
              <a:srgbClr val="FFFFFF"/>
            </a:solidFill>
            <a:ln w="19050" cap="flat" cmpd="sng" algn="ctr">
              <a:solidFill>
                <a:srgbClr val="4F81BD"/>
              </a:solidFill>
              <a:prstDash val="solid"/>
              <a:headEnd type="none" w="med" len="med"/>
              <a:tailEnd type="none" w="med" len="med"/>
            </a:ln>
            <a:effectLst/>
          </p:spPr>
          <p:txBody>
            <a:bodyPr lIns="62865" tIns="31433" rIns="62865" bIns="31433"/>
            <a:lstStyle/>
            <a:p>
              <a:pPr defTabSz="628650" fontAlgn="auto">
                <a:spcBef>
                  <a:spcPts val="0"/>
                </a:spcBef>
                <a:spcAft>
                  <a:spcPts val="0"/>
                </a:spcAft>
                <a:defRPr/>
              </a:pPr>
              <a:endParaRPr lang="zh-CN" altLang="en-US" sz="1050" kern="0" dirty="0">
                <a:solidFill>
                  <a:sysClr val="windowText" lastClr="000000"/>
                </a:solidFill>
                <a:latin typeface="+mn-ea"/>
                <a:ea typeface="+mn-ea"/>
              </a:endParaRPr>
            </a:p>
          </p:txBody>
        </p:sp>
        <p:sp>
          <p:nvSpPr>
            <p:cNvPr id="23" name="矩形 22"/>
            <p:cNvSpPr/>
            <p:nvPr/>
          </p:nvSpPr>
          <p:spPr>
            <a:xfrm>
              <a:off x="5472567" y="5708624"/>
              <a:ext cx="793081" cy="362453"/>
            </a:xfrm>
            <a:prstGeom prst="rect">
              <a:avLst/>
            </a:prstGeom>
          </p:spPr>
          <p:txBody>
            <a:bodyPr>
              <a:spAutoFit/>
            </a:bodyPr>
            <a:lstStyle/>
            <a:p>
              <a:pPr fontAlgn="auto">
                <a:spcBef>
                  <a:spcPts val="0"/>
                </a:spcBef>
                <a:spcAft>
                  <a:spcPts val="0"/>
                </a:spcAft>
                <a:defRPr/>
              </a:pPr>
              <a:r>
                <a:rPr lang="en-US" altLang="zh-CN" sz="1100" kern="0" dirty="0">
                  <a:solidFill>
                    <a:sysClr val="windowText" lastClr="000000"/>
                  </a:solidFill>
                  <a:latin typeface="+mn-ea"/>
                  <a:ea typeface="+mn-ea"/>
                </a:rPr>
                <a:t>NN #1</a:t>
              </a:r>
              <a:endParaRPr lang="zh-CN" altLang="en-US" sz="1100" kern="0" dirty="0">
                <a:solidFill>
                  <a:sysClr val="windowText" lastClr="000000"/>
                </a:solidFill>
                <a:latin typeface="+mn-ea"/>
                <a:ea typeface="+mn-ea"/>
              </a:endParaRPr>
            </a:p>
          </p:txBody>
        </p:sp>
        <p:sp>
          <p:nvSpPr>
            <p:cNvPr id="24" name="圆角矩形标注 23"/>
            <p:cNvSpPr/>
            <p:nvPr/>
          </p:nvSpPr>
          <p:spPr>
            <a:xfrm>
              <a:off x="1872347" y="6265009"/>
              <a:ext cx="1294753" cy="864539"/>
            </a:xfrm>
            <a:prstGeom prst="wedgeRoundRectCallout">
              <a:avLst>
                <a:gd name="adj1" fmla="val 11082"/>
                <a:gd name="adj2" fmla="val 77869"/>
                <a:gd name="adj3" fmla="val 16667"/>
              </a:avLst>
            </a:prstGeom>
            <a:solidFill>
              <a:srgbClr val="F79646">
                <a:lumMod val="20000"/>
                <a:lumOff val="80000"/>
              </a:srgbClr>
            </a:solidFill>
            <a:ln w="19050" cap="flat" cmpd="sng" algn="ctr">
              <a:solidFill>
                <a:srgbClr val="F79646">
                  <a:lumMod val="20000"/>
                  <a:lumOff val="80000"/>
                </a:srgbClr>
              </a:solidFill>
              <a:prstDash val="solid"/>
            </a:ln>
            <a:effectLst/>
          </p:spPr>
          <p:txBody>
            <a:bodyPr anchor="ctr"/>
            <a:lstStyle/>
            <a:p>
              <a:pPr fontAlgn="auto">
                <a:spcBef>
                  <a:spcPts val="0"/>
                </a:spcBef>
                <a:spcAft>
                  <a:spcPts val="0"/>
                </a:spcAft>
                <a:defRPr/>
              </a:pPr>
              <a:r>
                <a:rPr lang="en-US" altLang="zh-CN" sz="1100" kern="0" dirty="0">
                  <a:solidFill>
                    <a:sysClr val="windowText" lastClr="000000">
                      <a:lumMod val="85000"/>
                      <a:lumOff val="15000"/>
                    </a:sysClr>
                  </a:solidFill>
                  <a:latin typeface="+mn-ea"/>
                  <a:ea typeface="+mn-ea"/>
                </a:rPr>
                <a:t>DataNode</a:t>
              </a:r>
              <a:r>
                <a:rPr lang="zh-CN" altLang="en-US" sz="1100" kern="0" dirty="0">
                  <a:solidFill>
                    <a:sysClr val="windowText" lastClr="000000">
                      <a:lumMod val="85000"/>
                      <a:lumOff val="15000"/>
                    </a:sysClr>
                  </a:solidFill>
                  <a:latin typeface="+mn-ea"/>
                  <a:ea typeface="+mn-ea"/>
                </a:rPr>
                <a:t>，文件就放它上</a:t>
              </a:r>
              <a:r>
                <a:rPr lang="zh-CN" altLang="en-US" sz="1100" kern="0" dirty="0" smtClean="0">
                  <a:solidFill>
                    <a:sysClr val="windowText" lastClr="000000">
                      <a:lumMod val="85000"/>
                      <a:lumOff val="15000"/>
                    </a:sysClr>
                  </a:solidFill>
                  <a:latin typeface="+mn-ea"/>
                  <a:ea typeface="+mn-ea"/>
                </a:rPr>
                <a:t>了</a:t>
              </a:r>
              <a:endParaRPr lang="zh-CN" altLang="en-US" sz="1100" kern="0" dirty="0">
                <a:solidFill>
                  <a:sysClr val="windowText" lastClr="000000">
                    <a:lumMod val="85000"/>
                    <a:lumOff val="15000"/>
                  </a:sysClr>
                </a:solidFill>
                <a:latin typeface="+mn-ea"/>
                <a:ea typeface="+mn-ea"/>
              </a:endParaRPr>
            </a:p>
          </p:txBody>
        </p:sp>
        <p:sp>
          <p:nvSpPr>
            <p:cNvPr id="25" name="圆角矩形标注 24"/>
            <p:cNvSpPr/>
            <p:nvPr/>
          </p:nvSpPr>
          <p:spPr>
            <a:xfrm>
              <a:off x="3384735" y="5652128"/>
              <a:ext cx="1366684" cy="756686"/>
            </a:xfrm>
            <a:prstGeom prst="wedgeRoundRectCallout">
              <a:avLst>
                <a:gd name="adj1" fmla="val 66373"/>
                <a:gd name="adj2" fmla="val 19189"/>
                <a:gd name="adj3" fmla="val 16667"/>
              </a:avLst>
            </a:prstGeom>
            <a:solidFill>
              <a:srgbClr val="F79646">
                <a:lumMod val="20000"/>
                <a:lumOff val="80000"/>
              </a:srgbClr>
            </a:solidFill>
            <a:ln w="19050" cap="flat" cmpd="sng" algn="ctr">
              <a:solidFill>
                <a:srgbClr val="F79646">
                  <a:lumMod val="20000"/>
                  <a:lumOff val="80000"/>
                </a:srgbClr>
              </a:solidFill>
              <a:prstDash val="solid"/>
            </a:ln>
            <a:effectLst/>
          </p:spPr>
          <p:txBody>
            <a:bodyPr anchor="ctr"/>
            <a:lstStyle/>
            <a:p>
              <a:pPr fontAlgn="auto">
                <a:spcBef>
                  <a:spcPts val="0"/>
                </a:spcBef>
                <a:spcAft>
                  <a:spcPts val="0"/>
                </a:spcAft>
                <a:defRPr/>
              </a:pPr>
              <a:r>
                <a:rPr lang="en-US" altLang="zh-CN" sz="1100" kern="0" dirty="0">
                  <a:solidFill>
                    <a:sysClr val="windowText" lastClr="000000">
                      <a:lumMod val="85000"/>
                      <a:lumOff val="15000"/>
                    </a:sysClr>
                  </a:solidFill>
                  <a:latin typeface="+mn-ea"/>
                  <a:ea typeface="+mn-ea"/>
                </a:rPr>
                <a:t>NameNode</a:t>
              </a:r>
              <a:r>
                <a:rPr lang="zh-CN" altLang="en-US" sz="1100" kern="0" dirty="0">
                  <a:solidFill>
                    <a:sysClr val="windowText" lastClr="000000">
                      <a:lumMod val="85000"/>
                      <a:lumOff val="15000"/>
                    </a:sysClr>
                  </a:solidFill>
                  <a:latin typeface="+mn-ea"/>
                  <a:ea typeface="+mn-ea"/>
                </a:rPr>
                <a:t>，元数据信息都在</a:t>
              </a:r>
              <a:r>
                <a:rPr lang="zh-CN" altLang="en-US" sz="1100" kern="0" dirty="0" smtClean="0">
                  <a:solidFill>
                    <a:sysClr val="windowText" lastClr="000000">
                      <a:lumMod val="85000"/>
                      <a:lumOff val="15000"/>
                    </a:sysClr>
                  </a:solidFill>
                  <a:latin typeface="+mn-ea"/>
                  <a:ea typeface="+mn-ea"/>
                </a:rPr>
                <a:t>这</a:t>
              </a:r>
              <a:endParaRPr lang="zh-CN" altLang="en-US" sz="1100" kern="0" dirty="0">
                <a:solidFill>
                  <a:sysClr val="windowText" lastClr="000000">
                    <a:lumMod val="85000"/>
                    <a:lumOff val="15000"/>
                  </a:sysClr>
                </a:solidFill>
                <a:latin typeface="+mn-ea"/>
                <a:ea typeface="+mn-ea"/>
              </a:endParaRPr>
            </a:p>
          </p:txBody>
        </p:sp>
        <p:sp>
          <p:nvSpPr>
            <p:cNvPr id="26" name="圆角矩形标注 25"/>
            <p:cNvSpPr/>
            <p:nvPr/>
          </p:nvSpPr>
          <p:spPr>
            <a:xfrm>
              <a:off x="288029" y="6059009"/>
              <a:ext cx="1224665" cy="2238239"/>
            </a:xfrm>
            <a:prstGeom prst="wedgeRoundRectCallout">
              <a:avLst>
                <a:gd name="adj1" fmla="val 81166"/>
                <a:gd name="adj2" fmla="val 29671"/>
                <a:gd name="adj3" fmla="val 16667"/>
              </a:avLst>
            </a:prstGeom>
            <a:solidFill>
              <a:srgbClr val="F79646">
                <a:lumMod val="20000"/>
                <a:lumOff val="80000"/>
              </a:srgbClr>
            </a:solidFill>
            <a:ln w="19050" cap="flat" cmpd="sng" algn="ctr">
              <a:solidFill>
                <a:srgbClr val="F79646">
                  <a:lumMod val="20000"/>
                  <a:lumOff val="80000"/>
                </a:srgbClr>
              </a:solidFill>
              <a:prstDash val="solid"/>
            </a:ln>
            <a:effectLst/>
          </p:spPr>
          <p:txBody>
            <a:bodyPr anchor="ctr"/>
            <a:lstStyle/>
            <a:p>
              <a:pPr fontAlgn="auto">
                <a:spcBef>
                  <a:spcPts val="0"/>
                </a:spcBef>
                <a:spcAft>
                  <a:spcPts val="0"/>
                </a:spcAft>
                <a:defRPr/>
              </a:pPr>
              <a:r>
                <a:rPr lang="zh-CN" altLang="en-US" sz="1100" kern="0" dirty="0">
                  <a:solidFill>
                    <a:sysClr val="windowText" lastClr="000000">
                      <a:lumMod val="85000"/>
                      <a:lumOff val="15000"/>
                    </a:sysClr>
                  </a:solidFill>
                  <a:latin typeface="+mn-ea"/>
                  <a:ea typeface="+mn-ea"/>
                </a:rPr>
                <a:t>文件被切分成大小相同的块（最末尾的块可能小于块大小），并存储在不同的数据节点</a:t>
              </a:r>
              <a:r>
                <a:rPr lang="zh-CN" altLang="en-US" sz="1100" kern="0" dirty="0" smtClean="0">
                  <a:solidFill>
                    <a:sysClr val="windowText" lastClr="000000">
                      <a:lumMod val="85000"/>
                      <a:lumOff val="15000"/>
                    </a:sysClr>
                  </a:solidFill>
                  <a:latin typeface="+mn-ea"/>
                  <a:ea typeface="+mn-ea"/>
                </a:rPr>
                <a:t>上</a:t>
              </a:r>
              <a:endParaRPr lang="zh-CN" altLang="en-US" sz="1100" kern="0" dirty="0">
                <a:solidFill>
                  <a:sysClr val="windowText" lastClr="000000">
                    <a:lumMod val="85000"/>
                    <a:lumOff val="15000"/>
                  </a:sysClr>
                </a:solidFill>
                <a:latin typeface="+mn-ea"/>
                <a:ea typeface="+mn-ea"/>
              </a:endParaRPr>
            </a:p>
          </p:txBody>
        </p:sp>
        <p:sp>
          <p:nvSpPr>
            <p:cNvPr id="27" name="圆角矩形标注 26"/>
            <p:cNvSpPr/>
            <p:nvPr/>
          </p:nvSpPr>
          <p:spPr>
            <a:xfrm>
              <a:off x="8281549" y="5652128"/>
              <a:ext cx="2231694" cy="1224052"/>
            </a:xfrm>
            <a:prstGeom prst="wedgeRoundRectCallout">
              <a:avLst>
                <a:gd name="adj1" fmla="val -44907"/>
                <a:gd name="adj2" fmla="val 73626"/>
                <a:gd name="adj3" fmla="val 16667"/>
              </a:avLst>
            </a:prstGeom>
            <a:solidFill>
              <a:srgbClr val="F79646">
                <a:lumMod val="20000"/>
                <a:lumOff val="80000"/>
              </a:srgbClr>
            </a:solidFill>
            <a:ln w="19050" cap="flat" cmpd="sng" algn="ctr">
              <a:solidFill>
                <a:srgbClr val="F79646">
                  <a:lumMod val="20000"/>
                  <a:lumOff val="80000"/>
                </a:srgbClr>
              </a:solidFill>
              <a:prstDash val="solid"/>
            </a:ln>
            <a:effectLst/>
          </p:spPr>
          <p:txBody>
            <a:bodyPr anchor="ctr"/>
            <a:lstStyle/>
            <a:p>
              <a:pPr fontAlgn="auto">
                <a:spcBef>
                  <a:spcPts val="0"/>
                </a:spcBef>
                <a:spcAft>
                  <a:spcPts val="0"/>
                </a:spcAft>
                <a:defRPr/>
              </a:pPr>
              <a:r>
                <a:rPr lang="zh-CN" altLang="en-US" sz="1100" kern="0" dirty="0">
                  <a:solidFill>
                    <a:sysClr val="windowText" lastClr="000000">
                      <a:lumMod val="85000"/>
                      <a:lumOff val="15000"/>
                    </a:sysClr>
                  </a:solidFill>
                  <a:latin typeface="+mn-ea"/>
                  <a:ea typeface="+mn-ea"/>
                </a:rPr>
                <a:t>为确保文件块的容错性，同时提供更快的数据读取，默认每个数据块有</a:t>
              </a:r>
              <a:r>
                <a:rPr lang="en-US" altLang="zh-CN" sz="1100" kern="0" dirty="0">
                  <a:solidFill>
                    <a:sysClr val="windowText" lastClr="000000">
                      <a:lumMod val="85000"/>
                      <a:lumOff val="15000"/>
                    </a:sysClr>
                  </a:solidFill>
                  <a:latin typeface="+mn-ea"/>
                  <a:ea typeface="+mn-ea"/>
                </a:rPr>
                <a:t>3</a:t>
              </a:r>
              <a:r>
                <a:rPr lang="zh-CN" altLang="en-US" sz="1100" kern="0" dirty="0">
                  <a:solidFill>
                    <a:sysClr val="windowText" lastClr="000000">
                      <a:lumMod val="85000"/>
                      <a:lumOff val="15000"/>
                    </a:sysClr>
                  </a:solidFill>
                  <a:latin typeface="+mn-ea"/>
                  <a:ea typeface="+mn-ea"/>
                </a:rPr>
                <a:t>个副本，且分布在不同的数据节点</a:t>
              </a:r>
              <a:r>
                <a:rPr lang="en-US" altLang="zh-CN" sz="1100" kern="0" dirty="0">
                  <a:solidFill>
                    <a:sysClr val="windowText" lastClr="000000">
                      <a:lumMod val="85000"/>
                      <a:lumOff val="15000"/>
                    </a:sysClr>
                  </a:solidFill>
                  <a:latin typeface="+mn-ea"/>
                  <a:ea typeface="+mn-ea"/>
                </a:rPr>
                <a:t>DN</a:t>
              </a:r>
              <a:r>
                <a:rPr lang="zh-CN" altLang="en-US" sz="1100" kern="0" dirty="0" smtClean="0">
                  <a:solidFill>
                    <a:sysClr val="windowText" lastClr="000000">
                      <a:lumMod val="85000"/>
                      <a:lumOff val="15000"/>
                    </a:sysClr>
                  </a:solidFill>
                  <a:latin typeface="+mn-ea"/>
                  <a:ea typeface="+mn-ea"/>
                </a:rPr>
                <a:t>上</a:t>
              </a:r>
              <a:endParaRPr lang="zh-CN" altLang="en-US" sz="1100" kern="0" dirty="0">
                <a:solidFill>
                  <a:sysClr val="windowText" lastClr="000000">
                    <a:lumMod val="85000"/>
                    <a:lumOff val="15000"/>
                  </a:sysClr>
                </a:solidFill>
                <a:latin typeface="+mn-ea"/>
                <a:ea typeface="+mn-ea"/>
              </a:endParaRPr>
            </a:p>
          </p:txBody>
        </p:sp>
        <p:sp>
          <p:nvSpPr>
            <p:cNvPr id="28" name="矩形 27"/>
            <p:cNvSpPr/>
            <p:nvPr/>
          </p:nvSpPr>
          <p:spPr>
            <a:xfrm>
              <a:off x="9793937" y="7273354"/>
              <a:ext cx="719306" cy="215707"/>
            </a:xfrm>
            <a:prstGeom prst="rect">
              <a:avLst/>
            </a:prstGeom>
            <a:solidFill>
              <a:srgbClr val="4F81BD"/>
            </a:solidFill>
            <a:ln w="19050" cap="flat" cmpd="sng" algn="ctr">
              <a:solidFill>
                <a:srgbClr val="1F497D">
                  <a:lumMod val="40000"/>
                  <a:lumOff val="60000"/>
                </a:srgbClr>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File A</a:t>
              </a:r>
              <a:endParaRPr lang="zh-CN" altLang="en-US" sz="1100" kern="0" dirty="0">
                <a:solidFill>
                  <a:srgbClr val="FFFFFF"/>
                </a:solidFill>
                <a:latin typeface="+mn-ea"/>
                <a:ea typeface="+mn-ea"/>
              </a:endParaRPr>
            </a:p>
          </p:txBody>
        </p:sp>
        <p:sp>
          <p:nvSpPr>
            <p:cNvPr id="29" name="矩形 28"/>
            <p:cNvSpPr/>
            <p:nvPr/>
          </p:nvSpPr>
          <p:spPr>
            <a:xfrm>
              <a:off x="9793937" y="7560963"/>
              <a:ext cx="719306" cy="217418"/>
            </a:xfrm>
            <a:prstGeom prst="rect">
              <a:avLst/>
            </a:prstGeom>
            <a:solidFill>
              <a:srgbClr val="48B040"/>
            </a:solidFill>
            <a:ln w="19050" cap="flat" cmpd="sng" algn="ctr">
              <a:solidFill>
                <a:srgbClr val="9BBB59"/>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File B</a:t>
              </a:r>
              <a:endParaRPr lang="zh-CN" altLang="en-US" sz="1100" kern="0" dirty="0">
                <a:solidFill>
                  <a:srgbClr val="FFFFFF"/>
                </a:solidFill>
                <a:latin typeface="+mn-ea"/>
                <a:ea typeface="+mn-ea"/>
              </a:endParaRPr>
            </a:p>
          </p:txBody>
        </p:sp>
        <p:sp>
          <p:nvSpPr>
            <p:cNvPr id="30" name="矩形 29"/>
            <p:cNvSpPr/>
            <p:nvPr/>
          </p:nvSpPr>
          <p:spPr>
            <a:xfrm>
              <a:off x="9793937" y="7850284"/>
              <a:ext cx="719306" cy="215707"/>
            </a:xfrm>
            <a:prstGeom prst="rect">
              <a:avLst/>
            </a:prstGeom>
            <a:solidFill>
              <a:srgbClr val="F79646">
                <a:lumMod val="75000"/>
              </a:srgbClr>
            </a:solidFill>
            <a:ln w="19050" cap="flat" cmpd="sng" algn="ctr">
              <a:solidFill>
                <a:srgbClr val="F79646">
                  <a:lumMod val="60000"/>
                  <a:lumOff val="40000"/>
                </a:srgbClr>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File C</a:t>
              </a:r>
              <a:endParaRPr lang="zh-CN" altLang="en-US" sz="1100" kern="0" dirty="0">
                <a:solidFill>
                  <a:srgbClr val="FFFFFF"/>
                </a:solidFill>
                <a:latin typeface="+mn-ea"/>
                <a:ea typeface="+mn-ea"/>
              </a:endParaRPr>
            </a:p>
          </p:txBody>
        </p:sp>
        <p:sp>
          <p:nvSpPr>
            <p:cNvPr id="32" name="矩形 31"/>
            <p:cNvSpPr/>
            <p:nvPr/>
          </p:nvSpPr>
          <p:spPr bwMode="auto">
            <a:xfrm>
              <a:off x="1944278" y="7542131"/>
              <a:ext cx="1156424" cy="790925"/>
            </a:xfrm>
            <a:prstGeom prst="rect">
              <a:avLst/>
            </a:prstGeom>
            <a:solidFill>
              <a:srgbClr val="FFFFFF"/>
            </a:solidFill>
            <a:ln w="19050" cap="flat" cmpd="sng" algn="ctr">
              <a:solidFill>
                <a:srgbClr val="4F81BD"/>
              </a:solidFill>
              <a:prstDash val="solid"/>
              <a:headEnd type="none" w="med" len="med"/>
              <a:tailEnd type="none" w="med" len="med"/>
            </a:ln>
            <a:effectLst/>
          </p:spPr>
          <p:txBody>
            <a:bodyPr lIns="62865" tIns="31433" rIns="62865" bIns="31433"/>
            <a:lstStyle/>
            <a:p>
              <a:pPr defTabSz="628650" fontAlgn="auto">
                <a:spcBef>
                  <a:spcPts val="0"/>
                </a:spcBef>
                <a:spcAft>
                  <a:spcPts val="0"/>
                </a:spcAft>
                <a:defRPr/>
              </a:pPr>
              <a:endParaRPr lang="zh-CN" altLang="en-US" sz="1050" kern="0" dirty="0">
                <a:solidFill>
                  <a:sysClr val="windowText" lastClr="000000"/>
                </a:solidFill>
                <a:latin typeface="+mn-ea"/>
                <a:ea typeface="+mn-ea"/>
              </a:endParaRPr>
            </a:p>
          </p:txBody>
        </p:sp>
        <p:sp>
          <p:nvSpPr>
            <p:cNvPr id="33" name="矩形 32"/>
            <p:cNvSpPr/>
            <p:nvPr/>
          </p:nvSpPr>
          <p:spPr>
            <a:xfrm>
              <a:off x="2080761" y="7685936"/>
              <a:ext cx="202881" cy="215707"/>
            </a:xfrm>
            <a:prstGeom prst="rect">
              <a:avLst/>
            </a:prstGeom>
            <a:solidFill>
              <a:srgbClr val="4F81BD"/>
            </a:solidFill>
            <a:ln w="19050" cap="flat" cmpd="sng" algn="ctr">
              <a:solidFill>
                <a:srgbClr val="1F497D">
                  <a:lumMod val="40000"/>
                  <a:lumOff val="60000"/>
                </a:srgbClr>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A</a:t>
              </a:r>
              <a:endParaRPr lang="zh-CN" altLang="en-US" sz="1100" kern="0" dirty="0">
                <a:solidFill>
                  <a:srgbClr val="FFFFFF"/>
                </a:solidFill>
                <a:latin typeface="+mn-ea"/>
                <a:ea typeface="+mn-ea"/>
              </a:endParaRPr>
            </a:p>
          </p:txBody>
        </p:sp>
        <p:sp>
          <p:nvSpPr>
            <p:cNvPr id="34" name="矩形 33"/>
            <p:cNvSpPr/>
            <p:nvPr/>
          </p:nvSpPr>
          <p:spPr>
            <a:xfrm>
              <a:off x="2375861" y="7685936"/>
              <a:ext cx="204726" cy="215707"/>
            </a:xfrm>
            <a:prstGeom prst="rect">
              <a:avLst/>
            </a:prstGeom>
            <a:solidFill>
              <a:srgbClr val="F79646">
                <a:lumMod val="75000"/>
              </a:srgbClr>
            </a:solidFill>
            <a:ln w="19050" cap="flat" cmpd="sng" algn="ctr">
              <a:solidFill>
                <a:srgbClr val="F79646">
                  <a:lumMod val="60000"/>
                  <a:lumOff val="40000"/>
                </a:srgbClr>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C</a:t>
              </a:r>
              <a:endParaRPr lang="zh-CN" altLang="en-US" sz="1100" kern="0" dirty="0">
                <a:solidFill>
                  <a:srgbClr val="FFFFFF"/>
                </a:solidFill>
                <a:latin typeface="+mn-ea"/>
                <a:ea typeface="+mn-ea"/>
              </a:endParaRPr>
            </a:p>
          </p:txBody>
        </p:sp>
        <p:sp>
          <p:nvSpPr>
            <p:cNvPr id="35" name="矩形 34"/>
            <p:cNvSpPr/>
            <p:nvPr/>
          </p:nvSpPr>
          <p:spPr bwMode="auto">
            <a:xfrm>
              <a:off x="3168942" y="7542131"/>
              <a:ext cx="1156424" cy="790925"/>
            </a:xfrm>
            <a:prstGeom prst="rect">
              <a:avLst/>
            </a:prstGeom>
            <a:solidFill>
              <a:srgbClr val="FFFFFF"/>
            </a:solidFill>
            <a:ln w="19050" cap="flat" cmpd="sng" algn="ctr">
              <a:solidFill>
                <a:srgbClr val="4F81BD"/>
              </a:solidFill>
              <a:prstDash val="solid"/>
              <a:headEnd type="none" w="med" len="med"/>
              <a:tailEnd type="none" w="med" len="med"/>
            </a:ln>
            <a:effectLst/>
          </p:spPr>
          <p:txBody>
            <a:bodyPr lIns="62865" tIns="31433" rIns="62865" bIns="31433"/>
            <a:lstStyle/>
            <a:p>
              <a:pPr defTabSz="628650" fontAlgn="auto">
                <a:spcBef>
                  <a:spcPts val="0"/>
                </a:spcBef>
                <a:spcAft>
                  <a:spcPts val="0"/>
                </a:spcAft>
                <a:defRPr/>
              </a:pPr>
              <a:endParaRPr lang="zh-CN" altLang="en-US" sz="1050" kern="0" dirty="0">
                <a:solidFill>
                  <a:sysClr val="windowText" lastClr="000000"/>
                </a:solidFill>
                <a:latin typeface="+mn-ea"/>
                <a:ea typeface="+mn-ea"/>
              </a:endParaRPr>
            </a:p>
          </p:txBody>
        </p:sp>
        <p:sp>
          <p:nvSpPr>
            <p:cNvPr id="36" name="矩形 35"/>
            <p:cNvSpPr/>
            <p:nvPr/>
          </p:nvSpPr>
          <p:spPr>
            <a:xfrm>
              <a:off x="3600526" y="7685936"/>
              <a:ext cx="204726" cy="215707"/>
            </a:xfrm>
            <a:prstGeom prst="rect">
              <a:avLst/>
            </a:prstGeom>
            <a:solidFill>
              <a:srgbClr val="48B040"/>
            </a:solidFill>
            <a:ln w="19050" cap="flat" cmpd="sng" algn="ctr">
              <a:solidFill>
                <a:srgbClr val="9BBB59"/>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B</a:t>
              </a:r>
              <a:endParaRPr lang="zh-CN" altLang="en-US" sz="1100" kern="0" dirty="0">
                <a:solidFill>
                  <a:srgbClr val="FFFFFF"/>
                </a:solidFill>
                <a:latin typeface="+mn-ea"/>
                <a:ea typeface="+mn-ea"/>
              </a:endParaRPr>
            </a:p>
          </p:txBody>
        </p:sp>
        <p:sp>
          <p:nvSpPr>
            <p:cNvPr id="37" name="矩形 36"/>
            <p:cNvSpPr/>
            <p:nvPr/>
          </p:nvSpPr>
          <p:spPr>
            <a:xfrm>
              <a:off x="3303582" y="7685936"/>
              <a:ext cx="204725" cy="215707"/>
            </a:xfrm>
            <a:prstGeom prst="rect">
              <a:avLst/>
            </a:prstGeom>
            <a:solidFill>
              <a:srgbClr val="4F81BD"/>
            </a:solidFill>
            <a:ln w="19050" cap="flat" cmpd="sng" algn="ctr">
              <a:solidFill>
                <a:srgbClr val="1F497D">
                  <a:lumMod val="40000"/>
                  <a:lumOff val="60000"/>
                </a:srgbClr>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A</a:t>
              </a:r>
              <a:endParaRPr lang="zh-CN" altLang="en-US" sz="1100" kern="0" dirty="0">
                <a:solidFill>
                  <a:srgbClr val="FFFFFF"/>
                </a:solidFill>
                <a:latin typeface="+mn-ea"/>
                <a:ea typeface="+mn-ea"/>
              </a:endParaRPr>
            </a:p>
          </p:txBody>
        </p:sp>
        <p:sp>
          <p:nvSpPr>
            <p:cNvPr id="38" name="矩形 37"/>
            <p:cNvSpPr/>
            <p:nvPr/>
          </p:nvSpPr>
          <p:spPr bwMode="auto">
            <a:xfrm>
              <a:off x="4391764" y="7542131"/>
              <a:ext cx="1156422" cy="790925"/>
            </a:xfrm>
            <a:prstGeom prst="rect">
              <a:avLst/>
            </a:prstGeom>
            <a:solidFill>
              <a:srgbClr val="FFFFFF"/>
            </a:solidFill>
            <a:ln w="19050" cap="flat" cmpd="sng" algn="ctr">
              <a:solidFill>
                <a:srgbClr val="4F81BD"/>
              </a:solidFill>
              <a:prstDash val="solid"/>
              <a:headEnd type="none" w="med" len="med"/>
              <a:tailEnd type="none" w="med" len="med"/>
            </a:ln>
            <a:effectLst/>
          </p:spPr>
          <p:txBody>
            <a:bodyPr lIns="62865" tIns="31433" rIns="62865" bIns="31433"/>
            <a:lstStyle/>
            <a:p>
              <a:pPr defTabSz="628650" fontAlgn="auto">
                <a:spcBef>
                  <a:spcPts val="0"/>
                </a:spcBef>
                <a:spcAft>
                  <a:spcPts val="0"/>
                </a:spcAft>
                <a:defRPr/>
              </a:pPr>
              <a:endParaRPr lang="zh-CN" altLang="en-US" sz="1050" kern="0" dirty="0">
                <a:solidFill>
                  <a:sysClr val="windowText" lastClr="000000"/>
                </a:solidFill>
                <a:latin typeface="+mn-ea"/>
                <a:ea typeface="+mn-ea"/>
              </a:endParaRPr>
            </a:p>
          </p:txBody>
        </p:sp>
        <p:sp>
          <p:nvSpPr>
            <p:cNvPr id="39" name="矩形 38"/>
            <p:cNvSpPr/>
            <p:nvPr/>
          </p:nvSpPr>
          <p:spPr>
            <a:xfrm>
              <a:off x="4537469" y="7685936"/>
              <a:ext cx="202881" cy="215707"/>
            </a:xfrm>
            <a:prstGeom prst="rect">
              <a:avLst/>
            </a:prstGeom>
            <a:solidFill>
              <a:srgbClr val="48B040"/>
            </a:solidFill>
            <a:ln w="19050" cap="flat" cmpd="sng" algn="ctr">
              <a:solidFill>
                <a:srgbClr val="9BBB59"/>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B</a:t>
              </a:r>
              <a:endParaRPr lang="zh-CN" altLang="en-US" sz="1100" kern="0" dirty="0">
                <a:solidFill>
                  <a:srgbClr val="FFFFFF"/>
                </a:solidFill>
                <a:latin typeface="+mn-ea"/>
                <a:ea typeface="+mn-ea"/>
              </a:endParaRPr>
            </a:p>
          </p:txBody>
        </p:sp>
        <p:sp>
          <p:nvSpPr>
            <p:cNvPr id="40" name="矩形 39"/>
            <p:cNvSpPr/>
            <p:nvPr/>
          </p:nvSpPr>
          <p:spPr>
            <a:xfrm>
              <a:off x="4825191" y="7685936"/>
              <a:ext cx="202881" cy="215707"/>
            </a:xfrm>
            <a:prstGeom prst="rect">
              <a:avLst/>
            </a:prstGeom>
            <a:solidFill>
              <a:srgbClr val="F79646">
                <a:lumMod val="75000"/>
              </a:srgbClr>
            </a:solidFill>
            <a:ln w="19050" cap="flat" cmpd="sng" algn="ctr">
              <a:solidFill>
                <a:srgbClr val="F79646">
                  <a:lumMod val="60000"/>
                  <a:lumOff val="40000"/>
                </a:srgbClr>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C</a:t>
              </a:r>
              <a:endParaRPr lang="zh-CN" altLang="en-US" sz="1100" kern="0" dirty="0">
                <a:solidFill>
                  <a:srgbClr val="FFFFFF"/>
                </a:solidFill>
                <a:latin typeface="+mn-ea"/>
                <a:ea typeface="+mn-ea"/>
              </a:endParaRPr>
            </a:p>
          </p:txBody>
        </p:sp>
        <p:sp>
          <p:nvSpPr>
            <p:cNvPr id="41" name="矩形 40"/>
            <p:cNvSpPr/>
            <p:nvPr/>
          </p:nvSpPr>
          <p:spPr>
            <a:xfrm>
              <a:off x="2375861" y="8045447"/>
              <a:ext cx="892677" cy="362453"/>
            </a:xfrm>
            <a:prstGeom prst="rect">
              <a:avLst/>
            </a:prstGeom>
          </p:spPr>
          <p:txBody>
            <a:bodyPr>
              <a:spAutoFit/>
            </a:bodyPr>
            <a:lstStyle/>
            <a:p>
              <a:pPr fontAlgn="auto">
                <a:spcBef>
                  <a:spcPts val="0"/>
                </a:spcBef>
                <a:spcAft>
                  <a:spcPts val="0"/>
                </a:spcAft>
                <a:defRPr/>
              </a:pPr>
              <a:r>
                <a:rPr lang="en-US" altLang="zh-CN" sz="1100" kern="0" dirty="0">
                  <a:solidFill>
                    <a:sysClr val="windowText" lastClr="000000"/>
                  </a:solidFill>
                  <a:latin typeface="+mn-ea"/>
                  <a:ea typeface="+mn-ea"/>
                </a:rPr>
                <a:t>DN #1</a:t>
              </a:r>
              <a:endParaRPr lang="zh-CN" altLang="en-US" sz="1100" kern="0" dirty="0">
                <a:solidFill>
                  <a:sysClr val="windowText" lastClr="000000"/>
                </a:solidFill>
                <a:latin typeface="+mn-ea"/>
                <a:ea typeface="+mn-ea"/>
              </a:endParaRPr>
            </a:p>
          </p:txBody>
        </p:sp>
        <p:sp>
          <p:nvSpPr>
            <p:cNvPr id="42" name="矩形 41"/>
            <p:cNvSpPr/>
            <p:nvPr/>
          </p:nvSpPr>
          <p:spPr>
            <a:xfrm>
              <a:off x="3600526" y="8045446"/>
              <a:ext cx="964609" cy="362452"/>
            </a:xfrm>
            <a:prstGeom prst="rect">
              <a:avLst/>
            </a:prstGeom>
          </p:spPr>
          <p:txBody>
            <a:bodyPr>
              <a:spAutoFit/>
            </a:bodyPr>
            <a:lstStyle/>
            <a:p>
              <a:pPr fontAlgn="auto">
                <a:spcBef>
                  <a:spcPts val="0"/>
                </a:spcBef>
                <a:spcAft>
                  <a:spcPts val="0"/>
                </a:spcAft>
                <a:defRPr/>
              </a:pPr>
              <a:r>
                <a:rPr lang="en-US" altLang="zh-CN" sz="1100" kern="0" dirty="0">
                  <a:solidFill>
                    <a:sysClr val="windowText" lastClr="000000"/>
                  </a:solidFill>
                  <a:latin typeface="+mn-ea"/>
                  <a:ea typeface="+mn-ea"/>
                </a:rPr>
                <a:t>DN #2</a:t>
              </a:r>
              <a:endParaRPr lang="zh-CN" altLang="en-US" sz="1100" kern="0" dirty="0">
                <a:solidFill>
                  <a:sysClr val="windowText" lastClr="000000"/>
                </a:solidFill>
                <a:latin typeface="+mn-ea"/>
                <a:ea typeface="+mn-ea"/>
              </a:endParaRPr>
            </a:p>
          </p:txBody>
        </p:sp>
        <p:sp>
          <p:nvSpPr>
            <p:cNvPr id="43" name="矩形 42"/>
            <p:cNvSpPr/>
            <p:nvPr/>
          </p:nvSpPr>
          <p:spPr>
            <a:xfrm>
              <a:off x="4825191" y="8045446"/>
              <a:ext cx="962763" cy="362452"/>
            </a:xfrm>
            <a:prstGeom prst="rect">
              <a:avLst/>
            </a:prstGeom>
          </p:spPr>
          <p:txBody>
            <a:bodyPr>
              <a:spAutoFit/>
            </a:bodyPr>
            <a:lstStyle/>
            <a:p>
              <a:pPr fontAlgn="auto">
                <a:spcBef>
                  <a:spcPts val="0"/>
                </a:spcBef>
                <a:spcAft>
                  <a:spcPts val="0"/>
                </a:spcAft>
                <a:defRPr/>
              </a:pPr>
              <a:r>
                <a:rPr lang="en-US" altLang="zh-CN" sz="1100" kern="0" dirty="0">
                  <a:solidFill>
                    <a:sysClr val="windowText" lastClr="000000"/>
                  </a:solidFill>
                  <a:latin typeface="+mn-ea"/>
                  <a:ea typeface="+mn-ea"/>
                </a:rPr>
                <a:t>DN #3</a:t>
              </a:r>
              <a:endParaRPr lang="zh-CN" altLang="en-US" sz="1100" kern="0" dirty="0">
                <a:solidFill>
                  <a:sysClr val="windowText" lastClr="000000"/>
                </a:solidFill>
                <a:latin typeface="+mn-ea"/>
                <a:ea typeface="+mn-ea"/>
              </a:endParaRPr>
            </a:p>
          </p:txBody>
        </p:sp>
        <p:sp>
          <p:nvSpPr>
            <p:cNvPr id="44" name="矩形 43"/>
            <p:cNvSpPr/>
            <p:nvPr/>
          </p:nvSpPr>
          <p:spPr bwMode="auto">
            <a:xfrm>
              <a:off x="5616428" y="7542131"/>
              <a:ext cx="1156422" cy="790925"/>
            </a:xfrm>
            <a:prstGeom prst="rect">
              <a:avLst/>
            </a:prstGeom>
            <a:solidFill>
              <a:srgbClr val="FFFFFF"/>
            </a:solidFill>
            <a:ln w="19050" cap="flat" cmpd="sng" algn="ctr">
              <a:solidFill>
                <a:srgbClr val="4F81BD"/>
              </a:solidFill>
              <a:prstDash val="solid"/>
              <a:headEnd type="none" w="med" len="med"/>
              <a:tailEnd type="none" w="med" len="med"/>
            </a:ln>
            <a:effectLst/>
          </p:spPr>
          <p:txBody>
            <a:bodyPr lIns="62865" tIns="31433" rIns="62865" bIns="31433"/>
            <a:lstStyle/>
            <a:p>
              <a:pPr defTabSz="628650" fontAlgn="auto">
                <a:spcBef>
                  <a:spcPts val="0"/>
                </a:spcBef>
                <a:spcAft>
                  <a:spcPts val="0"/>
                </a:spcAft>
                <a:defRPr/>
              </a:pPr>
              <a:endParaRPr lang="zh-CN" altLang="en-US" sz="1050" kern="0" dirty="0">
                <a:solidFill>
                  <a:sysClr val="windowText" lastClr="000000"/>
                </a:solidFill>
                <a:latin typeface="+mn-ea"/>
                <a:ea typeface="+mn-ea"/>
              </a:endParaRPr>
            </a:p>
          </p:txBody>
        </p:sp>
        <p:sp>
          <p:nvSpPr>
            <p:cNvPr id="45" name="矩形 44"/>
            <p:cNvSpPr/>
            <p:nvPr/>
          </p:nvSpPr>
          <p:spPr>
            <a:xfrm>
              <a:off x="5760290" y="7685936"/>
              <a:ext cx="204725" cy="215707"/>
            </a:xfrm>
            <a:prstGeom prst="rect">
              <a:avLst/>
            </a:prstGeom>
            <a:solidFill>
              <a:srgbClr val="48B040"/>
            </a:solidFill>
            <a:ln w="19050" cap="flat" cmpd="sng" algn="ctr">
              <a:solidFill>
                <a:srgbClr val="9BBB59"/>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B</a:t>
              </a:r>
              <a:endParaRPr lang="zh-CN" altLang="en-US" sz="1100" kern="0" dirty="0">
                <a:solidFill>
                  <a:srgbClr val="FFFFFF"/>
                </a:solidFill>
                <a:latin typeface="+mn-ea"/>
                <a:ea typeface="+mn-ea"/>
              </a:endParaRPr>
            </a:p>
          </p:txBody>
        </p:sp>
        <p:sp>
          <p:nvSpPr>
            <p:cNvPr id="46" name="矩形 45"/>
            <p:cNvSpPr/>
            <p:nvPr/>
          </p:nvSpPr>
          <p:spPr>
            <a:xfrm>
              <a:off x="6048012" y="8045446"/>
              <a:ext cx="964607" cy="362452"/>
            </a:xfrm>
            <a:prstGeom prst="rect">
              <a:avLst/>
            </a:prstGeom>
          </p:spPr>
          <p:txBody>
            <a:bodyPr>
              <a:spAutoFit/>
            </a:bodyPr>
            <a:lstStyle/>
            <a:p>
              <a:pPr fontAlgn="auto">
                <a:spcBef>
                  <a:spcPts val="0"/>
                </a:spcBef>
                <a:spcAft>
                  <a:spcPts val="0"/>
                </a:spcAft>
                <a:defRPr/>
              </a:pPr>
              <a:r>
                <a:rPr lang="en-US" altLang="zh-CN" sz="1100" kern="0" dirty="0">
                  <a:solidFill>
                    <a:sysClr val="windowText" lastClr="000000"/>
                  </a:solidFill>
                  <a:latin typeface="+mn-ea"/>
                  <a:ea typeface="+mn-ea"/>
                </a:rPr>
                <a:t>DN #4</a:t>
              </a:r>
              <a:endParaRPr lang="zh-CN" altLang="en-US" sz="1100" kern="0" dirty="0">
                <a:solidFill>
                  <a:sysClr val="windowText" lastClr="000000"/>
                </a:solidFill>
                <a:latin typeface="+mn-ea"/>
                <a:ea typeface="+mn-ea"/>
              </a:endParaRPr>
            </a:p>
          </p:txBody>
        </p:sp>
        <p:sp>
          <p:nvSpPr>
            <p:cNvPr id="47" name="矩形 46"/>
            <p:cNvSpPr/>
            <p:nvPr/>
          </p:nvSpPr>
          <p:spPr bwMode="auto">
            <a:xfrm>
              <a:off x="6841093" y="7542131"/>
              <a:ext cx="1156422" cy="790925"/>
            </a:xfrm>
            <a:prstGeom prst="rect">
              <a:avLst/>
            </a:prstGeom>
            <a:solidFill>
              <a:srgbClr val="FFFFFF"/>
            </a:solidFill>
            <a:ln w="19050" cap="flat" cmpd="sng" algn="ctr">
              <a:solidFill>
                <a:srgbClr val="4F81BD"/>
              </a:solidFill>
              <a:prstDash val="solid"/>
              <a:headEnd type="none" w="med" len="med"/>
              <a:tailEnd type="none" w="med" len="med"/>
            </a:ln>
            <a:effectLst/>
          </p:spPr>
          <p:txBody>
            <a:bodyPr lIns="62865" tIns="31433" rIns="62865" bIns="31433"/>
            <a:lstStyle/>
            <a:p>
              <a:pPr defTabSz="628650" fontAlgn="auto">
                <a:spcBef>
                  <a:spcPts val="0"/>
                </a:spcBef>
                <a:spcAft>
                  <a:spcPts val="0"/>
                </a:spcAft>
                <a:defRPr/>
              </a:pPr>
              <a:endParaRPr lang="zh-CN" altLang="en-US" sz="1050" kern="0" dirty="0">
                <a:solidFill>
                  <a:sysClr val="windowText" lastClr="000000"/>
                </a:solidFill>
                <a:latin typeface="+mn-ea"/>
                <a:ea typeface="+mn-ea"/>
              </a:endParaRPr>
            </a:p>
          </p:txBody>
        </p:sp>
        <p:sp>
          <p:nvSpPr>
            <p:cNvPr id="48" name="矩形 47"/>
            <p:cNvSpPr/>
            <p:nvPr/>
          </p:nvSpPr>
          <p:spPr>
            <a:xfrm>
              <a:off x="6984955" y="7685936"/>
              <a:ext cx="204725" cy="215707"/>
            </a:xfrm>
            <a:prstGeom prst="rect">
              <a:avLst/>
            </a:prstGeom>
            <a:solidFill>
              <a:srgbClr val="F79646">
                <a:lumMod val="75000"/>
              </a:srgbClr>
            </a:solidFill>
            <a:ln w="19050" cap="flat" cmpd="sng" algn="ctr">
              <a:solidFill>
                <a:srgbClr val="F79646">
                  <a:lumMod val="60000"/>
                  <a:lumOff val="40000"/>
                </a:srgbClr>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C</a:t>
              </a:r>
              <a:endParaRPr lang="zh-CN" altLang="en-US" sz="1100" kern="0" dirty="0">
                <a:solidFill>
                  <a:srgbClr val="FFFFFF"/>
                </a:solidFill>
                <a:latin typeface="+mn-ea"/>
                <a:ea typeface="+mn-ea"/>
              </a:endParaRPr>
            </a:p>
          </p:txBody>
        </p:sp>
        <p:sp>
          <p:nvSpPr>
            <p:cNvPr id="49" name="矩形 48"/>
            <p:cNvSpPr/>
            <p:nvPr/>
          </p:nvSpPr>
          <p:spPr>
            <a:xfrm>
              <a:off x="7272678" y="8045446"/>
              <a:ext cx="892677" cy="362452"/>
            </a:xfrm>
            <a:prstGeom prst="rect">
              <a:avLst/>
            </a:prstGeom>
          </p:spPr>
          <p:txBody>
            <a:bodyPr>
              <a:spAutoFit/>
            </a:bodyPr>
            <a:lstStyle/>
            <a:p>
              <a:pPr fontAlgn="auto">
                <a:spcBef>
                  <a:spcPts val="0"/>
                </a:spcBef>
                <a:spcAft>
                  <a:spcPts val="0"/>
                </a:spcAft>
                <a:defRPr/>
              </a:pPr>
              <a:r>
                <a:rPr lang="en-US" altLang="zh-CN" sz="1100" kern="0" dirty="0">
                  <a:solidFill>
                    <a:sysClr val="windowText" lastClr="000000"/>
                  </a:solidFill>
                  <a:latin typeface="+mn-ea"/>
                  <a:ea typeface="+mn-ea"/>
                </a:rPr>
                <a:t>DN #5</a:t>
              </a:r>
              <a:endParaRPr lang="zh-CN" altLang="en-US" sz="1100" kern="0" dirty="0">
                <a:solidFill>
                  <a:sysClr val="windowText" lastClr="000000"/>
                </a:solidFill>
                <a:latin typeface="+mn-ea"/>
                <a:ea typeface="+mn-ea"/>
              </a:endParaRPr>
            </a:p>
          </p:txBody>
        </p:sp>
        <p:sp>
          <p:nvSpPr>
            <p:cNvPr id="50" name="矩形 49"/>
            <p:cNvSpPr/>
            <p:nvPr/>
          </p:nvSpPr>
          <p:spPr bwMode="auto">
            <a:xfrm>
              <a:off x="8065758" y="7542131"/>
              <a:ext cx="1154579" cy="790925"/>
            </a:xfrm>
            <a:prstGeom prst="rect">
              <a:avLst/>
            </a:prstGeom>
            <a:solidFill>
              <a:srgbClr val="FFFFFF"/>
            </a:solidFill>
            <a:ln w="19050" cap="flat" cmpd="sng" algn="ctr">
              <a:solidFill>
                <a:srgbClr val="4F81BD"/>
              </a:solidFill>
              <a:prstDash val="solid"/>
              <a:headEnd type="none" w="med" len="med"/>
              <a:tailEnd type="none" w="med" len="med"/>
            </a:ln>
            <a:effectLst/>
          </p:spPr>
          <p:txBody>
            <a:bodyPr lIns="62865" tIns="31433" rIns="62865" bIns="31433"/>
            <a:lstStyle/>
            <a:p>
              <a:pPr defTabSz="628650" fontAlgn="auto">
                <a:spcBef>
                  <a:spcPts val="0"/>
                </a:spcBef>
                <a:spcAft>
                  <a:spcPts val="0"/>
                </a:spcAft>
                <a:defRPr/>
              </a:pPr>
              <a:endParaRPr lang="zh-CN" altLang="en-US" sz="1050" kern="0" dirty="0">
                <a:solidFill>
                  <a:sysClr val="windowText" lastClr="000000"/>
                </a:solidFill>
                <a:latin typeface="+mn-ea"/>
                <a:ea typeface="+mn-ea"/>
              </a:endParaRPr>
            </a:p>
          </p:txBody>
        </p:sp>
        <p:sp>
          <p:nvSpPr>
            <p:cNvPr id="51" name="矩形 50"/>
            <p:cNvSpPr/>
            <p:nvPr/>
          </p:nvSpPr>
          <p:spPr>
            <a:xfrm>
              <a:off x="8200397" y="7704768"/>
              <a:ext cx="204726" cy="217418"/>
            </a:xfrm>
            <a:prstGeom prst="rect">
              <a:avLst/>
            </a:prstGeom>
            <a:solidFill>
              <a:srgbClr val="4F81BD"/>
            </a:solidFill>
            <a:ln w="19050" cap="flat" cmpd="sng" algn="ctr">
              <a:solidFill>
                <a:srgbClr val="1F497D">
                  <a:lumMod val="40000"/>
                  <a:lumOff val="60000"/>
                </a:srgbClr>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A</a:t>
              </a:r>
              <a:endParaRPr lang="zh-CN" altLang="en-US" sz="1100" kern="0" dirty="0">
                <a:solidFill>
                  <a:srgbClr val="FFFFFF"/>
                </a:solidFill>
                <a:latin typeface="+mn-ea"/>
                <a:ea typeface="+mn-ea"/>
              </a:endParaRPr>
            </a:p>
          </p:txBody>
        </p:sp>
        <p:sp>
          <p:nvSpPr>
            <p:cNvPr id="52" name="矩形 51"/>
            <p:cNvSpPr/>
            <p:nvPr/>
          </p:nvSpPr>
          <p:spPr>
            <a:xfrm>
              <a:off x="8497343" y="8045446"/>
              <a:ext cx="935097" cy="362452"/>
            </a:xfrm>
            <a:prstGeom prst="rect">
              <a:avLst/>
            </a:prstGeom>
          </p:spPr>
          <p:txBody>
            <a:bodyPr>
              <a:spAutoFit/>
            </a:bodyPr>
            <a:lstStyle/>
            <a:p>
              <a:pPr fontAlgn="auto">
                <a:spcBef>
                  <a:spcPts val="0"/>
                </a:spcBef>
                <a:spcAft>
                  <a:spcPts val="0"/>
                </a:spcAft>
                <a:defRPr/>
              </a:pPr>
              <a:r>
                <a:rPr lang="en-US" altLang="zh-CN" sz="1100" kern="0" dirty="0">
                  <a:solidFill>
                    <a:sysClr val="windowText" lastClr="000000"/>
                  </a:solidFill>
                  <a:latin typeface="+mn-ea"/>
                  <a:ea typeface="+mn-ea"/>
                </a:rPr>
                <a:t>DN #6</a:t>
              </a:r>
              <a:endParaRPr lang="zh-CN" altLang="en-US" sz="1100" kern="0" dirty="0">
                <a:solidFill>
                  <a:sysClr val="windowText" lastClr="000000"/>
                </a:solidFill>
                <a:latin typeface="+mn-ea"/>
                <a:ea typeface="+mn-ea"/>
              </a:endParaRPr>
            </a:p>
          </p:txBody>
        </p:sp>
        <p:cxnSp>
          <p:nvCxnSpPr>
            <p:cNvPr id="60465" name="直接箭头连接符 52"/>
            <p:cNvCxnSpPr>
              <a:cxnSpLocks noChangeShapeType="1"/>
              <a:stCxn id="22" idx="2"/>
              <a:endCxn id="32" idx="0"/>
            </p:cNvCxnSpPr>
            <p:nvPr/>
          </p:nvCxnSpPr>
          <p:spPr bwMode="auto">
            <a:xfrm flipH="1">
              <a:off x="2522355" y="6481392"/>
              <a:ext cx="3058340" cy="1060375"/>
            </a:xfrm>
            <a:prstGeom prst="straightConnector1">
              <a:avLst/>
            </a:prstGeom>
            <a:noFill/>
            <a:ln w="19050" algn="ctr">
              <a:solidFill>
                <a:srgbClr val="7F7F7F"/>
              </a:solidFill>
              <a:round/>
              <a:tailEnd type="arrow" w="med" len="med"/>
            </a:ln>
          </p:spPr>
        </p:cxnSp>
        <p:cxnSp>
          <p:nvCxnSpPr>
            <p:cNvPr id="60466" name="直接箭头连接符 53"/>
            <p:cNvCxnSpPr>
              <a:cxnSpLocks noChangeShapeType="1"/>
              <a:stCxn id="22" idx="2"/>
              <a:endCxn id="38" idx="0"/>
            </p:cNvCxnSpPr>
            <p:nvPr/>
          </p:nvCxnSpPr>
          <p:spPr bwMode="auto">
            <a:xfrm flipH="1">
              <a:off x="4970627" y="6481392"/>
              <a:ext cx="610068" cy="1060375"/>
            </a:xfrm>
            <a:prstGeom prst="straightConnector1">
              <a:avLst/>
            </a:prstGeom>
            <a:noFill/>
            <a:ln w="19050" algn="ctr">
              <a:solidFill>
                <a:srgbClr val="7F7F7F"/>
              </a:solidFill>
              <a:round/>
              <a:tailEnd type="arrow" w="med" len="med"/>
            </a:ln>
          </p:spPr>
        </p:cxnSp>
        <p:cxnSp>
          <p:nvCxnSpPr>
            <p:cNvPr id="60467" name="直接箭头连接符 54"/>
            <p:cNvCxnSpPr>
              <a:cxnSpLocks noChangeShapeType="1"/>
              <a:stCxn id="22" idx="2"/>
              <a:endCxn id="35" idx="0"/>
            </p:cNvCxnSpPr>
            <p:nvPr/>
          </p:nvCxnSpPr>
          <p:spPr bwMode="auto">
            <a:xfrm flipH="1">
              <a:off x="3746491" y="6481392"/>
              <a:ext cx="1834204" cy="1060375"/>
            </a:xfrm>
            <a:prstGeom prst="straightConnector1">
              <a:avLst/>
            </a:prstGeom>
            <a:noFill/>
            <a:ln w="19050" algn="ctr">
              <a:solidFill>
                <a:srgbClr val="7F7F7F"/>
              </a:solidFill>
              <a:round/>
              <a:tailEnd type="arrow" w="med" len="med"/>
            </a:ln>
          </p:spPr>
        </p:cxnSp>
        <p:cxnSp>
          <p:nvCxnSpPr>
            <p:cNvPr id="60468" name="直接箭头连接符 55"/>
            <p:cNvCxnSpPr>
              <a:cxnSpLocks noChangeShapeType="1"/>
              <a:stCxn id="22" idx="2"/>
              <a:endCxn id="44" idx="0"/>
            </p:cNvCxnSpPr>
            <p:nvPr/>
          </p:nvCxnSpPr>
          <p:spPr bwMode="auto">
            <a:xfrm>
              <a:off x="5580695" y="6481392"/>
              <a:ext cx="614068" cy="1060375"/>
            </a:xfrm>
            <a:prstGeom prst="straightConnector1">
              <a:avLst/>
            </a:prstGeom>
            <a:noFill/>
            <a:ln w="19050" algn="ctr">
              <a:solidFill>
                <a:srgbClr val="7F7F7F"/>
              </a:solidFill>
              <a:round/>
              <a:tailEnd type="arrow" w="med" len="med"/>
            </a:ln>
          </p:spPr>
        </p:cxnSp>
        <p:cxnSp>
          <p:nvCxnSpPr>
            <p:cNvPr id="60469" name="直接箭头连接符 56"/>
            <p:cNvCxnSpPr>
              <a:cxnSpLocks noChangeShapeType="1"/>
              <a:stCxn id="22" idx="2"/>
              <a:endCxn id="47" idx="0"/>
            </p:cNvCxnSpPr>
            <p:nvPr/>
          </p:nvCxnSpPr>
          <p:spPr bwMode="auto">
            <a:xfrm>
              <a:off x="5580695" y="6481392"/>
              <a:ext cx="1838204" cy="1060375"/>
            </a:xfrm>
            <a:prstGeom prst="straightConnector1">
              <a:avLst/>
            </a:prstGeom>
            <a:noFill/>
            <a:ln w="19050" algn="ctr">
              <a:solidFill>
                <a:srgbClr val="7F7F7F"/>
              </a:solidFill>
              <a:round/>
              <a:tailEnd type="arrow" w="med" len="med"/>
            </a:ln>
          </p:spPr>
        </p:cxnSp>
        <p:cxnSp>
          <p:nvCxnSpPr>
            <p:cNvPr id="60470" name="直接箭头连接符 57"/>
            <p:cNvCxnSpPr>
              <a:cxnSpLocks noChangeShapeType="1"/>
              <a:stCxn id="22" idx="2"/>
              <a:endCxn id="50" idx="0"/>
            </p:cNvCxnSpPr>
            <p:nvPr/>
          </p:nvCxnSpPr>
          <p:spPr bwMode="auto">
            <a:xfrm>
              <a:off x="5580695" y="6481392"/>
              <a:ext cx="3062340" cy="1060375"/>
            </a:xfrm>
            <a:prstGeom prst="straightConnector1">
              <a:avLst/>
            </a:prstGeom>
            <a:noFill/>
            <a:ln w="19050" algn="ctr">
              <a:solidFill>
                <a:srgbClr val="7F7F7F"/>
              </a:solidFill>
              <a:round/>
              <a:tailEnd type="arrow" w="med" len="med"/>
            </a:ln>
          </p:spPr>
        </p:cxnSp>
        <p:sp>
          <p:nvSpPr>
            <p:cNvPr id="59" name="矩形 58"/>
            <p:cNvSpPr/>
            <p:nvPr/>
          </p:nvSpPr>
          <p:spPr>
            <a:xfrm>
              <a:off x="9793937" y="8137893"/>
              <a:ext cx="719306" cy="215707"/>
            </a:xfrm>
            <a:prstGeom prst="rect">
              <a:avLst/>
            </a:prstGeom>
            <a:solidFill>
              <a:srgbClr val="7030A0"/>
            </a:solidFill>
            <a:ln w="19050" cap="flat" cmpd="sng" algn="ctr">
              <a:solidFill>
                <a:srgbClr val="8064A2">
                  <a:lumMod val="40000"/>
                  <a:lumOff val="60000"/>
                </a:srgbClr>
              </a:solidFill>
              <a:prstDash val="solid"/>
            </a:ln>
            <a:effectLst/>
          </p:spPr>
          <p:txBody>
            <a:bodyPr anchor="ctr"/>
            <a:lstStyle/>
            <a:p>
              <a:pPr algn="ctr" fontAlgn="auto">
                <a:spcBef>
                  <a:spcPts val="0"/>
                </a:spcBef>
                <a:spcAft>
                  <a:spcPts val="0"/>
                </a:spcAft>
                <a:defRPr/>
              </a:pPr>
              <a:r>
                <a:rPr lang="en-US" altLang="zh-CN" sz="1100" kern="0" dirty="0" err="1" smtClean="0">
                  <a:solidFill>
                    <a:srgbClr val="FFFFFF"/>
                  </a:solidFill>
                  <a:latin typeface="+mn-ea"/>
                  <a:ea typeface="+mn-ea"/>
                </a:rPr>
                <a:t>FileD</a:t>
              </a:r>
              <a:endParaRPr lang="zh-CN" altLang="en-US" sz="1100" kern="0" dirty="0">
                <a:solidFill>
                  <a:srgbClr val="FFFFFF"/>
                </a:solidFill>
                <a:latin typeface="+mn-ea"/>
                <a:ea typeface="+mn-ea"/>
              </a:endParaRPr>
            </a:p>
          </p:txBody>
        </p:sp>
        <p:sp>
          <p:nvSpPr>
            <p:cNvPr id="60" name="矩形 59"/>
            <p:cNvSpPr/>
            <p:nvPr/>
          </p:nvSpPr>
          <p:spPr>
            <a:xfrm>
              <a:off x="5112914" y="7685936"/>
              <a:ext cx="206570" cy="215707"/>
            </a:xfrm>
            <a:prstGeom prst="rect">
              <a:avLst/>
            </a:prstGeom>
            <a:solidFill>
              <a:srgbClr val="7030A0"/>
            </a:solidFill>
            <a:ln w="19050" cap="flat" cmpd="sng" algn="ctr">
              <a:solidFill>
                <a:srgbClr val="8064A2">
                  <a:lumMod val="40000"/>
                  <a:lumOff val="60000"/>
                </a:srgbClr>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D</a:t>
              </a:r>
              <a:endParaRPr lang="zh-CN" altLang="en-US" sz="1100" kern="0" dirty="0">
                <a:solidFill>
                  <a:srgbClr val="FFFFFF"/>
                </a:solidFill>
                <a:latin typeface="+mn-ea"/>
                <a:ea typeface="+mn-ea"/>
              </a:endParaRPr>
            </a:p>
          </p:txBody>
        </p:sp>
        <p:sp>
          <p:nvSpPr>
            <p:cNvPr id="61" name="矩形 60"/>
            <p:cNvSpPr/>
            <p:nvPr/>
          </p:nvSpPr>
          <p:spPr>
            <a:xfrm>
              <a:off x="6057233" y="7685936"/>
              <a:ext cx="208415" cy="215707"/>
            </a:xfrm>
            <a:prstGeom prst="rect">
              <a:avLst/>
            </a:prstGeom>
            <a:solidFill>
              <a:srgbClr val="7030A0"/>
            </a:solidFill>
            <a:ln w="19050" cap="flat" cmpd="sng" algn="ctr">
              <a:solidFill>
                <a:srgbClr val="8064A2">
                  <a:lumMod val="40000"/>
                  <a:lumOff val="60000"/>
                </a:srgbClr>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D</a:t>
              </a:r>
              <a:endParaRPr lang="zh-CN" altLang="en-US" sz="1100" kern="0" dirty="0">
                <a:solidFill>
                  <a:srgbClr val="FFFFFF"/>
                </a:solidFill>
                <a:latin typeface="+mn-ea"/>
                <a:ea typeface="+mn-ea"/>
              </a:endParaRPr>
            </a:p>
          </p:txBody>
        </p:sp>
        <p:sp>
          <p:nvSpPr>
            <p:cNvPr id="62" name="矩形 61"/>
            <p:cNvSpPr/>
            <p:nvPr/>
          </p:nvSpPr>
          <p:spPr>
            <a:xfrm>
              <a:off x="7281898" y="7685936"/>
              <a:ext cx="206570" cy="215707"/>
            </a:xfrm>
            <a:prstGeom prst="rect">
              <a:avLst/>
            </a:prstGeom>
            <a:solidFill>
              <a:srgbClr val="7030A0"/>
            </a:solidFill>
            <a:ln w="19050" cap="flat" cmpd="sng" algn="ctr">
              <a:solidFill>
                <a:srgbClr val="8064A2">
                  <a:lumMod val="40000"/>
                  <a:lumOff val="60000"/>
                </a:srgbClr>
              </a:solidFill>
              <a:prstDash val="solid"/>
            </a:ln>
            <a:effectLst/>
          </p:spPr>
          <p:txBody>
            <a:bodyPr anchor="ctr"/>
            <a:lstStyle/>
            <a:p>
              <a:pPr algn="ctr" fontAlgn="auto">
                <a:spcBef>
                  <a:spcPts val="0"/>
                </a:spcBef>
                <a:spcAft>
                  <a:spcPts val="0"/>
                </a:spcAft>
                <a:defRPr/>
              </a:pPr>
              <a:r>
                <a:rPr lang="en-US" altLang="zh-CN" sz="1100" kern="0" dirty="0">
                  <a:solidFill>
                    <a:srgbClr val="FFFFFF"/>
                  </a:solidFill>
                  <a:latin typeface="+mn-ea"/>
                  <a:ea typeface="+mn-ea"/>
                </a:rPr>
                <a:t>D</a:t>
              </a:r>
              <a:endParaRPr lang="zh-CN" altLang="en-US" sz="1100" kern="0" dirty="0">
                <a:solidFill>
                  <a:srgbClr val="FFFFFF"/>
                </a:solidFill>
                <a:latin typeface="+mn-ea"/>
                <a:ea typeface="+mn-ea"/>
              </a:endParaRPr>
            </a:p>
          </p:txBody>
        </p:sp>
        <p:sp>
          <p:nvSpPr>
            <p:cNvPr id="63" name="Freeform 14"/>
            <p:cNvSpPr/>
            <p:nvPr/>
          </p:nvSpPr>
          <p:spPr bwMode="auto">
            <a:xfrm>
              <a:off x="216099" y="2988318"/>
              <a:ext cx="575445" cy="792638"/>
            </a:xfrm>
            <a:custGeom>
              <a:avLst/>
              <a:gdLst>
                <a:gd name="T0" fmla="*/ 90 w 610"/>
                <a:gd name="T1" fmla="*/ 472 h 609"/>
                <a:gd name="T2" fmla="*/ 105 w 610"/>
                <a:gd name="T3" fmla="*/ 481 h 609"/>
                <a:gd name="T4" fmla="*/ 126 w 610"/>
                <a:gd name="T5" fmla="*/ 497 h 609"/>
                <a:gd name="T6" fmla="*/ 150 w 610"/>
                <a:gd name="T7" fmla="*/ 520 h 609"/>
                <a:gd name="T8" fmla="*/ 168 w 610"/>
                <a:gd name="T9" fmla="*/ 551 h 609"/>
                <a:gd name="T10" fmla="*/ 183 w 610"/>
                <a:gd name="T11" fmla="*/ 576 h 609"/>
                <a:gd name="T12" fmla="*/ 193 w 610"/>
                <a:gd name="T13" fmla="*/ 596 h 609"/>
                <a:gd name="T14" fmla="*/ 200 w 610"/>
                <a:gd name="T15" fmla="*/ 606 h 609"/>
                <a:gd name="T16" fmla="*/ 203 w 610"/>
                <a:gd name="T17" fmla="*/ 601 h 609"/>
                <a:gd name="T18" fmla="*/ 214 w 610"/>
                <a:gd name="T19" fmla="*/ 553 h 609"/>
                <a:gd name="T20" fmla="*/ 239 w 610"/>
                <a:gd name="T21" fmla="*/ 478 h 609"/>
                <a:gd name="T22" fmla="*/ 274 w 610"/>
                <a:gd name="T23" fmla="*/ 391 h 609"/>
                <a:gd name="T24" fmla="*/ 337 w 610"/>
                <a:gd name="T25" fmla="*/ 276 h 609"/>
                <a:gd name="T26" fmla="*/ 416 w 610"/>
                <a:gd name="T27" fmla="*/ 168 h 609"/>
                <a:gd name="T28" fmla="*/ 481 w 610"/>
                <a:gd name="T29" fmla="*/ 101 h 609"/>
                <a:gd name="T30" fmla="*/ 523 w 610"/>
                <a:gd name="T31" fmla="*/ 65 h 609"/>
                <a:gd name="T32" fmla="*/ 537 w 610"/>
                <a:gd name="T33" fmla="*/ 56 h 609"/>
                <a:gd name="T34" fmla="*/ 557 w 610"/>
                <a:gd name="T35" fmla="*/ 43 h 609"/>
                <a:gd name="T36" fmla="*/ 583 w 610"/>
                <a:gd name="T37" fmla="*/ 23 h 609"/>
                <a:gd name="T38" fmla="*/ 605 w 610"/>
                <a:gd name="T39" fmla="*/ 7 h 609"/>
                <a:gd name="T40" fmla="*/ 602 w 610"/>
                <a:gd name="T41" fmla="*/ 0 h 609"/>
                <a:gd name="T42" fmla="*/ 540 w 610"/>
                <a:gd name="T43" fmla="*/ 27 h 609"/>
                <a:gd name="T44" fmla="*/ 437 w 610"/>
                <a:gd name="T45" fmla="*/ 94 h 609"/>
                <a:gd name="T46" fmla="*/ 328 w 610"/>
                <a:gd name="T47" fmla="*/ 193 h 609"/>
                <a:gd name="T48" fmla="*/ 268 w 610"/>
                <a:gd name="T49" fmla="*/ 266 h 609"/>
                <a:gd name="T50" fmla="*/ 237 w 610"/>
                <a:gd name="T51" fmla="*/ 311 h 609"/>
                <a:gd name="T52" fmla="*/ 201 w 610"/>
                <a:gd name="T53" fmla="*/ 362 h 609"/>
                <a:gd name="T54" fmla="*/ 177 w 610"/>
                <a:gd name="T55" fmla="*/ 396 h 609"/>
                <a:gd name="T56" fmla="*/ 170 w 610"/>
                <a:gd name="T57" fmla="*/ 399 h 609"/>
                <a:gd name="T58" fmla="*/ 147 w 610"/>
                <a:gd name="T59" fmla="*/ 378 h 609"/>
                <a:gd name="T60" fmla="*/ 112 w 610"/>
                <a:gd name="T61" fmla="*/ 353 h 609"/>
                <a:gd name="T62" fmla="*/ 75 w 610"/>
                <a:gd name="T63" fmla="*/ 340 h 609"/>
                <a:gd name="T64" fmla="*/ 43 w 610"/>
                <a:gd name="T65" fmla="*/ 356 h 609"/>
                <a:gd name="T66" fmla="*/ 21 w 610"/>
                <a:gd name="T67" fmla="*/ 383 h 609"/>
                <a:gd name="T68" fmla="*/ 7 w 610"/>
                <a:gd name="T69" fmla="*/ 411 h 609"/>
                <a:gd name="T70" fmla="*/ 1 w 610"/>
                <a:gd name="T71" fmla="*/ 431 h 609"/>
                <a:gd name="T72" fmla="*/ 88 w 610"/>
                <a:gd name="T73" fmla="*/ 47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33CC33"/>
            </a:solidFill>
            <a:ln w="9525" cap="rnd">
              <a:noFill/>
              <a:round/>
            </a:ln>
          </p:spPr>
          <p:txBody>
            <a:bodyPr/>
            <a:lstStyle/>
            <a:p>
              <a:pPr fontAlgn="auto">
                <a:spcBef>
                  <a:spcPts val="0"/>
                </a:spcBef>
                <a:spcAft>
                  <a:spcPts val="0"/>
                </a:spcAft>
                <a:defRPr/>
              </a:pPr>
              <a:endParaRPr lang="zh-CN" altLang="en-US" sz="1400" kern="0">
                <a:solidFill>
                  <a:sysClr val="windowText" lastClr="000000"/>
                </a:solidFill>
                <a:latin typeface="+mn-ea"/>
                <a:ea typeface="+mn-ea"/>
              </a:endParaRPr>
            </a:p>
          </p:txBody>
        </p:sp>
        <p:sp>
          <p:nvSpPr>
            <p:cNvPr id="64" name="Freeform 10"/>
            <p:cNvSpPr/>
            <p:nvPr/>
          </p:nvSpPr>
          <p:spPr bwMode="auto">
            <a:xfrm>
              <a:off x="216099" y="4717398"/>
              <a:ext cx="431584" cy="431414"/>
            </a:xfrm>
            <a:custGeom>
              <a:avLst/>
              <a:gdLst>
                <a:gd name="T0" fmla="*/ 5368 w 939"/>
                <a:gd name="T1" fmla="*/ 201192 h 937"/>
                <a:gd name="T2" fmla="*/ 42407 w 939"/>
                <a:gd name="T3" fmla="*/ 110817 h 937"/>
                <a:gd name="T4" fmla="*/ 110581 w 939"/>
                <a:gd name="T5" fmla="*/ 42498 h 937"/>
                <a:gd name="T6" fmla="*/ 200764 w 939"/>
                <a:gd name="T7" fmla="*/ 5379 h 937"/>
                <a:gd name="T8" fmla="*/ 302219 w 939"/>
                <a:gd name="T9" fmla="*/ 5379 h 937"/>
                <a:gd name="T10" fmla="*/ 392401 w 939"/>
                <a:gd name="T11" fmla="*/ 42498 h 937"/>
                <a:gd name="T12" fmla="*/ 460575 w 939"/>
                <a:gd name="T13" fmla="*/ 110817 h 937"/>
                <a:gd name="T14" fmla="*/ 498151 w 939"/>
                <a:gd name="T15" fmla="*/ 201192 h 937"/>
                <a:gd name="T16" fmla="*/ 498151 w 939"/>
                <a:gd name="T17" fmla="*/ 302326 h 937"/>
                <a:gd name="T18" fmla="*/ 460575 w 939"/>
                <a:gd name="T19" fmla="*/ 392163 h 937"/>
                <a:gd name="T20" fmla="*/ 392401 w 939"/>
                <a:gd name="T21" fmla="*/ 460482 h 937"/>
                <a:gd name="T22" fmla="*/ 302219 w 939"/>
                <a:gd name="T23" fmla="*/ 498139 h 937"/>
                <a:gd name="T24" fmla="*/ 200764 w 939"/>
                <a:gd name="T25" fmla="*/ 498139 h 937"/>
                <a:gd name="T26" fmla="*/ 110581 w 939"/>
                <a:gd name="T27" fmla="*/ 460482 h 937"/>
                <a:gd name="T28" fmla="*/ 42407 w 939"/>
                <a:gd name="T29" fmla="*/ 392163 h 937"/>
                <a:gd name="T30" fmla="*/ 5368 w 939"/>
                <a:gd name="T31" fmla="*/ 302326 h 937"/>
                <a:gd name="T32" fmla="*/ 382739 w 939"/>
                <a:gd name="T33" fmla="*/ 91451 h 937"/>
                <a:gd name="T34" fmla="*/ 354289 w 939"/>
                <a:gd name="T35" fmla="*/ 71009 h 937"/>
                <a:gd name="T36" fmla="*/ 323154 w 939"/>
                <a:gd name="T37" fmla="*/ 56484 h 937"/>
                <a:gd name="T38" fmla="*/ 288262 w 939"/>
                <a:gd name="T39" fmla="*/ 47339 h 937"/>
                <a:gd name="T40" fmla="*/ 251760 w 939"/>
                <a:gd name="T41" fmla="*/ 44112 h 937"/>
                <a:gd name="T42" fmla="*/ 171239 w 939"/>
                <a:gd name="T43" fmla="*/ 60250 h 937"/>
                <a:gd name="T44" fmla="*/ 104676 w 939"/>
                <a:gd name="T45" fmla="*/ 104900 h 937"/>
                <a:gd name="T46" fmla="*/ 60122 w 939"/>
                <a:gd name="T47" fmla="*/ 170529 h 937"/>
                <a:gd name="T48" fmla="*/ 44018 w 939"/>
                <a:gd name="T49" fmla="*/ 251759 h 937"/>
                <a:gd name="T50" fmla="*/ 46702 w 939"/>
                <a:gd name="T51" fmla="*/ 284036 h 937"/>
                <a:gd name="T52" fmla="*/ 53143 w 939"/>
                <a:gd name="T53" fmla="*/ 313623 h 937"/>
                <a:gd name="T54" fmla="*/ 64416 w 939"/>
                <a:gd name="T55" fmla="*/ 342134 h 937"/>
                <a:gd name="T56" fmla="*/ 79983 w 939"/>
                <a:gd name="T57" fmla="*/ 369031 h 937"/>
                <a:gd name="T58" fmla="*/ 0 w 939"/>
                <a:gd name="T59" fmla="*/ 251759 h 937"/>
                <a:gd name="T60" fmla="*/ 134737 w 939"/>
                <a:gd name="T61" fmla="*/ 423364 h 937"/>
                <a:gd name="T62" fmla="*/ 164798 w 939"/>
                <a:gd name="T63" fmla="*/ 440040 h 937"/>
                <a:gd name="T64" fmla="*/ 197543 w 939"/>
                <a:gd name="T65" fmla="*/ 452413 h 937"/>
                <a:gd name="T66" fmla="*/ 233508 w 939"/>
                <a:gd name="T67" fmla="*/ 458868 h 937"/>
                <a:gd name="T68" fmla="*/ 293093 w 939"/>
                <a:gd name="T69" fmla="*/ 455641 h 937"/>
                <a:gd name="T70" fmla="*/ 367709 w 939"/>
                <a:gd name="T71" fmla="*/ 423902 h 937"/>
                <a:gd name="T72" fmla="*/ 424073 w 939"/>
                <a:gd name="T73" fmla="*/ 367956 h 937"/>
                <a:gd name="T74" fmla="*/ 454670 w 939"/>
                <a:gd name="T75" fmla="*/ 293719 h 937"/>
                <a:gd name="T76" fmla="*/ 458965 w 939"/>
                <a:gd name="T77" fmla="*/ 235083 h 937"/>
                <a:gd name="T78" fmla="*/ 454134 w 939"/>
                <a:gd name="T79" fmla="*/ 204420 h 937"/>
                <a:gd name="T80" fmla="*/ 445008 w 939"/>
                <a:gd name="T81" fmla="*/ 175371 h 937"/>
                <a:gd name="T82" fmla="*/ 431588 w 939"/>
                <a:gd name="T83" fmla="*/ 147935 h 937"/>
                <a:gd name="T84" fmla="*/ 120243 w 939"/>
                <a:gd name="T85" fmla="*/ 412605 h 9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9"/>
                <a:gd name="T130" fmla="*/ 0 h 937"/>
                <a:gd name="T131" fmla="*/ 939 w 939"/>
                <a:gd name="T132" fmla="*/ 937 h 9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9" h="937">
                  <a:moveTo>
                    <a:pt x="0" y="468"/>
                  </a:moveTo>
                  <a:lnTo>
                    <a:pt x="10" y="374"/>
                  </a:lnTo>
                  <a:lnTo>
                    <a:pt x="37" y="285"/>
                  </a:lnTo>
                  <a:lnTo>
                    <a:pt x="79" y="206"/>
                  </a:lnTo>
                  <a:lnTo>
                    <a:pt x="137" y="136"/>
                  </a:lnTo>
                  <a:lnTo>
                    <a:pt x="206" y="79"/>
                  </a:lnTo>
                  <a:lnTo>
                    <a:pt x="286" y="37"/>
                  </a:lnTo>
                  <a:lnTo>
                    <a:pt x="374" y="10"/>
                  </a:lnTo>
                  <a:lnTo>
                    <a:pt x="469" y="0"/>
                  </a:lnTo>
                  <a:lnTo>
                    <a:pt x="563" y="10"/>
                  </a:lnTo>
                  <a:lnTo>
                    <a:pt x="651" y="37"/>
                  </a:lnTo>
                  <a:lnTo>
                    <a:pt x="731" y="79"/>
                  </a:lnTo>
                  <a:lnTo>
                    <a:pt x="800" y="136"/>
                  </a:lnTo>
                  <a:lnTo>
                    <a:pt x="858" y="206"/>
                  </a:lnTo>
                  <a:lnTo>
                    <a:pt x="900" y="285"/>
                  </a:lnTo>
                  <a:lnTo>
                    <a:pt x="928" y="374"/>
                  </a:lnTo>
                  <a:lnTo>
                    <a:pt x="938" y="468"/>
                  </a:lnTo>
                  <a:lnTo>
                    <a:pt x="928" y="562"/>
                  </a:lnTo>
                  <a:lnTo>
                    <a:pt x="900" y="650"/>
                  </a:lnTo>
                  <a:lnTo>
                    <a:pt x="858" y="729"/>
                  </a:lnTo>
                  <a:lnTo>
                    <a:pt x="800" y="799"/>
                  </a:lnTo>
                  <a:lnTo>
                    <a:pt x="731" y="856"/>
                  </a:lnTo>
                  <a:lnTo>
                    <a:pt x="651" y="899"/>
                  </a:lnTo>
                  <a:lnTo>
                    <a:pt x="563" y="926"/>
                  </a:lnTo>
                  <a:lnTo>
                    <a:pt x="469" y="936"/>
                  </a:lnTo>
                  <a:lnTo>
                    <a:pt x="374" y="926"/>
                  </a:lnTo>
                  <a:lnTo>
                    <a:pt x="286" y="899"/>
                  </a:lnTo>
                  <a:lnTo>
                    <a:pt x="206" y="856"/>
                  </a:lnTo>
                  <a:lnTo>
                    <a:pt x="137" y="799"/>
                  </a:lnTo>
                  <a:lnTo>
                    <a:pt x="79" y="729"/>
                  </a:lnTo>
                  <a:lnTo>
                    <a:pt x="37" y="650"/>
                  </a:lnTo>
                  <a:lnTo>
                    <a:pt x="10" y="562"/>
                  </a:lnTo>
                  <a:lnTo>
                    <a:pt x="0" y="468"/>
                  </a:lnTo>
                  <a:lnTo>
                    <a:pt x="713" y="170"/>
                  </a:lnTo>
                  <a:lnTo>
                    <a:pt x="688" y="150"/>
                  </a:lnTo>
                  <a:lnTo>
                    <a:pt x="660" y="132"/>
                  </a:lnTo>
                  <a:lnTo>
                    <a:pt x="632" y="117"/>
                  </a:lnTo>
                  <a:lnTo>
                    <a:pt x="602" y="105"/>
                  </a:lnTo>
                  <a:lnTo>
                    <a:pt x="570" y="94"/>
                  </a:lnTo>
                  <a:lnTo>
                    <a:pt x="537" y="88"/>
                  </a:lnTo>
                  <a:lnTo>
                    <a:pt x="502" y="84"/>
                  </a:lnTo>
                  <a:lnTo>
                    <a:pt x="469" y="82"/>
                  </a:lnTo>
                  <a:lnTo>
                    <a:pt x="391" y="90"/>
                  </a:lnTo>
                  <a:lnTo>
                    <a:pt x="319" y="112"/>
                  </a:lnTo>
                  <a:lnTo>
                    <a:pt x="252" y="147"/>
                  </a:lnTo>
                  <a:lnTo>
                    <a:pt x="195" y="195"/>
                  </a:lnTo>
                  <a:lnTo>
                    <a:pt x="149" y="252"/>
                  </a:lnTo>
                  <a:lnTo>
                    <a:pt x="112" y="317"/>
                  </a:lnTo>
                  <a:lnTo>
                    <a:pt x="90" y="389"/>
                  </a:lnTo>
                  <a:lnTo>
                    <a:pt x="82" y="468"/>
                  </a:lnTo>
                  <a:lnTo>
                    <a:pt x="82" y="498"/>
                  </a:lnTo>
                  <a:lnTo>
                    <a:pt x="87" y="528"/>
                  </a:lnTo>
                  <a:lnTo>
                    <a:pt x="91" y="556"/>
                  </a:lnTo>
                  <a:lnTo>
                    <a:pt x="99" y="583"/>
                  </a:lnTo>
                  <a:lnTo>
                    <a:pt x="109" y="610"/>
                  </a:lnTo>
                  <a:lnTo>
                    <a:pt x="120" y="636"/>
                  </a:lnTo>
                  <a:lnTo>
                    <a:pt x="134" y="662"/>
                  </a:lnTo>
                  <a:lnTo>
                    <a:pt x="149" y="686"/>
                  </a:lnTo>
                  <a:lnTo>
                    <a:pt x="713" y="170"/>
                  </a:lnTo>
                  <a:lnTo>
                    <a:pt x="0" y="468"/>
                  </a:lnTo>
                  <a:lnTo>
                    <a:pt x="224" y="767"/>
                  </a:lnTo>
                  <a:lnTo>
                    <a:pt x="251" y="787"/>
                  </a:lnTo>
                  <a:lnTo>
                    <a:pt x="278" y="803"/>
                  </a:lnTo>
                  <a:lnTo>
                    <a:pt x="307" y="818"/>
                  </a:lnTo>
                  <a:lnTo>
                    <a:pt x="337" y="832"/>
                  </a:lnTo>
                  <a:lnTo>
                    <a:pt x="368" y="841"/>
                  </a:lnTo>
                  <a:lnTo>
                    <a:pt x="400" y="848"/>
                  </a:lnTo>
                  <a:lnTo>
                    <a:pt x="435" y="853"/>
                  </a:lnTo>
                  <a:lnTo>
                    <a:pt x="469" y="854"/>
                  </a:lnTo>
                  <a:lnTo>
                    <a:pt x="546" y="847"/>
                  </a:lnTo>
                  <a:lnTo>
                    <a:pt x="620" y="824"/>
                  </a:lnTo>
                  <a:lnTo>
                    <a:pt x="685" y="788"/>
                  </a:lnTo>
                  <a:lnTo>
                    <a:pt x="742" y="741"/>
                  </a:lnTo>
                  <a:lnTo>
                    <a:pt x="790" y="684"/>
                  </a:lnTo>
                  <a:lnTo>
                    <a:pt x="825" y="618"/>
                  </a:lnTo>
                  <a:lnTo>
                    <a:pt x="847" y="546"/>
                  </a:lnTo>
                  <a:lnTo>
                    <a:pt x="856" y="468"/>
                  </a:lnTo>
                  <a:lnTo>
                    <a:pt x="855" y="437"/>
                  </a:lnTo>
                  <a:lnTo>
                    <a:pt x="852" y="409"/>
                  </a:lnTo>
                  <a:lnTo>
                    <a:pt x="846" y="380"/>
                  </a:lnTo>
                  <a:lnTo>
                    <a:pt x="838" y="353"/>
                  </a:lnTo>
                  <a:lnTo>
                    <a:pt x="829" y="326"/>
                  </a:lnTo>
                  <a:lnTo>
                    <a:pt x="817" y="300"/>
                  </a:lnTo>
                  <a:lnTo>
                    <a:pt x="804" y="275"/>
                  </a:lnTo>
                  <a:lnTo>
                    <a:pt x="790" y="252"/>
                  </a:lnTo>
                  <a:lnTo>
                    <a:pt x="224" y="767"/>
                  </a:lnTo>
                  <a:lnTo>
                    <a:pt x="0" y="468"/>
                  </a:lnTo>
                </a:path>
              </a:pathLst>
            </a:custGeom>
            <a:solidFill>
              <a:srgbClr val="CC0000"/>
            </a:solidFill>
            <a:ln w="9525" cap="rnd">
              <a:noFill/>
              <a:round/>
            </a:ln>
          </p:spPr>
          <p:txBody>
            <a:bodyPr lIns="62864" tIns="31432" rIns="62864" bIns="31432"/>
            <a:lstStyle/>
            <a:p>
              <a:pPr fontAlgn="auto">
                <a:spcBef>
                  <a:spcPts val="0"/>
                </a:spcBef>
                <a:spcAft>
                  <a:spcPts val="0"/>
                </a:spcAft>
                <a:defRPr/>
              </a:pPr>
              <a:endParaRPr lang="zh-CN" altLang="en-US" sz="1400" kern="0">
                <a:solidFill>
                  <a:sysClr val="windowText" lastClr="000000"/>
                </a:solidFill>
                <a:latin typeface="+mn-ea"/>
                <a:ea typeface="+mn-ea"/>
              </a:endParaRPr>
            </a:p>
          </p:txBody>
        </p:sp>
      </p:grpSp>
      <p:sp>
        <p:nvSpPr>
          <p:cNvPr id="65" name="标题 64"/>
          <p:cNvSpPr>
            <a:spLocks noGrp="1"/>
          </p:cNvSpPr>
          <p:nvPr>
            <p:ph type="title"/>
          </p:nvPr>
        </p:nvSpPr>
        <p:spPr/>
        <p:txBody>
          <a:bodyPr/>
          <a:lstStyle/>
          <a:p>
            <a:r>
              <a:rPr lang="en-US" altLang="zh-CN" smtClean="0"/>
              <a:t>HDFS</a:t>
            </a:r>
            <a:r>
              <a:rPr lang="zh-CN" altLang="en-US" smtClean="0"/>
              <a:t>原理简介－分布式文件系统</a:t>
            </a:r>
            <a:endParaRPr lang="zh-CN" altLang="en-US" dirty="0"/>
          </a:p>
        </p:txBody>
      </p:sp>
      <p:sp>
        <p:nvSpPr>
          <p:cNvPr id="4" name="Text Placeholder 3"/>
          <p:cNvSpPr>
            <a:spLocks noGrp="1"/>
          </p:cNvSpPr>
          <p:nvPr>
            <p:ph type="body" sz="quarter" idx="10"/>
          </p:nvPr>
        </p:nvSpPr>
        <p:spPr/>
        <p:txBody>
          <a:bodyPr/>
          <a:lstStyle/>
          <a:p>
            <a:endParaRPr lang="en-US"/>
          </a:p>
        </p:txBody>
      </p:sp>
    </p:spTree>
  </p:cSld>
  <p:clrMapOvr>
    <a:masterClrMapping/>
  </p:clrMapOvr>
  <p:transition advClick="0" advTm="8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smtClean="0"/>
              <a:t>HDFS</a:t>
            </a:r>
            <a:r>
              <a:rPr lang="zh-CN" altLang="en-US" smtClean="0"/>
              <a:t>增强介绍（</a:t>
            </a:r>
            <a:r>
              <a:rPr lang="en-US" altLang="zh-CN" smtClean="0"/>
              <a:t>FTP</a:t>
            </a:r>
            <a:r>
              <a:rPr lang="zh-CN" altLang="en-US" smtClean="0"/>
              <a:t>接入）</a:t>
            </a:r>
            <a:endParaRPr lang="en-US" altLang="zh-CN" dirty="0"/>
          </a:p>
        </p:txBody>
      </p:sp>
      <p:sp>
        <p:nvSpPr>
          <p:cNvPr id="3" name="Text Placeholder 2"/>
          <p:cNvSpPr>
            <a:spLocks noGrp="1"/>
          </p:cNvSpPr>
          <p:nvPr>
            <p:ph type="body" sz="quarter" idx="10"/>
          </p:nvPr>
        </p:nvSpPr>
        <p:spPr/>
        <p:txBody>
          <a:bodyPr/>
          <a:lstStyle/>
          <a:p>
            <a:endParaRPr lang="en-US"/>
          </a:p>
        </p:txBody>
      </p:sp>
      <p:sp>
        <p:nvSpPr>
          <p:cNvPr id="1028" name="Rectangle 2"/>
          <p:cNvSpPr>
            <a:spLocks noChangeArrowheads="1"/>
          </p:cNvSpPr>
          <p:nvPr/>
        </p:nvSpPr>
        <p:spPr bwMode="auto">
          <a:xfrm>
            <a:off x="0" y="-123825"/>
            <a:ext cx="184150" cy="247650"/>
          </a:xfrm>
          <a:prstGeom prst="rect">
            <a:avLst/>
          </a:prstGeom>
          <a:noFill/>
          <a:ln w="9525">
            <a:noFill/>
            <a:miter lim="800000"/>
          </a:ln>
        </p:spPr>
        <p:txBody>
          <a:bodyPr wrap="none" anchor="ctr">
            <a:spAutoFit/>
          </a:bodyPr>
          <a:lstStyle/>
          <a:p>
            <a:endParaRPr lang="zh-CN" altLang="en-US">
              <a:latin typeface="微软雅黑" panose="020B0503020204020204" pitchFamily="34" charset="-122"/>
              <a:ea typeface="微软雅黑" panose="020B0503020204020204" pitchFamily="34" charset="-122"/>
            </a:endParaRPr>
          </a:p>
        </p:txBody>
      </p:sp>
      <p:graphicFrame>
        <p:nvGraphicFramePr>
          <p:cNvPr id="1026" name="Object 2"/>
          <p:cNvGraphicFramePr>
            <a:graphicFrameLocks noChangeAspect="1"/>
          </p:cNvGraphicFramePr>
          <p:nvPr/>
        </p:nvGraphicFramePr>
        <p:xfrm>
          <a:off x="758140" y="1484783"/>
          <a:ext cx="4950656" cy="3528393"/>
        </p:xfrm>
        <a:graphic>
          <a:graphicData uri="http://schemas.openxmlformats.org/presentationml/2006/ole">
            <mc:AlternateContent xmlns:mc="http://schemas.openxmlformats.org/markup-compatibility/2006">
              <mc:Choice xmlns:v="urn:schemas-microsoft-com:vml" Requires="v">
                <p:oleObj spid="_x0000_s1056" name="Visio" r:id="rId4" imgW="9182100" imgH="4914900" progId="Visio.Drawing.11">
                  <p:embed/>
                </p:oleObj>
              </mc:Choice>
              <mc:Fallback>
                <p:oleObj name="Visio" r:id="rId4" imgW="9182100" imgH="4914900" progId="Visio.Drawing.11">
                  <p:embed/>
                  <p:pic>
                    <p:nvPicPr>
                      <p:cNvPr id="0" name="图片 10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40" y="1484783"/>
                        <a:ext cx="4950656" cy="352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矩形 12"/>
          <p:cNvSpPr/>
          <p:nvPr/>
        </p:nvSpPr>
        <p:spPr>
          <a:xfrm>
            <a:off x="5796136" y="1448780"/>
            <a:ext cx="2772308" cy="1046440"/>
          </a:xfrm>
          <a:prstGeom prst="rect">
            <a:avLst/>
          </a:prstGeom>
          <a:solidFill>
            <a:srgbClr val="CCFFCC"/>
          </a:solidFill>
          <a:scene3d>
            <a:camera prst="orthographicFront"/>
            <a:lightRig rig="threePt" dir="t"/>
          </a:scene3d>
          <a:sp3d>
            <a:bevelT/>
          </a:sp3d>
        </p:spPr>
        <p:txBody>
          <a:bodyPr>
            <a:spAutoFit/>
          </a:bodyPr>
          <a:lstStyle/>
          <a:p>
            <a:pPr>
              <a:defRPr/>
            </a:pPr>
            <a:r>
              <a:rPr lang="zh-CN" altLang="en-US" sz="1400" b="1" dirty="0">
                <a:solidFill>
                  <a:srgbClr val="990000"/>
                </a:solidFill>
                <a:latin typeface="+mn-ea"/>
                <a:ea typeface="+mn-ea"/>
              </a:rPr>
              <a:t>▲ 兼容性</a:t>
            </a:r>
            <a:endParaRPr lang="en-US" altLang="zh-CN" sz="1400" b="1" dirty="0">
              <a:solidFill>
                <a:srgbClr val="990000"/>
              </a:solidFill>
              <a:latin typeface="+mn-ea"/>
              <a:ea typeface="+mn-ea"/>
            </a:endParaRPr>
          </a:p>
          <a:p>
            <a:pPr marL="285750" indent="-285750">
              <a:buFont typeface="Arial" panose="020B0604020202020204" pitchFamily="34" charset="0"/>
              <a:buChar char="•"/>
              <a:defRPr/>
            </a:pPr>
            <a:r>
              <a:rPr lang="zh-CN" altLang="en-US" sz="1200" dirty="0">
                <a:latin typeface="+mn-ea"/>
                <a:ea typeface="+mn-ea"/>
              </a:rPr>
              <a:t>支持标准</a:t>
            </a:r>
            <a:r>
              <a:rPr lang="en-US" altLang="zh-CN" sz="1200" dirty="0">
                <a:latin typeface="+mn-ea"/>
                <a:ea typeface="+mn-ea"/>
              </a:rPr>
              <a:t>FTP</a:t>
            </a:r>
            <a:r>
              <a:rPr lang="zh-CN" altLang="en-US" sz="1200" dirty="0">
                <a:latin typeface="+mn-ea"/>
                <a:ea typeface="+mn-ea"/>
              </a:rPr>
              <a:t>协议功能，如</a:t>
            </a:r>
            <a:r>
              <a:rPr lang="zh-CN" altLang="zh-CN" sz="1200" dirty="0">
                <a:latin typeface="+mn-ea"/>
                <a:ea typeface="+mn-ea"/>
              </a:rPr>
              <a:t>文件上传</a:t>
            </a:r>
            <a:r>
              <a:rPr lang="zh-CN" altLang="en-US" sz="1200" dirty="0">
                <a:latin typeface="+mn-ea"/>
                <a:ea typeface="+mn-ea"/>
              </a:rPr>
              <a:t>、</a:t>
            </a:r>
            <a:r>
              <a:rPr lang="zh-CN" altLang="zh-CN" sz="1200" dirty="0">
                <a:latin typeface="+mn-ea"/>
                <a:ea typeface="+mn-ea"/>
              </a:rPr>
              <a:t>文件下载</a:t>
            </a:r>
            <a:r>
              <a:rPr lang="zh-CN" altLang="en-US" sz="1200" dirty="0">
                <a:latin typeface="+mn-ea"/>
                <a:ea typeface="+mn-ea"/>
              </a:rPr>
              <a:t>、</a:t>
            </a:r>
            <a:r>
              <a:rPr lang="zh-CN" altLang="zh-CN" sz="1200" dirty="0">
                <a:latin typeface="+mn-ea"/>
                <a:ea typeface="+mn-ea"/>
              </a:rPr>
              <a:t>目录查看</a:t>
            </a:r>
            <a:r>
              <a:rPr lang="zh-CN" altLang="en-US" sz="1200" dirty="0">
                <a:latin typeface="+mn-ea"/>
                <a:ea typeface="+mn-ea"/>
              </a:rPr>
              <a:t>、</a:t>
            </a:r>
            <a:r>
              <a:rPr lang="zh-CN" altLang="zh-CN" sz="1200" dirty="0">
                <a:latin typeface="+mn-ea"/>
                <a:ea typeface="+mn-ea"/>
              </a:rPr>
              <a:t>目录创建</a:t>
            </a:r>
            <a:r>
              <a:rPr lang="zh-CN" altLang="en-US" sz="1200" dirty="0">
                <a:latin typeface="+mn-ea"/>
                <a:ea typeface="+mn-ea"/>
              </a:rPr>
              <a:t>、</a:t>
            </a:r>
            <a:r>
              <a:rPr lang="zh-CN" altLang="zh-CN" sz="1200" dirty="0">
                <a:latin typeface="+mn-ea"/>
                <a:ea typeface="+mn-ea"/>
              </a:rPr>
              <a:t>目录删除</a:t>
            </a:r>
            <a:r>
              <a:rPr lang="zh-CN" altLang="en-US" sz="1200" dirty="0">
                <a:latin typeface="+mn-ea"/>
                <a:ea typeface="+mn-ea"/>
              </a:rPr>
              <a:t>、</a:t>
            </a:r>
            <a:r>
              <a:rPr lang="zh-CN" altLang="zh-CN" sz="1200" dirty="0">
                <a:latin typeface="+mn-ea"/>
                <a:ea typeface="+mn-ea"/>
              </a:rPr>
              <a:t>文件权限修改等</a:t>
            </a:r>
            <a:r>
              <a:rPr lang="zh-CN" altLang="en-US" sz="1200" dirty="0">
                <a:latin typeface="+mn-ea"/>
                <a:ea typeface="+mn-ea"/>
              </a:rPr>
              <a:t>。</a:t>
            </a:r>
            <a:endParaRPr lang="en-US" altLang="zh-CN" sz="1200" dirty="0">
              <a:latin typeface="+mn-ea"/>
              <a:ea typeface="+mn-ea"/>
            </a:endParaRPr>
          </a:p>
          <a:p>
            <a:pPr marL="285750" indent="-285750">
              <a:buFont typeface="Arial" panose="020B0604020202020204" pitchFamily="34" charset="0"/>
              <a:buChar char="•"/>
              <a:defRPr/>
            </a:pPr>
            <a:endParaRPr lang="en-US" altLang="zh-CN" sz="1200" dirty="0">
              <a:latin typeface="+mn-ea"/>
              <a:ea typeface="+mn-ea"/>
            </a:endParaRPr>
          </a:p>
        </p:txBody>
      </p:sp>
      <p:sp>
        <p:nvSpPr>
          <p:cNvPr id="14" name="矩形 13"/>
          <p:cNvSpPr/>
          <p:nvPr/>
        </p:nvSpPr>
        <p:spPr>
          <a:xfrm>
            <a:off x="5796136" y="2814608"/>
            <a:ext cx="2772308" cy="861774"/>
          </a:xfrm>
          <a:prstGeom prst="rect">
            <a:avLst/>
          </a:prstGeom>
          <a:solidFill>
            <a:schemeClr val="accent1">
              <a:lumMod val="40000"/>
              <a:lumOff val="60000"/>
            </a:schemeClr>
          </a:solidFill>
          <a:scene3d>
            <a:camera prst="orthographicFront"/>
            <a:lightRig rig="threePt" dir="t"/>
          </a:scene3d>
          <a:sp3d>
            <a:bevelT/>
          </a:sp3d>
        </p:spPr>
        <p:txBody>
          <a:bodyPr>
            <a:spAutoFit/>
          </a:bodyPr>
          <a:lstStyle/>
          <a:p>
            <a:pPr>
              <a:defRPr/>
            </a:pPr>
            <a:r>
              <a:rPr lang="zh-CN" altLang="en-US" sz="1400" b="1" dirty="0">
                <a:solidFill>
                  <a:srgbClr val="990000"/>
                </a:solidFill>
                <a:latin typeface="+mn-ea"/>
                <a:ea typeface="+mn-ea"/>
              </a:rPr>
              <a:t>▲ 安全性</a:t>
            </a:r>
            <a:endParaRPr lang="en-US" altLang="zh-CN" sz="1400" b="1" dirty="0">
              <a:solidFill>
                <a:srgbClr val="990000"/>
              </a:solidFill>
              <a:latin typeface="+mn-ea"/>
              <a:ea typeface="+mn-ea"/>
            </a:endParaRPr>
          </a:p>
          <a:p>
            <a:pPr marL="285750" indent="-285750">
              <a:buFont typeface="Arial" panose="020B0604020202020204" pitchFamily="34" charset="0"/>
              <a:buChar char="•"/>
              <a:defRPr/>
            </a:pPr>
            <a:r>
              <a:rPr lang="zh-CN" altLang="en-US" sz="1200" dirty="0">
                <a:latin typeface="+mn-ea"/>
                <a:ea typeface="+mn-ea"/>
              </a:rPr>
              <a:t>与现有</a:t>
            </a:r>
            <a:r>
              <a:rPr lang="en-US" altLang="zh-CN" sz="1200" dirty="0" err="1">
                <a:latin typeface="+mn-lt"/>
                <a:ea typeface="+mn-ea"/>
              </a:rPr>
              <a:t>Hadoop</a:t>
            </a:r>
            <a:r>
              <a:rPr lang="zh-CN" altLang="en-US" sz="1200" dirty="0">
                <a:latin typeface="+mn-ea"/>
                <a:ea typeface="+mn-ea"/>
              </a:rPr>
              <a:t>的安全认证体系无缝集成。</a:t>
            </a:r>
            <a:endParaRPr lang="en-US" altLang="zh-CN" sz="1200" dirty="0">
              <a:latin typeface="+mn-ea"/>
              <a:ea typeface="+mn-ea"/>
            </a:endParaRPr>
          </a:p>
          <a:p>
            <a:pPr marL="285750" indent="-285750">
              <a:buFont typeface="Arial" panose="020B0604020202020204" pitchFamily="34" charset="0"/>
              <a:buChar char="•"/>
              <a:defRPr/>
            </a:pPr>
            <a:r>
              <a:rPr lang="zh-CN" altLang="en-US" sz="1200" dirty="0">
                <a:latin typeface="+mn-ea"/>
                <a:ea typeface="+mn-ea"/>
              </a:rPr>
              <a:t>支持</a:t>
            </a:r>
            <a:r>
              <a:rPr lang="en-US" altLang="zh-CN" sz="1200" dirty="0">
                <a:latin typeface="+mn-ea"/>
                <a:ea typeface="+mn-ea"/>
              </a:rPr>
              <a:t>FTPS</a:t>
            </a:r>
            <a:r>
              <a:rPr lang="zh-CN" altLang="en-US" sz="1200" dirty="0">
                <a:latin typeface="+mn-ea"/>
                <a:ea typeface="+mn-ea"/>
              </a:rPr>
              <a:t>加密协议，防止信息泄露。</a:t>
            </a:r>
            <a:endParaRPr lang="en-US" altLang="zh-CN" sz="1200" dirty="0">
              <a:latin typeface="+mn-ea"/>
              <a:ea typeface="+mn-ea"/>
            </a:endParaRPr>
          </a:p>
        </p:txBody>
      </p:sp>
      <p:sp>
        <p:nvSpPr>
          <p:cNvPr id="15" name="矩形 14"/>
          <p:cNvSpPr/>
          <p:nvPr/>
        </p:nvSpPr>
        <p:spPr>
          <a:xfrm>
            <a:off x="5796136" y="4149080"/>
            <a:ext cx="2772308" cy="1046440"/>
          </a:xfrm>
          <a:prstGeom prst="rect">
            <a:avLst/>
          </a:prstGeom>
          <a:solidFill>
            <a:srgbClr val="CCFFFF"/>
          </a:solidFill>
          <a:scene3d>
            <a:camera prst="orthographicFront"/>
            <a:lightRig rig="threePt" dir="t"/>
          </a:scene3d>
          <a:sp3d>
            <a:bevelT/>
          </a:sp3d>
        </p:spPr>
        <p:txBody>
          <a:bodyPr>
            <a:spAutoFit/>
          </a:bodyPr>
          <a:lstStyle/>
          <a:p>
            <a:pPr>
              <a:defRPr/>
            </a:pPr>
            <a:r>
              <a:rPr lang="zh-CN" altLang="en-US" sz="1400" b="1" dirty="0">
                <a:solidFill>
                  <a:srgbClr val="990000"/>
                </a:solidFill>
                <a:latin typeface="+mn-ea"/>
                <a:ea typeface="+mn-ea"/>
              </a:rPr>
              <a:t>▲ 高性能</a:t>
            </a:r>
            <a:endParaRPr lang="en-US" altLang="zh-CN" sz="1400" b="1" dirty="0">
              <a:solidFill>
                <a:srgbClr val="990000"/>
              </a:solidFill>
              <a:latin typeface="+mn-ea"/>
              <a:ea typeface="+mn-ea"/>
            </a:endParaRPr>
          </a:p>
          <a:p>
            <a:pPr marL="285750" indent="-285750">
              <a:buFont typeface="Arial" panose="020B0604020202020204" pitchFamily="34" charset="0"/>
              <a:buChar char="•"/>
              <a:defRPr/>
            </a:pPr>
            <a:r>
              <a:rPr lang="zh-CN" altLang="en-US" sz="1200" dirty="0">
                <a:latin typeface="+mn-ea"/>
                <a:ea typeface="+mn-ea"/>
              </a:rPr>
              <a:t>单</a:t>
            </a:r>
            <a:r>
              <a:rPr lang="en-US" altLang="zh-CN" sz="1200" dirty="0">
                <a:latin typeface="+mn-ea"/>
                <a:ea typeface="+mn-ea"/>
              </a:rPr>
              <a:t>CPU</a:t>
            </a:r>
            <a:r>
              <a:rPr lang="zh-CN" altLang="en-US" sz="1200" dirty="0">
                <a:latin typeface="+mn-ea"/>
                <a:ea typeface="+mn-ea"/>
              </a:rPr>
              <a:t>核可提供数百</a:t>
            </a:r>
            <a:r>
              <a:rPr lang="en-US" altLang="zh-CN" sz="1200" dirty="0">
                <a:latin typeface="+mn-ea"/>
                <a:ea typeface="+mn-ea"/>
              </a:rPr>
              <a:t>MB/s</a:t>
            </a:r>
            <a:r>
              <a:rPr lang="zh-CN" altLang="en-US" sz="1200" dirty="0">
                <a:latin typeface="+mn-ea"/>
                <a:ea typeface="+mn-ea"/>
              </a:rPr>
              <a:t>的吞吐量。</a:t>
            </a:r>
            <a:endParaRPr lang="en-US" altLang="zh-CN" sz="1200" dirty="0">
              <a:latin typeface="+mn-ea"/>
              <a:ea typeface="+mn-ea"/>
            </a:endParaRPr>
          </a:p>
          <a:p>
            <a:pPr marL="285750" indent="-285750">
              <a:buFont typeface="Arial" panose="020B0604020202020204" pitchFamily="34" charset="0"/>
              <a:buChar char="•"/>
              <a:defRPr/>
            </a:pPr>
            <a:r>
              <a:rPr lang="zh-CN" altLang="en-US" sz="1200" dirty="0">
                <a:latin typeface="+mn-ea"/>
                <a:ea typeface="+mn-ea"/>
              </a:rPr>
              <a:t>支持部署多个</a:t>
            </a:r>
            <a:r>
              <a:rPr lang="en-US" altLang="zh-CN" sz="1200" dirty="0">
                <a:latin typeface="+mn-ea"/>
                <a:ea typeface="+mn-ea"/>
              </a:rPr>
              <a:t>FTP Server</a:t>
            </a:r>
            <a:r>
              <a:rPr lang="zh-CN" altLang="en-US" sz="1200" dirty="0">
                <a:latin typeface="+mn-ea"/>
                <a:ea typeface="+mn-ea"/>
              </a:rPr>
              <a:t>，进一步提升文件上</a:t>
            </a:r>
            <a:r>
              <a:rPr lang="en-US" altLang="zh-CN" sz="1200" dirty="0">
                <a:latin typeface="+mn-ea"/>
                <a:ea typeface="+mn-ea"/>
              </a:rPr>
              <a:t>/</a:t>
            </a:r>
            <a:r>
              <a:rPr lang="zh-CN" altLang="en-US" sz="1200" dirty="0">
                <a:latin typeface="+mn-ea"/>
                <a:ea typeface="+mn-ea"/>
              </a:rPr>
              <a:t>下载性能。</a:t>
            </a:r>
            <a:endParaRPr lang="en-US" altLang="zh-CN" sz="1200" dirty="0">
              <a:latin typeface="+mn-ea"/>
              <a:ea typeface="+mn-ea"/>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下箭头 95"/>
          <p:cNvSpPr/>
          <p:nvPr/>
        </p:nvSpPr>
        <p:spPr bwMode="auto">
          <a:xfrm>
            <a:off x="2128998" y="3669027"/>
            <a:ext cx="216023" cy="353832"/>
          </a:xfrm>
          <a:prstGeom prst="downArrow">
            <a:avLst/>
          </a:prstGeom>
          <a:solidFill>
            <a:srgbClr val="B2B2B2"/>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noAutofit/>
          </a:bodyPr>
          <a:lstStyle/>
          <a:p>
            <a:pPr defTabSz="801370" fontAlgn="auto">
              <a:spcBef>
                <a:spcPts val="0"/>
              </a:spcBef>
              <a:spcAft>
                <a:spcPts val="0"/>
              </a:spcAft>
              <a:defRPr/>
            </a:pPr>
            <a:endParaRPr lang="zh-CN" altLang="en-US" kern="0" smtClean="0">
              <a:solidFill>
                <a:srgbClr val="FFFFFF"/>
              </a:solidFill>
              <a:latin typeface="Calibri" panose="020F0502020204030204" pitchFamily="34" charset="0"/>
              <a:ea typeface="黑体" panose="02010609060101010101" pitchFamily="2" charset="-122"/>
            </a:endParaRPr>
          </a:p>
        </p:txBody>
      </p:sp>
      <p:grpSp>
        <p:nvGrpSpPr>
          <p:cNvPr id="2" name="组合 11"/>
          <p:cNvGrpSpPr/>
          <p:nvPr/>
        </p:nvGrpSpPr>
        <p:grpSpPr>
          <a:xfrm>
            <a:off x="719572" y="1484784"/>
            <a:ext cx="3024336" cy="2184242"/>
            <a:chOff x="395536" y="1059582"/>
            <a:chExt cx="2952328" cy="1368152"/>
          </a:xfrm>
        </p:grpSpPr>
        <p:sp>
          <p:nvSpPr>
            <p:cNvPr id="5" name="Rectangle 114"/>
            <p:cNvSpPr>
              <a:spLocks noChangeArrowheads="1"/>
            </p:cNvSpPr>
            <p:nvPr/>
          </p:nvSpPr>
          <p:spPr bwMode="auto">
            <a:xfrm>
              <a:off x="395536" y="1059582"/>
              <a:ext cx="2952328" cy="1368152"/>
            </a:xfrm>
            <a:prstGeom prst="rect">
              <a:avLst/>
            </a:prstGeom>
            <a:solidFill>
              <a:schemeClr val="tx1">
                <a:lumMod val="40000"/>
                <a:lumOff val="60000"/>
              </a:schemeClr>
            </a:solidFill>
          </p:spPr>
          <p:style>
            <a:lnRef idx="0">
              <a:schemeClr val="dk1"/>
            </a:lnRef>
            <a:fillRef idx="3">
              <a:schemeClr val="dk1"/>
            </a:fillRef>
            <a:effectRef idx="3">
              <a:schemeClr val="dk1"/>
            </a:effectRef>
            <a:fontRef idx="minor">
              <a:schemeClr val="lt1"/>
            </a:fontRef>
          </p:style>
          <p:txBody>
            <a:bodyPr lIns="79169" tIns="39586" rIns="79169" bIns="39586"/>
            <a:lstStyle/>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Hive</a:t>
              </a:r>
              <a:endParaRPr lang="en-US" altLang="zh-CN" sz="1000" kern="0" dirty="0">
                <a:solidFill>
                  <a:srgbClr val="000000"/>
                </a:solidFill>
                <a:latin typeface="微软雅黑" panose="020B0503020204020204" pitchFamily="34" charset="-122"/>
                <a:ea typeface="微软雅黑" panose="020B0503020204020204" pitchFamily="34" charset="-122"/>
              </a:endParaRPr>
            </a:p>
          </p:txBody>
        </p:sp>
        <p:sp>
          <p:nvSpPr>
            <p:cNvPr id="6" name="Rectangle 117"/>
            <p:cNvSpPr>
              <a:spLocks noChangeArrowheads="1"/>
            </p:cNvSpPr>
            <p:nvPr/>
          </p:nvSpPr>
          <p:spPr bwMode="auto">
            <a:xfrm>
              <a:off x="467544" y="1275606"/>
              <a:ext cx="936104" cy="309093"/>
            </a:xfrm>
            <a:prstGeom prst="rect">
              <a:avLst/>
            </a:prstGeom>
            <a:solidFill>
              <a:srgbClr val="92D050"/>
            </a:solidFill>
          </p:spPr>
          <p:style>
            <a:lnRef idx="0">
              <a:schemeClr val="dk1"/>
            </a:lnRef>
            <a:fillRef idx="3">
              <a:schemeClr val="dk1"/>
            </a:fillRef>
            <a:effectRef idx="3">
              <a:schemeClr val="dk1"/>
            </a:effectRef>
            <a:fontRef idx="minor">
              <a:schemeClr val="lt1"/>
            </a:fontRef>
          </p:style>
          <p:txBody>
            <a:bodyPr lIns="79169" tIns="39586" rIns="79169" bIns="39586" anchor="ctr"/>
            <a:lstStyle/>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CLI/Beeline</a:t>
              </a:r>
            </a:p>
          </p:txBody>
        </p:sp>
        <p:sp>
          <p:nvSpPr>
            <p:cNvPr id="7" name="Rectangle 117"/>
            <p:cNvSpPr>
              <a:spLocks noChangeArrowheads="1"/>
            </p:cNvSpPr>
            <p:nvPr/>
          </p:nvSpPr>
          <p:spPr bwMode="auto">
            <a:xfrm>
              <a:off x="1475656" y="1275606"/>
              <a:ext cx="936104" cy="309093"/>
            </a:xfrm>
            <a:prstGeom prst="rect">
              <a:avLst/>
            </a:prstGeom>
            <a:solidFill>
              <a:srgbClr val="92D050"/>
            </a:solidFill>
          </p:spPr>
          <p:style>
            <a:lnRef idx="0">
              <a:schemeClr val="dk1"/>
            </a:lnRef>
            <a:fillRef idx="3">
              <a:schemeClr val="dk1"/>
            </a:fillRef>
            <a:effectRef idx="3">
              <a:schemeClr val="dk1"/>
            </a:effectRef>
            <a:fontRef idx="minor">
              <a:schemeClr val="lt1"/>
            </a:fontRef>
          </p:style>
          <p:txBody>
            <a:bodyPr lIns="79169" tIns="39586" rIns="79169" bIns="39586" anchor="ctr"/>
            <a:lstStyle/>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JDBC/ODBC</a:t>
              </a:r>
            </a:p>
          </p:txBody>
        </p:sp>
        <p:sp>
          <p:nvSpPr>
            <p:cNvPr id="8" name="Rectangle 117"/>
            <p:cNvSpPr>
              <a:spLocks noChangeArrowheads="1"/>
            </p:cNvSpPr>
            <p:nvPr/>
          </p:nvSpPr>
          <p:spPr bwMode="auto">
            <a:xfrm>
              <a:off x="467544" y="1635646"/>
              <a:ext cx="1944216" cy="309093"/>
            </a:xfrm>
            <a:prstGeom prst="rect">
              <a:avLst/>
            </a:prstGeom>
            <a:solidFill>
              <a:schemeClr val="tx2">
                <a:lumMod val="20000"/>
                <a:lumOff val="80000"/>
              </a:schemeClr>
            </a:solidFill>
          </p:spPr>
          <p:style>
            <a:lnRef idx="0">
              <a:schemeClr val="dk1"/>
            </a:lnRef>
            <a:fillRef idx="3">
              <a:schemeClr val="dk1"/>
            </a:fillRef>
            <a:effectRef idx="3">
              <a:schemeClr val="dk1"/>
            </a:effectRef>
            <a:fontRef idx="minor">
              <a:schemeClr val="lt1"/>
            </a:fontRef>
          </p:style>
          <p:txBody>
            <a:bodyPr lIns="79169" tIns="39586" rIns="79169" bIns="39586" anchor="ctr"/>
            <a:lstStyle/>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Thrift Server</a:t>
              </a:r>
            </a:p>
          </p:txBody>
        </p:sp>
        <p:sp>
          <p:nvSpPr>
            <p:cNvPr id="9" name="Rectangle 117"/>
            <p:cNvSpPr>
              <a:spLocks noChangeArrowheads="1"/>
            </p:cNvSpPr>
            <p:nvPr/>
          </p:nvSpPr>
          <p:spPr bwMode="auto">
            <a:xfrm>
              <a:off x="467544" y="1974625"/>
              <a:ext cx="1944216" cy="309093"/>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lIns="79169" tIns="39586" rIns="79169" bIns="39586" anchor="ctr"/>
            <a:lstStyle/>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Driver</a:t>
              </a:r>
            </a:p>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a:t>
              </a:r>
              <a:r>
                <a:rPr lang="en-US" altLang="zh-CN" sz="1000" kern="0" dirty="0" err="1" smtClean="0">
                  <a:solidFill>
                    <a:srgbClr val="000000"/>
                  </a:solidFill>
                  <a:latin typeface="微软雅黑" panose="020B0503020204020204" pitchFamily="34" charset="-122"/>
                  <a:ea typeface="微软雅黑" panose="020B0503020204020204" pitchFamily="34" charset="-122"/>
                </a:rPr>
                <a:t>Compiler,Optimizer,Executor</a:t>
              </a:r>
              <a:r>
                <a:rPr lang="en-US" altLang="zh-CN" sz="1000" kern="0" dirty="0" smtClean="0">
                  <a:solidFill>
                    <a:srgbClr val="000000"/>
                  </a:solidFill>
                  <a:latin typeface="微软雅黑" panose="020B0503020204020204" pitchFamily="34" charset="-122"/>
                  <a:ea typeface="微软雅黑" panose="020B0503020204020204" pitchFamily="34" charset="-122"/>
                </a:rPr>
                <a:t>)</a:t>
              </a:r>
            </a:p>
          </p:txBody>
        </p:sp>
        <p:sp>
          <p:nvSpPr>
            <p:cNvPr id="11" name="Rectangle 117"/>
            <p:cNvSpPr>
              <a:spLocks noChangeArrowheads="1"/>
            </p:cNvSpPr>
            <p:nvPr/>
          </p:nvSpPr>
          <p:spPr bwMode="auto">
            <a:xfrm>
              <a:off x="2483768" y="1635646"/>
              <a:ext cx="792088" cy="648072"/>
            </a:xfrm>
            <a:prstGeom prst="rect">
              <a:avLst/>
            </a:prstGeom>
            <a:solidFill>
              <a:schemeClr val="accent1">
                <a:lumMod val="60000"/>
                <a:lumOff val="40000"/>
              </a:schemeClr>
            </a:solidFill>
          </p:spPr>
          <p:style>
            <a:lnRef idx="0">
              <a:schemeClr val="dk1"/>
            </a:lnRef>
            <a:fillRef idx="3">
              <a:schemeClr val="dk1"/>
            </a:fillRef>
            <a:effectRef idx="3">
              <a:schemeClr val="dk1"/>
            </a:effectRef>
            <a:fontRef idx="minor">
              <a:schemeClr val="lt1"/>
            </a:fontRef>
          </p:style>
          <p:txBody>
            <a:bodyPr lIns="79169" tIns="39586" rIns="79169" bIns="39586" anchor="ctr"/>
            <a:lstStyle/>
            <a:p>
              <a:pPr algn="ctr" defTabSz="801370" fontAlgn="auto">
                <a:spcBef>
                  <a:spcPts val="0"/>
                </a:spcBef>
                <a:spcAft>
                  <a:spcPts val="0"/>
                </a:spcAft>
                <a:defRPr/>
              </a:pPr>
              <a:r>
                <a:rPr lang="en-US" altLang="zh-CN" sz="1000" kern="0" dirty="0" err="1" smtClean="0">
                  <a:solidFill>
                    <a:srgbClr val="000000"/>
                  </a:solidFill>
                  <a:latin typeface="微软雅黑" panose="020B0503020204020204" pitchFamily="34" charset="-122"/>
                  <a:ea typeface="微软雅黑" panose="020B0503020204020204" pitchFamily="34" charset="-122"/>
                </a:rPr>
                <a:t>MetaStore</a:t>
              </a:r>
              <a:endParaRPr lang="en-US" altLang="zh-CN" sz="1000" kern="0" dirty="0" smtClean="0">
                <a:solidFill>
                  <a:srgbClr val="000000"/>
                </a:solidFill>
                <a:latin typeface="微软雅黑" panose="020B0503020204020204" pitchFamily="34" charset="-122"/>
                <a:ea typeface="微软雅黑" panose="020B0503020204020204" pitchFamily="34" charset="-122"/>
              </a:endParaRPr>
            </a:p>
          </p:txBody>
        </p:sp>
      </p:grpSp>
      <p:sp>
        <p:nvSpPr>
          <p:cNvPr id="13" name="Rectangle 114"/>
          <p:cNvSpPr>
            <a:spLocks noChangeArrowheads="1"/>
          </p:cNvSpPr>
          <p:nvPr/>
        </p:nvSpPr>
        <p:spPr bwMode="auto">
          <a:xfrm>
            <a:off x="719572" y="4053071"/>
            <a:ext cx="3024336" cy="1140125"/>
          </a:xfrm>
          <a:prstGeom prst="rect">
            <a:avLst/>
          </a:prstGeom>
          <a:solidFill>
            <a:schemeClr val="tx1">
              <a:lumMod val="40000"/>
              <a:lumOff val="60000"/>
            </a:schemeClr>
          </a:solidFill>
        </p:spPr>
        <p:style>
          <a:lnRef idx="0">
            <a:schemeClr val="dk1"/>
          </a:lnRef>
          <a:fillRef idx="3">
            <a:schemeClr val="dk1"/>
          </a:fillRef>
          <a:effectRef idx="3">
            <a:schemeClr val="dk1"/>
          </a:effectRef>
          <a:fontRef idx="minor">
            <a:schemeClr val="lt1"/>
          </a:fontRef>
        </p:style>
        <p:txBody>
          <a:bodyPr lIns="79169" tIns="39586" rIns="79169" bIns="39586"/>
          <a:lstStyle/>
          <a:p>
            <a:pPr algn="ctr" defTabSz="801370" fontAlgn="auto">
              <a:spcBef>
                <a:spcPts val="0"/>
              </a:spcBef>
              <a:spcAft>
                <a:spcPts val="0"/>
              </a:spcAft>
              <a:defRPr/>
            </a:pPr>
            <a:endParaRPr lang="en-US" altLang="zh-CN" sz="1000" kern="0" dirty="0">
              <a:solidFill>
                <a:srgbClr val="000000"/>
              </a:solidFill>
              <a:latin typeface="微软雅黑" panose="020B0503020204020204" pitchFamily="34" charset="-122"/>
              <a:ea typeface="微软雅黑" panose="020B0503020204020204" pitchFamily="34" charset="-122"/>
            </a:endParaRPr>
          </a:p>
        </p:txBody>
      </p:sp>
      <p:pic>
        <p:nvPicPr>
          <p:cNvPr id="14" name="图片 13" descr="Hive.jpg"/>
          <p:cNvPicPr>
            <a:picLocks noChangeAspect="1"/>
          </p:cNvPicPr>
          <p:nvPr/>
        </p:nvPicPr>
        <p:blipFill>
          <a:blip r:embed="rId3" cstate="print"/>
          <a:stretch>
            <a:fillRect/>
          </a:stretch>
        </p:blipFill>
        <p:spPr>
          <a:xfrm>
            <a:off x="3167844" y="1460782"/>
            <a:ext cx="342894" cy="384041"/>
          </a:xfrm>
          <a:prstGeom prst="rect">
            <a:avLst/>
          </a:prstGeom>
        </p:spPr>
      </p:pic>
      <p:grpSp>
        <p:nvGrpSpPr>
          <p:cNvPr id="3" name="组合 17"/>
          <p:cNvGrpSpPr/>
          <p:nvPr/>
        </p:nvGrpSpPr>
        <p:grpSpPr>
          <a:xfrm>
            <a:off x="1079612" y="4185084"/>
            <a:ext cx="1152128" cy="384042"/>
            <a:chOff x="899592" y="3291830"/>
            <a:chExt cx="1199154" cy="622370"/>
          </a:xfrm>
        </p:grpSpPr>
        <p:sp>
          <p:nvSpPr>
            <p:cNvPr id="16" name="Rectangle 117"/>
            <p:cNvSpPr>
              <a:spLocks noChangeArrowheads="1"/>
            </p:cNvSpPr>
            <p:nvPr/>
          </p:nvSpPr>
          <p:spPr bwMode="auto">
            <a:xfrm>
              <a:off x="899592" y="3291830"/>
              <a:ext cx="1199154" cy="622370"/>
            </a:xfrm>
            <a:prstGeom prst="rect">
              <a:avLst/>
            </a:prstGeom>
            <a:gradFill rotWithShape="1">
              <a:gsLst>
                <a:gs pos="0">
                  <a:srgbClr val="8488C4"/>
                </a:gs>
                <a:gs pos="53000">
                  <a:srgbClr val="D4DEFF"/>
                </a:gs>
                <a:gs pos="83000">
                  <a:srgbClr val="D4DEFF"/>
                </a:gs>
                <a:gs pos="100000">
                  <a:srgbClr val="96AB94"/>
                </a:gs>
              </a:gsLst>
              <a:lin ang="0" scaled="0"/>
            </a:gradFill>
            <a:ln w="9525" algn="ctr">
              <a:noFill/>
              <a:miter lim="800000"/>
            </a:ln>
            <a:effectLst>
              <a:prstShdw prst="shdw17" dist="17961" dir="2700000">
                <a:srgbClr val="858585"/>
              </a:prstShdw>
            </a:effectLst>
          </p:spPr>
          <p:txBody>
            <a:bodyPr lIns="79169" tIns="39586" rIns="79169" bIns="39586" anchor="ctr"/>
            <a:lstStyle/>
            <a:p>
              <a:pPr algn="ctr" defTabSz="801370" fontAlgn="auto">
                <a:spcBef>
                  <a:spcPts val="0"/>
                </a:spcBef>
                <a:spcAft>
                  <a:spcPts val="0"/>
                </a:spcAft>
                <a:defRPr/>
              </a:pPr>
              <a:endParaRPr lang="en-US" altLang="zh-CN" sz="1000" kern="0" dirty="0">
                <a:solidFill>
                  <a:srgbClr val="000000"/>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1028371" y="3416305"/>
              <a:ext cx="951341" cy="319216"/>
            </a:xfrm>
            <a:prstGeom prst="rect">
              <a:avLst/>
            </a:prstGeom>
            <a:noFill/>
          </p:spPr>
          <p:txBody>
            <a:bodyPr wrap="none" rtlCol="0">
              <a:spAutoFit/>
            </a:bodyPr>
            <a:lstStyle/>
            <a:p>
              <a:pPr algn="ctr"/>
              <a:r>
                <a:rPr lang="en-US" altLang="zh-CN" sz="1000" kern="0" dirty="0" err="1" smtClean="0">
                  <a:solidFill>
                    <a:srgbClr val="000000"/>
                  </a:solidFill>
                  <a:latin typeface="微软雅黑" panose="020B0503020204020204" pitchFamily="34" charset="-122"/>
                  <a:ea typeface="微软雅黑" panose="020B0503020204020204" pitchFamily="34" charset="-122"/>
                </a:rPr>
                <a:t>MapReduce</a:t>
              </a:r>
              <a:endParaRPr lang="zh-CN" altLang="en-US" sz="1000" kern="0" dirty="0" smtClean="0">
                <a:solidFill>
                  <a:srgbClr val="000000"/>
                </a:solidFill>
                <a:latin typeface="微软雅黑" panose="020B0503020204020204" pitchFamily="34" charset="-122"/>
                <a:ea typeface="微软雅黑" panose="020B0503020204020204" pitchFamily="34" charset="-122"/>
              </a:endParaRPr>
            </a:p>
          </p:txBody>
        </p:sp>
      </p:grpSp>
      <p:grpSp>
        <p:nvGrpSpPr>
          <p:cNvPr id="4" name="组合 19"/>
          <p:cNvGrpSpPr/>
          <p:nvPr/>
        </p:nvGrpSpPr>
        <p:grpSpPr>
          <a:xfrm>
            <a:off x="1079612" y="4653136"/>
            <a:ext cx="2376264" cy="396044"/>
            <a:chOff x="899592" y="3291830"/>
            <a:chExt cx="1199154" cy="622370"/>
          </a:xfrm>
        </p:grpSpPr>
        <p:sp>
          <p:nvSpPr>
            <p:cNvPr id="21" name="Rectangle 117"/>
            <p:cNvSpPr>
              <a:spLocks noChangeArrowheads="1"/>
            </p:cNvSpPr>
            <p:nvPr/>
          </p:nvSpPr>
          <p:spPr bwMode="auto">
            <a:xfrm>
              <a:off x="899592" y="3291830"/>
              <a:ext cx="1199154" cy="622370"/>
            </a:xfrm>
            <a:prstGeom prst="rect">
              <a:avLst/>
            </a:prstGeom>
            <a:gradFill flip="none" rotWithShape="1">
              <a:gsLst>
                <a:gs pos="0">
                  <a:srgbClr val="DDEBCF"/>
                </a:gs>
                <a:gs pos="50000">
                  <a:srgbClr val="9CB86E"/>
                </a:gs>
                <a:gs pos="100000">
                  <a:srgbClr val="156B13"/>
                </a:gs>
              </a:gsLst>
              <a:lin ang="5400000" scaled="1"/>
              <a:tileRect/>
            </a:gradFill>
            <a:ln w="9525" algn="ctr">
              <a:noFill/>
              <a:miter lim="800000"/>
            </a:ln>
            <a:effectLst>
              <a:prstShdw prst="shdw17" dist="17961" dir="2700000">
                <a:srgbClr val="858585"/>
              </a:prstShdw>
            </a:effectLst>
          </p:spPr>
          <p:txBody>
            <a:bodyPr lIns="79169" tIns="39586" rIns="79169" bIns="39586" anchor="ctr"/>
            <a:lstStyle/>
            <a:p>
              <a:pPr algn="ctr" defTabSz="801370" fontAlgn="auto">
                <a:spcBef>
                  <a:spcPts val="0"/>
                </a:spcBef>
                <a:spcAft>
                  <a:spcPts val="0"/>
                </a:spcAft>
                <a:defRPr/>
              </a:pPr>
              <a:endParaRPr lang="en-US" altLang="zh-CN" sz="1000" kern="0" dirty="0">
                <a:solidFill>
                  <a:srgbClr val="00000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1371699" y="3364105"/>
              <a:ext cx="264684" cy="319216"/>
            </a:xfrm>
            <a:prstGeom prst="rect">
              <a:avLst/>
            </a:prstGeom>
            <a:noFill/>
          </p:spPr>
          <p:txBody>
            <a:bodyPr wrap="none" rtlCol="0">
              <a:spAutoFit/>
            </a:bodyPr>
            <a:lstStyle/>
            <a:p>
              <a:pPr algn="ctr"/>
              <a:r>
                <a:rPr lang="en-US" altLang="zh-CN" sz="1000" kern="0" dirty="0" smtClean="0">
                  <a:solidFill>
                    <a:srgbClr val="000000"/>
                  </a:solidFill>
                  <a:latin typeface="微软雅黑" panose="020B0503020204020204" pitchFamily="34" charset="-122"/>
                  <a:ea typeface="微软雅黑" panose="020B0503020204020204" pitchFamily="34" charset="-122"/>
                </a:rPr>
                <a:t>HDFS</a:t>
              </a:r>
              <a:endParaRPr lang="zh-CN" altLang="en-US" sz="1000" kern="0" dirty="0" smtClean="0">
                <a:solidFill>
                  <a:srgbClr val="000000"/>
                </a:solidFill>
                <a:latin typeface="微软雅黑" panose="020B0503020204020204" pitchFamily="34" charset="-122"/>
                <a:ea typeface="微软雅黑" panose="020B0503020204020204" pitchFamily="34" charset="-122"/>
              </a:endParaRPr>
            </a:p>
          </p:txBody>
        </p:sp>
      </p:grpSp>
      <p:grpSp>
        <p:nvGrpSpPr>
          <p:cNvPr id="12" name="组合 22"/>
          <p:cNvGrpSpPr/>
          <p:nvPr/>
        </p:nvGrpSpPr>
        <p:grpSpPr>
          <a:xfrm>
            <a:off x="2303748" y="4185084"/>
            <a:ext cx="1152128" cy="384041"/>
            <a:chOff x="899592" y="3291830"/>
            <a:chExt cx="1199154" cy="622370"/>
          </a:xfrm>
        </p:grpSpPr>
        <p:sp>
          <p:nvSpPr>
            <p:cNvPr id="24" name="Rectangle 117"/>
            <p:cNvSpPr>
              <a:spLocks noChangeArrowheads="1"/>
            </p:cNvSpPr>
            <p:nvPr/>
          </p:nvSpPr>
          <p:spPr bwMode="auto">
            <a:xfrm>
              <a:off x="899592" y="3291830"/>
              <a:ext cx="1199154" cy="622370"/>
            </a:xfrm>
            <a:prstGeom prst="rect">
              <a:avLst/>
            </a:prstGeom>
            <a:gradFill rotWithShape="1">
              <a:gsLst>
                <a:gs pos="0">
                  <a:srgbClr val="8488C4"/>
                </a:gs>
                <a:gs pos="53000">
                  <a:srgbClr val="D4DEFF"/>
                </a:gs>
                <a:gs pos="83000">
                  <a:srgbClr val="D4DEFF"/>
                </a:gs>
                <a:gs pos="100000">
                  <a:srgbClr val="96AB94"/>
                </a:gs>
              </a:gsLst>
              <a:lin ang="0" scaled="0"/>
            </a:gradFill>
            <a:ln w="9525" algn="ctr">
              <a:noFill/>
              <a:miter lim="800000"/>
            </a:ln>
            <a:effectLst>
              <a:prstShdw prst="shdw17" dist="17961" dir="2700000">
                <a:srgbClr val="858585"/>
              </a:prstShdw>
            </a:effectLst>
          </p:spPr>
          <p:txBody>
            <a:bodyPr lIns="79169" tIns="39586" rIns="79169" bIns="39586" anchor="ctr"/>
            <a:lstStyle/>
            <a:p>
              <a:pPr algn="ctr" defTabSz="801370" fontAlgn="auto">
                <a:spcBef>
                  <a:spcPts val="0"/>
                </a:spcBef>
                <a:spcAft>
                  <a:spcPts val="0"/>
                </a:spcAft>
                <a:defRPr/>
              </a:pPr>
              <a:endParaRPr lang="en-US" altLang="zh-CN" sz="1000" kern="0" dirty="0">
                <a:solidFill>
                  <a:srgbClr val="000000"/>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209395" y="3416305"/>
              <a:ext cx="589291" cy="319216"/>
            </a:xfrm>
            <a:prstGeom prst="rect">
              <a:avLst/>
            </a:prstGeom>
            <a:noFill/>
          </p:spPr>
          <p:txBody>
            <a:bodyPr wrap="none" rtlCol="0">
              <a:spAutoFit/>
            </a:bodyPr>
            <a:lstStyle/>
            <a:p>
              <a:pPr algn="ctr"/>
              <a:r>
                <a:rPr lang="en-US" altLang="zh-CN" sz="1000" kern="0" dirty="0" err="1" smtClean="0">
                  <a:solidFill>
                    <a:srgbClr val="000000"/>
                  </a:solidFill>
                  <a:latin typeface="微软雅黑" panose="020B0503020204020204" pitchFamily="34" charset="-122"/>
                  <a:ea typeface="微软雅黑" panose="020B0503020204020204" pitchFamily="34" charset="-122"/>
                </a:rPr>
                <a:t>HBase</a:t>
              </a:r>
              <a:endParaRPr lang="zh-CN" altLang="en-US" sz="1000" kern="0" dirty="0" smtClean="0">
                <a:solidFill>
                  <a:srgbClr val="000000"/>
                </a:solidFill>
                <a:latin typeface="微软雅黑" panose="020B0503020204020204" pitchFamily="34" charset="-122"/>
                <a:ea typeface="微软雅黑" panose="020B0503020204020204" pitchFamily="34" charset="-122"/>
              </a:endParaRPr>
            </a:p>
          </p:txBody>
        </p:sp>
      </p:grpSp>
      <p:sp>
        <p:nvSpPr>
          <p:cNvPr id="23" name="标题 22"/>
          <p:cNvSpPr>
            <a:spLocks noGrp="1"/>
          </p:cNvSpPr>
          <p:nvPr>
            <p:ph type="title"/>
          </p:nvPr>
        </p:nvSpPr>
        <p:spPr/>
        <p:txBody>
          <a:bodyPr/>
          <a:lstStyle/>
          <a:p>
            <a:r>
              <a:rPr lang="en-US" altLang="zh-CN" smtClean="0"/>
              <a:t>Hive</a:t>
            </a:r>
            <a:r>
              <a:rPr lang="zh-CN" altLang="en-US" smtClean="0"/>
              <a:t>简介</a:t>
            </a:r>
            <a:r>
              <a:rPr lang="zh-CN" altLang="en-US" smtClean="0">
                <a:latin typeface="+mj-ea"/>
              </a:rPr>
              <a:t>－</a:t>
            </a:r>
            <a:r>
              <a:rPr lang="en-US" altLang="zh-CN" smtClean="0">
                <a:latin typeface="+mj-ea"/>
              </a:rPr>
              <a:t>Hadoop</a:t>
            </a:r>
            <a:r>
              <a:rPr lang="zh-CN" altLang="en-US" smtClean="0"/>
              <a:t>数据仓库工具</a:t>
            </a:r>
            <a:endParaRPr lang="zh-CN" altLang="en-US" dirty="0"/>
          </a:p>
        </p:txBody>
      </p:sp>
      <p:sp>
        <p:nvSpPr>
          <p:cNvPr id="28" name="文本占位符 27"/>
          <p:cNvSpPr>
            <a:spLocks noGrp="1"/>
          </p:cNvSpPr>
          <p:nvPr>
            <p:ph type="body" sz="quarter" idx="10"/>
          </p:nvPr>
        </p:nvSpPr>
        <p:spPr>
          <a:xfrm>
            <a:off x="3815916" y="1376363"/>
            <a:ext cx="4788334" cy="3924300"/>
          </a:xfrm>
        </p:spPr>
        <p:txBody>
          <a:bodyPr/>
          <a:lstStyle/>
          <a:p>
            <a:r>
              <a:rPr lang="en-US" altLang="zh-CN" sz="2000" smtClean="0"/>
              <a:t>Hive</a:t>
            </a:r>
            <a:r>
              <a:rPr lang="zh-CN" altLang="zh-CN" sz="2000" smtClean="0"/>
              <a:t>是一个开源的，建立在</a:t>
            </a:r>
            <a:r>
              <a:rPr lang="en-US" altLang="zh-CN" sz="2000" smtClean="0"/>
              <a:t>Hadoop</a:t>
            </a:r>
            <a:r>
              <a:rPr lang="zh-CN" altLang="zh-CN" sz="2000" smtClean="0"/>
              <a:t>上的数据仓库框架，提供类似</a:t>
            </a:r>
            <a:r>
              <a:rPr lang="en-US" altLang="zh-CN" sz="2000" smtClean="0"/>
              <a:t>SQL</a:t>
            </a:r>
            <a:r>
              <a:rPr lang="zh-CN" altLang="zh-CN" sz="2000" smtClean="0"/>
              <a:t>的</a:t>
            </a:r>
            <a:r>
              <a:rPr lang="en-US" altLang="zh-CN" sz="2000" smtClean="0"/>
              <a:t>HQL</a:t>
            </a:r>
            <a:r>
              <a:rPr lang="zh-CN" altLang="zh-CN" sz="2000" smtClean="0"/>
              <a:t>语言操作结构化数据，其基本原理是将</a:t>
            </a:r>
            <a:r>
              <a:rPr lang="en-US" altLang="zh-CN" sz="2000" smtClean="0"/>
              <a:t>HQL</a:t>
            </a:r>
            <a:r>
              <a:rPr lang="zh-CN" altLang="zh-CN" sz="2000" smtClean="0"/>
              <a:t>语言自动转换成</a:t>
            </a:r>
            <a:r>
              <a:rPr lang="en-US" altLang="zh-CN" sz="2000" smtClean="0"/>
              <a:t>MapReduce</a:t>
            </a:r>
            <a:r>
              <a:rPr lang="zh-CN" altLang="zh-CN" sz="2000" smtClean="0"/>
              <a:t>任务，从而完成对</a:t>
            </a:r>
            <a:r>
              <a:rPr lang="en-US" altLang="zh-CN" sz="2000" smtClean="0"/>
              <a:t>Hadoop</a:t>
            </a:r>
            <a:r>
              <a:rPr lang="zh-CN" altLang="zh-CN" sz="2000" smtClean="0"/>
              <a:t>集群中存储的海量数据进行查询和分析。</a:t>
            </a:r>
          </a:p>
          <a:p>
            <a:endParaRPr lang="zh-CN" altLang="en-US" sz="2000" dirty="0"/>
          </a:p>
        </p:txBody>
      </p:sp>
    </p:spTree>
  </p:cSld>
  <p:clrMapOvr>
    <a:masterClrMapping/>
  </p:clrMapOvr>
  <p:transition advClick="0" advTm="8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419100" indent="-419100" eaLnBrk="1" hangingPunct="1">
              <a:buSzTx/>
              <a:buFont typeface="Wingdings" panose="05000000000000000000" pitchFamily="2" charset="2"/>
              <a:buAutoNum type="arabicPeriod"/>
            </a:pPr>
            <a:r>
              <a:rPr lang="zh-CN" altLang="en-US" b="1" dirty="0" smtClean="0">
                <a:latin typeface="+mn-ea"/>
              </a:rPr>
              <a:t>大数据的产生背景</a:t>
            </a:r>
            <a:endParaRPr lang="en-US" altLang="zh-CN" b="1" dirty="0" smtClean="0">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大数据简介</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华为大数据的定义</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企业版简介</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组件介绍</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功能特性</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 </a:t>
            </a:r>
            <a:r>
              <a:rPr lang="zh-CN" altLang="en-US" dirty="0" smtClean="0">
                <a:solidFill>
                  <a:srgbClr val="777777"/>
                </a:solidFill>
                <a:latin typeface="+mn-ea"/>
              </a:rPr>
              <a:t>大数据行业应用与成功案例</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下箭头 95"/>
          <p:cNvSpPr/>
          <p:nvPr/>
        </p:nvSpPr>
        <p:spPr bwMode="auto">
          <a:xfrm>
            <a:off x="2128998" y="3669027"/>
            <a:ext cx="216023" cy="353832"/>
          </a:xfrm>
          <a:prstGeom prst="downArrow">
            <a:avLst/>
          </a:prstGeom>
          <a:solidFill>
            <a:srgbClr val="B2B2B2"/>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noAutofit/>
          </a:bodyPr>
          <a:lstStyle/>
          <a:p>
            <a:pPr defTabSz="801370" fontAlgn="auto">
              <a:spcBef>
                <a:spcPts val="0"/>
              </a:spcBef>
              <a:spcAft>
                <a:spcPts val="0"/>
              </a:spcAft>
              <a:defRPr/>
            </a:pPr>
            <a:endParaRPr lang="zh-CN" altLang="en-US" kern="0" smtClean="0">
              <a:solidFill>
                <a:srgbClr val="FFFFFF"/>
              </a:solidFill>
              <a:latin typeface="Calibri" panose="020F0502020204030204" pitchFamily="34" charset="0"/>
              <a:ea typeface="黑体" panose="02010609060101010101" pitchFamily="2" charset="-122"/>
            </a:endParaRPr>
          </a:p>
        </p:txBody>
      </p:sp>
      <p:grpSp>
        <p:nvGrpSpPr>
          <p:cNvPr id="2" name="组合 11"/>
          <p:cNvGrpSpPr/>
          <p:nvPr/>
        </p:nvGrpSpPr>
        <p:grpSpPr>
          <a:xfrm>
            <a:off x="719572" y="1484784"/>
            <a:ext cx="3024336" cy="2184242"/>
            <a:chOff x="395536" y="1059582"/>
            <a:chExt cx="2952328" cy="1368152"/>
          </a:xfrm>
        </p:grpSpPr>
        <p:sp>
          <p:nvSpPr>
            <p:cNvPr id="5" name="Rectangle 114"/>
            <p:cNvSpPr>
              <a:spLocks noChangeArrowheads="1"/>
            </p:cNvSpPr>
            <p:nvPr/>
          </p:nvSpPr>
          <p:spPr bwMode="auto">
            <a:xfrm>
              <a:off x="395536" y="1059582"/>
              <a:ext cx="2952328" cy="1368152"/>
            </a:xfrm>
            <a:prstGeom prst="rect">
              <a:avLst/>
            </a:prstGeom>
            <a:solidFill>
              <a:schemeClr val="tx1">
                <a:lumMod val="40000"/>
                <a:lumOff val="60000"/>
              </a:schemeClr>
            </a:solidFill>
          </p:spPr>
          <p:style>
            <a:lnRef idx="0">
              <a:schemeClr val="dk1"/>
            </a:lnRef>
            <a:fillRef idx="3">
              <a:schemeClr val="dk1"/>
            </a:fillRef>
            <a:effectRef idx="3">
              <a:schemeClr val="dk1"/>
            </a:effectRef>
            <a:fontRef idx="minor">
              <a:schemeClr val="lt1"/>
            </a:fontRef>
          </p:style>
          <p:txBody>
            <a:bodyPr lIns="79169" tIns="39586" rIns="79169" bIns="39586"/>
            <a:lstStyle/>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Hive</a:t>
              </a:r>
              <a:endParaRPr lang="en-US" altLang="zh-CN" sz="1000" kern="0" dirty="0">
                <a:solidFill>
                  <a:srgbClr val="000000"/>
                </a:solidFill>
                <a:latin typeface="微软雅黑" panose="020B0503020204020204" pitchFamily="34" charset="-122"/>
                <a:ea typeface="微软雅黑" panose="020B0503020204020204" pitchFamily="34" charset="-122"/>
              </a:endParaRPr>
            </a:p>
          </p:txBody>
        </p:sp>
        <p:sp>
          <p:nvSpPr>
            <p:cNvPr id="6" name="Rectangle 117"/>
            <p:cNvSpPr>
              <a:spLocks noChangeArrowheads="1"/>
            </p:cNvSpPr>
            <p:nvPr/>
          </p:nvSpPr>
          <p:spPr bwMode="auto">
            <a:xfrm>
              <a:off x="467544" y="1275606"/>
              <a:ext cx="936104" cy="309093"/>
            </a:xfrm>
            <a:prstGeom prst="rect">
              <a:avLst/>
            </a:prstGeom>
            <a:solidFill>
              <a:srgbClr val="92D050"/>
            </a:solidFill>
          </p:spPr>
          <p:style>
            <a:lnRef idx="0">
              <a:schemeClr val="dk1"/>
            </a:lnRef>
            <a:fillRef idx="3">
              <a:schemeClr val="dk1"/>
            </a:fillRef>
            <a:effectRef idx="3">
              <a:schemeClr val="dk1"/>
            </a:effectRef>
            <a:fontRef idx="minor">
              <a:schemeClr val="lt1"/>
            </a:fontRef>
          </p:style>
          <p:txBody>
            <a:bodyPr lIns="79169" tIns="39586" rIns="79169" bIns="39586" anchor="ctr"/>
            <a:lstStyle/>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CLI/Beeline</a:t>
              </a:r>
            </a:p>
          </p:txBody>
        </p:sp>
        <p:sp>
          <p:nvSpPr>
            <p:cNvPr id="7" name="Rectangle 117"/>
            <p:cNvSpPr>
              <a:spLocks noChangeArrowheads="1"/>
            </p:cNvSpPr>
            <p:nvPr/>
          </p:nvSpPr>
          <p:spPr bwMode="auto">
            <a:xfrm>
              <a:off x="1475656" y="1275606"/>
              <a:ext cx="936104" cy="309093"/>
            </a:xfrm>
            <a:prstGeom prst="rect">
              <a:avLst/>
            </a:prstGeom>
            <a:solidFill>
              <a:srgbClr val="92D050"/>
            </a:solidFill>
          </p:spPr>
          <p:style>
            <a:lnRef idx="0">
              <a:schemeClr val="dk1"/>
            </a:lnRef>
            <a:fillRef idx="3">
              <a:schemeClr val="dk1"/>
            </a:fillRef>
            <a:effectRef idx="3">
              <a:schemeClr val="dk1"/>
            </a:effectRef>
            <a:fontRef idx="minor">
              <a:schemeClr val="lt1"/>
            </a:fontRef>
          </p:style>
          <p:txBody>
            <a:bodyPr lIns="79169" tIns="39586" rIns="79169" bIns="39586" anchor="ctr"/>
            <a:lstStyle/>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JDBC/ODBC</a:t>
              </a:r>
            </a:p>
          </p:txBody>
        </p:sp>
        <p:sp>
          <p:nvSpPr>
            <p:cNvPr id="8" name="Rectangle 117"/>
            <p:cNvSpPr>
              <a:spLocks noChangeArrowheads="1"/>
            </p:cNvSpPr>
            <p:nvPr/>
          </p:nvSpPr>
          <p:spPr bwMode="auto">
            <a:xfrm>
              <a:off x="467544" y="1635646"/>
              <a:ext cx="1944216" cy="309093"/>
            </a:xfrm>
            <a:prstGeom prst="rect">
              <a:avLst/>
            </a:prstGeom>
            <a:solidFill>
              <a:schemeClr val="tx2">
                <a:lumMod val="20000"/>
                <a:lumOff val="80000"/>
              </a:schemeClr>
            </a:solidFill>
          </p:spPr>
          <p:style>
            <a:lnRef idx="0">
              <a:schemeClr val="dk1"/>
            </a:lnRef>
            <a:fillRef idx="3">
              <a:schemeClr val="dk1"/>
            </a:fillRef>
            <a:effectRef idx="3">
              <a:schemeClr val="dk1"/>
            </a:effectRef>
            <a:fontRef idx="minor">
              <a:schemeClr val="lt1"/>
            </a:fontRef>
          </p:style>
          <p:txBody>
            <a:bodyPr lIns="79169" tIns="39586" rIns="79169" bIns="39586" anchor="ctr"/>
            <a:lstStyle/>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Thrift Server</a:t>
              </a:r>
            </a:p>
          </p:txBody>
        </p:sp>
        <p:sp>
          <p:nvSpPr>
            <p:cNvPr id="9" name="Rectangle 117"/>
            <p:cNvSpPr>
              <a:spLocks noChangeArrowheads="1"/>
            </p:cNvSpPr>
            <p:nvPr/>
          </p:nvSpPr>
          <p:spPr bwMode="auto">
            <a:xfrm>
              <a:off x="467544" y="1974625"/>
              <a:ext cx="1944216" cy="309093"/>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lIns="79169" tIns="39586" rIns="79169" bIns="39586" anchor="ctr"/>
            <a:lstStyle/>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Driver</a:t>
              </a:r>
            </a:p>
            <a:p>
              <a:pPr algn="ctr" defTabSz="801370" fontAlgn="auto">
                <a:spcBef>
                  <a:spcPts val="0"/>
                </a:spcBef>
                <a:spcAft>
                  <a:spcPts val="0"/>
                </a:spcAft>
                <a:defRPr/>
              </a:pPr>
              <a:r>
                <a:rPr lang="en-US" altLang="zh-CN" sz="1000" kern="0" dirty="0" smtClean="0">
                  <a:solidFill>
                    <a:srgbClr val="000000"/>
                  </a:solidFill>
                  <a:latin typeface="微软雅黑" panose="020B0503020204020204" pitchFamily="34" charset="-122"/>
                  <a:ea typeface="微软雅黑" panose="020B0503020204020204" pitchFamily="34" charset="-122"/>
                </a:rPr>
                <a:t>(</a:t>
              </a:r>
              <a:r>
                <a:rPr lang="en-US" altLang="zh-CN" sz="1000" kern="0" dirty="0" err="1" smtClean="0">
                  <a:solidFill>
                    <a:srgbClr val="000000"/>
                  </a:solidFill>
                  <a:latin typeface="微软雅黑" panose="020B0503020204020204" pitchFamily="34" charset="-122"/>
                  <a:ea typeface="微软雅黑" panose="020B0503020204020204" pitchFamily="34" charset="-122"/>
                </a:rPr>
                <a:t>Compiler,Optimizer,Executor</a:t>
              </a:r>
              <a:r>
                <a:rPr lang="en-US" altLang="zh-CN" sz="1000" kern="0" dirty="0" smtClean="0">
                  <a:solidFill>
                    <a:srgbClr val="000000"/>
                  </a:solidFill>
                  <a:latin typeface="微软雅黑" panose="020B0503020204020204" pitchFamily="34" charset="-122"/>
                  <a:ea typeface="微软雅黑" panose="020B0503020204020204" pitchFamily="34" charset="-122"/>
                </a:rPr>
                <a:t>)</a:t>
              </a:r>
            </a:p>
          </p:txBody>
        </p:sp>
        <p:sp>
          <p:nvSpPr>
            <p:cNvPr id="11" name="Rectangle 117"/>
            <p:cNvSpPr>
              <a:spLocks noChangeArrowheads="1"/>
            </p:cNvSpPr>
            <p:nvPr/>
          </p:nvSpPr>
          <p:spPr bwMode="auto">
            <a:xfrm>
              <a:off x="2483768" y="1635646"/>
              <a:ext cx="792088" cy="648072"/>
            </a:xfrm>
            <a:prstGeom prst="rect">
              <a:avLst/>
            </a:prstGeom>
            <a:solidFill>
              <a:schemeClr val="accent1">
                <a:lumMod val="60000"/>
                <a:lumOff val="40000"/>
              </a:schemeClr>
            </a:solidFill>
          </p:spPr>
          <p:style>
            <a:lnRef idx="0">
              <a:schemeClr val="dk1"/>
            </a:lnRef>
            <a:fillRef idx="3">
              <a:schemeClr val="dk1"/>
            </a:fillRef>
            <a:effectRef idx="3">
              <a:schemeClr val="dk1"/>
            </a:effectRef>
            <a:fontRef idx="minor">
              <a:schemeClr val="lt1"/>
            </a:fontRef>
          </p:style>
          <p:txBody>
            <a:bodyPr lIns="79169" tIns="39586" rIns="79169" bIns="39586" anchor="ctr"/>
            <a:lstStyle/>
            <a:p>
              <a:pPr algn="ctr" defTabSz="801370" fontAlgn="auto">
                <a:spcBef>
                  <a:spcPts val="0"/>
                </a:spcBef>
                <a:spcAft>
                  <a:spcPts val="0"/>
                </a:spcAft>
                <a:defRPr/>
              </a:pPr>
              <a:r>
                <a:rPr lang="en-US" altLang="zh-CN" sz="1000" kern="0" dirty="0" err="1" smtClean="0">
                  <a:solidFill>
                    <a:srgbClr val="000000"/>
                  </a:solidFill>
                  <a:latin typeface="微软雅黑" panose="020B0503020204020204" pitchFamily="34" charset="-122"/>
                  <a:ea typeface="微软雅黑" panose="020B0503020204020204" pitchFamily="34" charset="-122"/>
                </a:rPr>
                <a:t>MetaStore</a:t>
              </a:r>
              <a:endParaRPr lang="en-US" altLang="zh-CN" sz="1000" kern="0" dirty="0" smtClean="0">
                <a:solidFill>
                  <a:srgbClr val="000000"/>
                </a:solidFill>
                <a:latin typeface="微软雅黑" panose="020B0503020204020204" pitchFamily="34" charset="-122"/>
                <a:ea typeface="微软雅黑" panose="020B0503020204020204" pitchFamily="34" charset="-122"/>
              </a:endParaRPr>
            </a:p>
          </p:txBody>
        </p:sp>
      </p:grpSp>
      <p:sp>
        <p:nvSpPr>
          <p:cNvPr id="13" name="Rectangle 114"/>
          <p:cNvSpPr>
            <a:spLocks noChangeArrowheads="1"/>
          </p:cNvSpPr>
          <p:nvPr/>
        </p:nvSpPr>
        <p:spPr bwMode="auto">
          <a:xfrm>
            <a:off x="719572" y="4053071"/>
            <a:ext cx="3024336" cy="1140125"/>
          </a:xfrm>
          <a:prstGeom prst="rect">
            <a:avLst/>
          </a:prstGeom>
          <a:solidFill>
            <a:schemeClr val="tx1">
              <a:lumMod val="40000"/>
              <a:lumOff val="60000"/>
            </a:schemeClr>
          </a:solidFill>
        </p:spPr>
        <p:style>
          <a:lnRef idx="0">
            <a:schemeClr val="dk1"/>
          </a:lnRef>
          <a:fillRef idx="3">
            <a:schemeClr val="dk1"/>
          </a:fillRef>
          <a:effectRef idx="3">
            <a:schemeClr val="dk1"/>
          </a:effectRef>
          <a:fontRef idx="minor">
            <a:schemeClr val="lt1"/>
          </a:fontRef>
        </p:style>
        <p:txBody>
          <a:bodyPr lIns="79169" tIns="39586" rIns="79169" bIns="39586"/>
          <a:lstStyle/>
          <a:p>
            <a:pPr algn="ctr" defTabSz="801370" fontAlgn="auto">
              <a:spcBef>
                <a:spcPts val="0"/>
              </a:spcBef>
              <a:spcAft>
                <a:spcPts val="0"/>
              </a:spcAft>
              <a:defRPr/>
            </a:pPr>
            <a:endParaRPr lang="en-US" altLang="zh-CN" sz="1000" kern="0" dirty="0">
              <a:solidFill>
                <a:srgbClr val="000000"/>
              </a:solidFill>
              <a:latin typeface="微软雅黑" panose="020B0503020204020204" pitchFamily="34" charset="-122"/>
              <a:ea typeface="微软雅黑" panose="020B0503020204020204" pitchFamily="34" charset="-122"/>
            </a:endParaRPr>
          </a:p>
        </p:txBody>
      </p:sp>
      <p:pic>
        <p:nvPicPr>
          <p:cNvPr id="14" name="图片 13" descr="Hive.jpg"/>
          <p:cNvPicPr>
            <a:picLocks noChangeAspect="1"/>
          </p:cNvPicPr>
          <p:nvPr/>
        </p:nvPicPr>
        <p:blipFill>
          <a:blip r:embed="rId3" cstate="print"/>
          <a:stretch>
            <a:fillRect/>
          </a:stretch>
        </p:blipFill>
        <p:spPr>
          <a:xfrm>
            <a:off x="3167844" y="1460782"/>
            <a:ext cx="342894" cy="384041"/>
          </a:xfrm>
          <a:prstGeom prst="rect">
            <a:avLst/>
          </a:prstGeom>
        </p:spPr>
      </p:pic>
      <p:grpSp>
        <p:nvGrpSpPr>
          <p:cNvPr id="3" name="组合 17"/>
          <p:cNvGrpSpPr/>
          <p:nvPr/>
        </p:nvGrpSpPr>
        <p:grpSpPr>
          <a:xfrm>
            <a:off x="1079612" y="4185084"/>
            <a:ext cx="1152128" cy="384042"/>
            <a:chOff x="899592" y="3291830"/>
            <a:chExt cx="1199154" cy="622370"/>
          </a:xfrm>
        </p:grpSpPr>
        <p:sp>
          <p:nvSpPr>
            <p:cNvPr id="16" name="Rectangle 117"/>
            <p:cNvSpPr>
              <a:spLocks noChangeArrowheads="1"/>
            </p:cNvSpPr>
            <p:nvPr/>
          </p:nvSpPr>
          <p:spPr bwMode="auto">
            <a:xfrm>
              <a:off x="899592" y="3291830"/>
              <a:ext cx="1199154" cy="622370"/>
            </a:xfrm>
            <a:prstGeom prst="rect">
              <a:avLst/>
            </a:prstGeom>
            <a:gradFill rotWithShape="1">
              <a:gsLst>
                <a:gs pos="0">
                  <a:srgbClr val="8488C4"/>
                </a:gs>
                <a:gs pos="53000">
                  <a:srgbClr val="D4DEFF"/>
                </a:gs>
                <a:gs pos="83000">
                  <a:srgbClr val="D4DEFF"/>
                </a:gs>
                <a:gs pos="100000">
                  <a:srgbClr val="96AB94"/>
                </a:gs>
              </a:gsLst>
              <a:lin ang="0" scaled="0"/>
            </a:gradFill>
            <a:ln w="9525" algn="ctr">
              <a:noFill/>
              <a:miter lim="800000"/>
            </a:ln>
            <a:effectLst>
              <a:prstShdw prst="shdw17" dist="17961" dir="2700000">
                <a:srgbClr val="858585"/>
              </a:prstShdw>
            </a:effectLst>
          </p:spPr>
          <p:txBody>
            <a:bodyPr lIns="79169" tIns="39586" rIns="79169" bIns="39586" anchor="ctr"/>
            <a:lstStyle/>
            <a:p>
              <a:pPr algn="ctr" defTabSz="801370" fontAlgn="auto">
                <a:spcBef>
                  <a:spcPts val="0"/>
                </a:spcBef>
                <a:spcAft>
                  <a:spcPts val="0"/>
                </a:spcAft>
                <a:defRPr/>
              </a:pPr>
              <a:endParaRPr lang="en-US" altLang="zh-CN" sz="1000" kern="0" dirty="0">
                <a:solidFill>
                  <a:srgbClr val="000000"/>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1028371" y="3416305"/>
              <a:ext cx="951341" cy="319216"/>
            </a:xfrm>
            <a:prstGeom prst="rect">
              <a:avLst/>
            </a:prstGeom>
            <a:noFill/>
          </p:spPr>
          <p:txBody>
            <a:bodyPr wrap="none" rtlCol="0">
              <a:spAutoFit/>
            </a:bodyPr>
            <a:lstStyle/>
            <a:p>
              <a:pPr algn="ctr"/>
              <a:r>
                <a:rPr lang="en-US" altLang="zh-CN" sz="1000" kern="0" dirty="0" err="1" smtClean="0">
                  <a:solidFill>
                    <a:srgbClr val="000000"/>
                  </a:solidFill>
                  <a:latin typeface="微软雅黑" panose="020B0503020204020204" pitchFamily="34" charset="-122"/>
                  <a:ea typeface="微软雅黑" panose="020B0503020204020204" pitchFamily="34" charset="-122"/>
                </a:rPr>
                <a:t>MapReduce</a:t>
              </a:r>
              <a:endParaRPr lang="zh-CN" altLang="en-US" sz="1000" kern="0" dirty="0" smtClean="0">
                <a:solidFill>
                  <a:srgbClr val="000000"/>
                </a:solidFill>
                <a:latin typeface="微软雅黑" panose="020B0503020204020204" pitchFamily="34" charset="-122"/>
                <a:ea typeface="微软雅黑" panose="020B0503020204020204" pitchFamily="34" charset="-122"/>
              </a:endParaRPr>
            </a:p>
          </p:txBody>
        </p:sp>
      </p:grpSp>
      <p:grpSp>
        <p:nvGrpSpPr>
          <p:cNvPr id="4" name="组合 19"/>
          <p:cNvGrpSpPr/>
          <p:nvPr/>
        </p:nvGrpSpPr>
        <p:grpSpPr>
          <a:xfrm>
            <a:off x="1079612" y="4653136"/>
            <a:ext cx="2376264" cy="396044"/>
            <a:chOff x="899592" y="3291830"/>
            <a:chExt cx="1199154" cy="622370"/>
          </a:xfrm>
        </p:grpSpPr>
        <p:sp>
          <p:nvSpPr>
            <p:cNvPr id="21" name="Rectangle 117"/>
            <p:cNvSpPr>
              <a:spLocks noChangeArrowheads="1"/>
            </p:cNvSpPr>
            <p:nvPr/>
          </p:nvSpPr>
          <p:spPr bwMode="auto">
            <a:xfrm>
              <a:off x="899592" y="3291830"/>
              <a:ext cx="1199154" cy="622370"/>
            </a:xfrm>
            <a:prstGeom prst="rect">
              <a:avLst/>
            </a:prstGeom>
            <a:gradFill flip="none" rotWithShape="1">
              <a:gsLst>
                <a:gs pos="0">
                  <a:srgbClr val="DDEBCF"/>
                </a:gs>
                <a:gs pos="50000">
                  <a:srgbClr val="9CB86E"/>
                </a:gs>
                <a:gs pos="100000">
                  <a:srgbClr val="156B13"/>
                </a:gs>
              </a:gsLst>
              <a:lin ang="5400000" scaled="1"/>
              <a:tileRect/>
            </a:gradFill>
            <a:ln w="9525" algn="ctr">
              <a:noFill/>
              <a:miter lim="800000"/>
            </a:ln>
            <a:effectLst>
              <a:prstShdw prst="shdw17" dist="17961" dir="2700000">
                <a:srgbClr val="858585"/>
              </a:prstShdw>
            </a:effectLst>
          </p:spPr>
          <p:txBody>
            <a:bodyPr lIns="79169" tIns="39586" rIns="79169" bIns="39586" anchor="ctr"/>
            <a:lstStyle/>
            <a:p>
              <a:pPr algn="ctr" defTabSz="801370" fontAlgn="auto">
                <a:spcBef>
                  <a:spcPts val="0"/>
                </a:spcBef>
                <a:spcAft>
                  <a:spcPts val="0"/>
                </a:spcAft>
                <a:defRPr/>
              </a:pPr>
              <a:endParaRPr lang="en-US" altLang="zh-CN" sz="1000" kern="0" dirty="0">
                <a:solidFill>
                  <a:srgbClr val="00000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1371699" y="3364105"/>
              <a:ext cx="264684" cy="319216"/>
            </a:xfrm>
            <a:prstGeom prst="rect">
              <a:avLst/>
            </a:prstGeom>
            <a:noFill/>
          </p:spPr>
          <p:txBody>
            <a:bodyPr wrap="none" rtlCol="0">
              <a:spAutoFit/>
            </a:bodyPr>
            <a:lstStyle/>
            <a:p>
              <a:pPr algn="ctr"/>
              <a:r>
                <a:rPr lang="en-US" altLang="zh-CN" sz="1000" kern="0" dirty="0" smtClean="0">
                  <a:solidFill>
                    <a:srgbClr val="000000"/>
                  </a:solidFill>
                  <a:latin typeface="微软雅黑" panose="020B0503020204020204" pitchFamily="34" charset="-122"/>
                  <a:ea typeface="微软雅黑" panose="020B0503020204020204" pitchFamily="34" charset="-122"/>
                </a:rPr>
                <a:t>HDFS</a:t>
              </a:r>
              <a:endParaRPr lang="zh-CN" altLang="en-US" sz="1000" kern="0" dirty="0" smtClean="0">
                <a:solidFill>
                  <a:srgbClr val="000000"/>
                </a:solidFill>
                <a:latin typeface="微软雅黑" panose="020B0503020204020204" pitchFamily="34" charset="-122"/>
                <a:ea typeface="微软雅黑" panose="020B0503020204020204" pitchFamily="34" charset="-122"/>
              </a:endParaRPr>
            </a:p>
          </p:txBody>
        </p:sp>
      </p:grpSp>
      <p:grpSp>
        <p:nvGrpSpPr>
          <p:cNvPr id="12" name="组合 22"/>
          <p:cNvGrpSpPr/>
          <p:nvPr/>
        </p:nvGrpSpPr>
        <p:grpSpPr>
          <a:xfrm>
            <a:off x="2303748" y="4185084"/>
            <a:ext cx="1152128" cy="384041"/>
            <a:chOff x="899592" y="3291830"/>
            <a:chExt cx="1199154" cy="622370"/>
          </a:xfrm>
        </p:grpSpPr>
        <p:sp>
          <p:nvSpPr>
            <p:cNvPr id="24" name="Rectangle 117"/>
            <p:cNvSpPr>
              <a:spLocks noChangeArrowheads="1"/>
            </p:cNvSpPr>
            <p:nvPr/>
          </p:nvSpPr>
          <p:spPr bwMode="auto">
            <a:xfrm>
              <a:off x="899592" y="3291830"/>
              <a:ext cx="1199154" cy="622370"/>
            </a:xfrm>
            <a:prstGeom prst="rect">
              <a:avLst/>
            </a:prstGeom>
            <a:gradFill rotWithShape="1">
              <a:gsLst>
                <a:gs pos="0">
                  <a:srgbClr val="8488C4"/>
                </a:gs>
                <a:gs pos="53000">
                  <a:srgbClr val="D4DEFF"/>
                </a:gs>
                <a:gs pos="83000">
                  <a:srgbClr val="D4DEFF"/>
                </a:gs>
                <a:gs pos="100000">
                  <a:srgbClr val="96AB94"/>
                </a:gs>
              </a:gsLst>
              <a:lin ang="0" scaled="0"/>
            </a:gradFill>
            <a:ln w="9525" algn="ctr">
              <a:noFill/>
              <a:miter lim="800000"/>
            </a:ln>
            <a:effectLst>
              <a:prstShdw prst="shdw17" dist="17961" dir="2700000">
                <a:srgbClr val="858585"/>
              </a:prstShdw>
            </a:effectLst>
          </p:spPr>
          <p:txBody>
            <a:bodyPr lIns="79169" tIns="39586" rIns="79169" bIns="39586" anchor="ctr"/>
            <a:lstStyle/>
            <a:p>
              <a:pPr algn="ctr" defTabSz="801370" fontAlgn="auto">
                <a:spcBef>
                  <a:spcPts val="0"/>
                </a:spcBef>
                <a:spcAft>
                  <a:spcPts val="0"/>
                </a:spcAft>
                <a:defRPr/>
              </a:pPr>
              <a:endParaRPr lang="en-US" altLang="zh-CN" sz="1000" kern="0" dirty="0">
                <a:solidFill>
                  <a:srgbClr val="000000"/>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209395" y="3416305"/>
              <a:ext cx="589291" cy="319216"/>
            </a:xfrm>
            <a:prstGeom prst="rect">
              <a:avLst/>
            </a:prstGeom>
            <a:noFill/>
          </p:spPr>
          <p:txBody>
            <a:bodyPr wrap="none" rtlCol="0">
              <a:spAutoFit/>
            </a:bodyPr>
            <a:lstStyle/>
            <a:p>
              <a:pPr algn="ctr"/>
              <a:r>
                <a:rPr lang="en-US" altLang="zh-CN" sz="1000" kern="0" dirty="0" err="1" smtClean="0">
                  <a:solidFill>
                    <a:srgbClr val="000000"/>
                  </a:solidFill>
                  <a:latin typeface="微软雅黑" panose="020B0503020204020204" pitchFamily="34" charset="-122"/>
                  <a:ea typeface="微软雅黑" panose="020B0503020204020204" pitchFamily="34" charset="-122"/>
                </a:rPr>
                <a:t>HBase</a:t>
              </a:r>
              <a:endParaRPr lang="zh-CN" altLang="en-US" sz="1000" kern="0" dirty="0" smtClean="0">
                <a:solidFill>
                  <a:srgbClr val="000000"/>
                </a:solidFill>
                <a:latin typeface="微软雅黑" panose="020B0503020204020204" pitchFamily="34" charset="-122"/>
                <a:ea typeface="微软雅黑" panose="020B0503020204020204" pitchFamily="34" charset="-122"/>
              </a:endParaRPr>
            </a:p>
          </p:txBody>
        </p:sp>
      </p:grpSp>
      <p:sp>
        <p:nvSpPr>
          <p:cNvPr id="23" name="标题 22"/>
          <p:cNvSpPr>
            <a:spLocks noGrp="1"/>
          </p:cNvSpPr>
          <p:nvPr>
            <p:ph type="title"/>
          </p:nvPr>
        </p:nvSpPr>
        <p:spPr/>
        <p:txBody>
          <a:bodyPr/>
          <a:lstStyle/>
          <a:p>
            <a:r>
              <a:rPr lang="en-US" altLang="zh-CN" smtClean="0"/>
              <a:t>Hive</a:t>
            </a:r>
            <a:r>
              <a:rPr lang="zh-CN" altLang="en-US" smtClean="0"/>
              <a:t>简介</a:t>
            </a:r>
            <a:r>
              <a:rPr lang="zh-CN" altLang="en-US" smtClean="0">
                <a:latin typeface="+mj-ea"/>
              </a:rPr>
              <a:t>－</a:t>
            </a:r>
            <a:r>
              <a:rPr lang="en-US" altLang="zh-CN" smtClean="0">
                <a:latin typeface="+mj-ea"/>
              </a:rPr>
              <a:t>Hadoop</a:t>
            </a:r>
            <a:r>
              <a:rPr lang="zh-CN" altLang="en-US" smtClean="0"/>
              <a:t>数据仓库工具</a:t>
            </a:r>
            <a:endParaRPr lang="zh-CN" altLang="en-US" dirty="0"/>
          </a:p>
        </p:txBody>
      </p:sp>
      <p:sp>
        <p:nvSpPr>
          <p:cNvPr id="28" name="文本占位符 27"/>
          <p:cNvSpPr>
            <a:spLocks noGrp="1"/>
          </p:cNvSpPr>
          <p:nvPr>
            <p:ph type="body" sz="quarter" idx="10"/>
          </p:nvPr>
        </p:nvSpPr>
        <p:spPr>
          <a:xfrm>
            <a:off x="3815916" y="1376363"/>
            <a:ext cx="4788334" cy="3924300"/>
          </a:xfrm>
        </p:spPr>
        <p:txBody>
          <a:bodyPr/>
          <a:lstStyle/>
          <a:p>
            <a:r>
              <a:rPr lang="en-US" altLang="zh-CN" sz="2000" smtClean="0"/>
              <a:t>Hive</a:t>
            </a:r>
            <a:r>
              <a:rPr lang="zh-CN" altLang="zh-CN" sz="2000" smtClean="0"/>
              <a:t>是一个开源的，建立在</a:t>
            </a:r>
            <a:r>
              <a:rPr lang="en-US" altLang="zh-CN" sz="2000" smtClean="0"/>
              <a:t>Hadoop</a:t>
            </a:r>
            <a:r>
              <a:rPr lang="zh-CN" altLang="zh-CN" sz="2000" smtClean="0"/>
              <a:t>上的数据仓库框架，提供类似</a:t>
            </a:r>
            <a:r>
              <a:rPr lang="en-US" altLang="zh-CN" sz="2000" smtClean="0"/>
              <a:t>SQL</a:t>
            </a:r>
            <a:r>
              <a:rPr lang="zh-CN" altLang="zh-CN" sz="2000" smtClean="0"/>
              <a:t>的</a:t>
            </a:r>
            <a:r>
              <a:rPr lang="en-US" altLang="zh-CN" sz="2000" smtClean="0"/>
              <a:t>HQL</a:t>
            </a:r>
            <a:r>
              <a:rPr lang="zh-CN" altLang="zh-CN" sz="2000" smtClean="0"/>
              <a:t>语言操作结构化数据，其基本原理是将</a:t>
            </a:r>
            <a:r>
              <a:rPr lang="en-US" altLang="zh-CN" sz="2000" smtClean="0"/>
              <a:t>HQL</a:t>
            </a:r>
            <a:r>
              <a:rPr lang="zh-CN" altLang="zh-CN" sz="2000" smtClean="0"/>
              <a:t>语言自动转换成</a:t>
            </a:r>
            <a:r>
              <a:rPr lang="en-US" altLang="zh-CN" sz="2000" smtClean="0"/>
              <a:t>MapReduce</a:t>
            </a:r>
            <a:r>
              <a:rPr lang="zh-CN" altLang="zh-CN" sz="2000" smtClean="0"/>
              <a:t>任务，从而完成对</a:t>
            </a:r>
            <a:r>
              <a:rPr lang="en-US" altLang="zh-CN" sz="2000" smtClean="0"/>
              <a:t>Hadoop</a:t>
            </a:r>
            <a:r>
              <a:rPr lang="zh-CN" altLang="zh-CN" sz="2000" smtClean="0"/>
              <a:t>集群中存储的海量数据进行查询和分析。</a:t>
            </a:r>
          </a:p>
          <a:p>
            <a:endParaRPr lang="zh-CN" altLang="en-US" sz="2000" dirty="0"/>
          </a:p>
        </p:txBody>
      </p:sp>
    </p:spTree>
  </p:cSld>
  <p:clrMapOvr>
    <a:masterClrMapping/>
  </p:clrMapOvr>
  <p:transition advClick="0" advTm="8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smtClean="0"/>
              <a:t>HIVE</a:t>
            </a:r>
            <a:r>
              <a:rPr lang="zh-CN" altLang="en-US" smtClean="0"/>
              <a:t>增强介绍（</a:t>
            </a:r>
            <a:r>
              <a:rPr lang="en-US" altLang="zh-CN" smtClean="0"/>
              <a:t>Hive eIndex</a:t>
            </a:r>
            <a:r>
              <a:rPr lang="zh-CN" altLang="en-US" smtClean="0"/>
              <a:t>）</a:t>
            </a:r>
            <a:endParaRPr lang="en-US" altLang="zh-CN" dirty="0"/>
          </a:p>
        </p:txBody>
      </p:sp>
      <p:sp>
        <p:nvSpPr>
          <p:cNvPr id="3" name="Text Placeholder 2"/>
          <p:cNvSpPr>
            <a:spLocks noGrp="1"/>
          </p:cNvSpPr>
          <p:nvPr>
            <p:ph type="body" sz="quarter" idx="10"/>
          </p:nvPr>
        </p:nvSpPr>
        <p:spPr/>
        <p:txBody>
          <a:bodyPr/>
          <a:lstStyle/>
          <a:p>
            <a:endParaRPr lang="en-US"/>
          </a:p>
        </p:txBody>
      </p:sp>
      <p:graphicFrame>
        <p:nvGraphicFramePr>
          <p:cNvPr id="5" name="图表 4"/>
          <p:cNvGraphicFramePr/>
          <p:nvPr/>
        </p:nvGraphicFramePr>
        <p:xfrm>
          <a:off x="3311860" y="1196752"/>
          <a:ext cx="2520280" cy="45822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nvGraphicFramePr>
        <p:xfrm>
          <a:off x="6156176" y="728700"/>
          <a:ext cx="2340260" cy="5488871"/>
        </p:xfrm>
        <a:graphic>
          <a:graphicData uri="http://schemas.openxmlformats.org/drawingml/2006/chart">
            <c:chart xmlns:c="http://schemas.openxmlformats.org/drawingml/2006/chart" xmlns:r="http://schemas.openxmlformats.org/officeDocument/2006/relationships" r:id="rId4"/>
          </a:graphicData>
        </a:graphic>
      </p:graphicFrame>
      <p:sp>
        <p:nvSpPr>
          <p:cNvPr id="61445" name="TextBox 6"/>
          <p:cNvSpPr txBox="1">
            <a:spLocks noChangeArrowheads="1"/>
          </p:cNvSpPr>
          <p:nvPr/>
        </p:nvSpPr>
        <p:spPr bwMode="auto">
          <a:xfrm>
            <a:off x="3275856" y="5085184"/>
            <a:ext cx="5328208" cy="230832"/>
          </a:xfrm>
          <a:prstGeom prst="rect">
            <a:avLst/>
          </a:prstGeom>
          <a:noFill/>
          <a:ln w="9525">
            <a:noFill/>
            <a:miter lim="800000"/>
          </a:ln>
        </p:spPr>
        <p:txBody>
          <a:bodyPr wrap="square">
            <a:spAutoFit/>
          </a:bodyPr>
          <a:lstStyle/>
          <a:p>
            <a:r>
              <a:rPr lang="en-US" altLang="zh-CN" sz="900" dirty="0">
                <a:latin typeface="微软雅黑" panose="020B0503020204020204" pitchFamily="34" charset="-122"/>
                <a:ea typeface="微软雅黑" panose="020B0503020204020204" pitchFamily="34" charset="-122"/>
              </a:rPr>
              <a:t>* </a:t>
            </a:r>
            <a:r>
              <a:rPr lang="zh-CN" altLang="en-US" sz="900" dirty="0">
                <a:latin typeface="+mn-ea"/>
                <a:ea typeface="+mn-ea"/>
              </a:rPr>
              <a:t>测试环境</a:t>
            </a:r>
            <a:r>
              <a:rPr lang="en-US" altLang="zh-CN" sz="900" dirty="0">
                <a:latin typeface="+mn-ea"/>
                <a:ea typeface="+mn-ea"/>
              </a:rPr>
              <a:t>:  10 </a:t>
            </a:r>
            <a:r>
              <a:rPr lang="zh-CN" altLang="en-US" sz="900" dirty="0">
                <a:latin typeface="+mn-ea"/>
                <a:ea typeface="+mn-ea"/>
              </a:rPr>
              <a:t>节点</a:t>
            </a:r>
            <a:r>
              <a:rPr lang="en-US" altLang="zh-CN" sz="900" dirty="0">
                <a:latin typeface="+mn-ea"/>
                <a:ea typeface="+mn-ea"/>
              </a:rPr>
              <a:t>: 2 </a:t>
            </a:r>
            <a:r>
              <a:rPr lang="zh-CN" altLang="en-US" sz="900" dirty="0">
                <a:latin typeface="+mn-ea"/>
                <a:ea typeface="+mn-ea"/>
              </a:rPr>
              <a:t>*</a:t>
            </a:r>
            <a:r>
              <a:rPr lang="en-US" altLang="zh-CN" sz="900" dirty="0">
                <a:latin typeface="+mn-ea"/>
                <a:ea typeface="+mn-ea"/>
              </a:rPr>
              <a:t>4 core CPUs, 48GB RAM, 12 7200rps SATA </a:t>
            </a:r>
            <a:r>
              <a:rPr lang="zh-CN" altLang="en-US" sz="900" dirty="0">
                <a:latin typeface="+mn-ea"/>
                <a:ea typeface="+mn-ea"/>
              </a:rPr>
              <a:t>盘</a:t>
            </a:r>
            <a:r>
              <a:rPr lang="en-US" altLang="zh-CN" sz="900" dirty="0">
                <a:latin typeface="+mn-ea"/>
                <a:ea typeface="+mn-ea"/>
              </a:rPr>
              <a:t>, 10GE</a:t>
            </a:r>
            <a:r>
              <a:rPr lang="zh-CN" altLang="en-US" sz="900" dirty="0">
                <a:latin typeface="+mn-ea"/>
                <a:ea typeface="+mn-ea"/>
              </a:rPr>
              <a:t>网卡</a:t>
            </a:r>
            <a:r>
              <a:rPr lang="en-US" altLang="zh-CN" sz="900" dirty="0">
                <a:latin typeface="+mn-ea"/>
                <a:ea typeface="+mn-ea"/>
              </a:rPr>
              <a:t>, HDFS 3</a:t>
            </a:r>
            <a:r>
              <a:rPr lang="zh-CN" altLang="en-US" sz="900" dirty="0">
                <a:latin typeface="+mn-ea"/>
                <a:ea typeface="+mn-ea"/>
              </a:rPr>
              <a:t>副本</a:t>
            </a:r>
            <a:r>
              <a:rPr lang="en-US" altLang="zh-CN" sz="900" dirty="0">
                <a:latin typeface="+mn-ea"/>
                <a:ea typeface="+mn-ea"/>
              </a:rPr>
              <a:t>.</a:t>
            </a:r>
            <a:endParaRPr lang="zh-CN" altLang="en-US" sz="900" dirty="0">
              <a:latin typeface="+mn-ea"/>
              <a:ea typeface="+mn-ea"/>
            </a:endParaRPr>
          </a:p>
        </p:txBody>
      </p:sp>
      <p:sp>
        <p:nvSpPr>
          <p:cNvPr id="61446" name="圆角矩形 8"/>
          <p:cNvSpPr>
            <a:spLocks noChangeArrowheads="1"/>
          </p:cNvSpPr>
          <p:nvPr/>
        </p:nvSpPr>
        <p:spPr bwMode="auto">
          <a:xfrm>
            <a:off x="754906" y="2198667"/>
            <a:ext cx="1044575" cy="2400300"/>
          </a:xfrm>
          <a:prstGeom prst="roundRect">
            <a:avLst>
              <a:gd name="adj" fmla="val 16667"/>
            </a:avLst>
          </a:prstGeom>
          <a:solidFill>
            <a:srgbClr val="CCFFCC"/>
          </a:solidFill>
          <a:ln w="9525">
            <a:solidFill>
              <a:schemeClr val="tx1"/>
            </a:solidFill>
            <a:round/>
          </a:ln>
        </p:spPr>
        <p:txBody>
          <a:bodyPr/>
          <a:lstStyle/>
          <a:p>
            <a:pPr fontAlgn="base">
              <a:buClr>
                <a:srgbClr val="CC9900"/>
              </a:buClr>
              <a:buFont typeface="Wingdings" panose="05000000000000000000" pitchFamily="2" charset="2"/>
              <a:buChar char="n"/>
            </a:pPr>
            <a:endParaRPr lang="zh-CN" altLang="en-US" sz="1800">
              <a:latin typeface="+mn-lt"/>
              <a:ea typeface="微软雅黑" panose="020B0503020204020204" pitchFamily="34" charset="-122"/>
            </a:endParaRPr>
          </a:p>
        </p:txBody>
      </p:sp>
      <p:sp>
        <p:nvSpPr>
          <p:cNvPr id="61447" name="TextBox 9"/>
          <p:cNvSpPr txBox="1">
            <a:spLocks noChangeArrowheads="1"/>
          </p:cNvSpPr>
          <p:nvPr/>
        </p:nvSpPr>
        <p:spPr bwMode="auto">
          <a:xfrm>
            <a:off x="683468" y="2212955"/>
            <a:ext cx="1295400" cy="461962"/>
          </a:xfrm>
          <a:prstGeom prst="rect">
            <a:avLst/>
          </a:prstGeom>
          <a:noFill/>
          <a:ln w="9525">
            <a:noFill/>
            <a:miter lim="800000"/>
          </a:ln>
        </p:spPr>
        <p:txBody>
          <a:bodyPr>
            <a:spAutoFit/>
          </a:bodyPr>
          <a:lstStyle/>
          <a:p>
            <a:r>
              <a:rPr lang="en-US" altLang="zh-CN" sz="1200" b="1" dirty="0" err="1">
                <a:latin typeface="+mn-lt"/>
                <a:ea typeface="微软雅黑" panose="020B0503020204020204" pitchFamily="34" charset="-122"/>
              </a:rPr>
              <a:t>eIndex</a:t>
            </a:r>
            <a:r>
              <a:rPr lang="en-US" altLang="zh-CN" sz="1200" b="1" dirty="0">
                <a:latin typeface="+mn-lt"/>
                <a:ea typeface="微软雅黑" panose="020B0503020204020204" pitchFamily="34" charset="-122"/>
              </a:rPr>
              <a:t> In </a:t>
            </a:r>
            <a:r>
              <a:rPr lang="en-US" altLang="zh-CN" sz="1200" b="1" dirty="0" err="1">
                <a:latin typeface="+mn-lt"/>
                <a:ea typeface="微软雅黑" panose="020B0503020204020204" pitchFamily="34" charset="-122"/>
              </a:rPr>
              <a:t>HBase</a:t>
            </a:r>
            <a:endParaRPr lang="zh-CN" altLang="en-US" sz="1200" b="1" dirty="0">
              <a:latin typeface="+mn-lt"/>
              <a:ea typeface="微软雅黑" panose="020B0503020204020204" pitchFamily="34" charset="-122"/>
            </a:endParaRPr>
          </a:p>
        </p:txBody>
      </p:sp>
      <p:graphicFrame>
        <p:nvGraphicFramePr>
          <p:cNvPr id="12" name="表格 11"/>
          <p:cNvGraphicFramePr>
            <a:graphicFrameLocks noGrp="1"/>
          </p:cNvGraphicFramePr>
          <p:nvPr/>
        </p:nvGraphicFramePr>
        <p:xfrm>
          <a:off x="827931" y="2774930"/>
          <a:ext cx="936104" cy="1920240"/>
        </p:xfrm>
        <a:graphic>
          <a:graphicData uri="http://schemas.openxmlformats.org/drawingml/2006/table">
            <a:tbl>
              <a:tblPr firstRow="1" bandRow="1">
                <a:tableStyleId>{F5AB1C69-6EDB-4FF4-983F-18BD219EF322}</a:tableStyleId>
              </a:tblPr>
              <a:tblGrid>
                <a:gridCol w="354584"/>
                <a:gridCol w="581520"/>
              </a:tblGrid>
              <a:tr h="284480">
                <a:tc>
                  <a:txBody>
                    <a:bodyPr/>
                    <a:lstStyle/>
                    <a:p>
                      <a:r>
                        <a:rPr lang="en-US" altLang="zh-CN" sz="1100" b="1" dirty="0" smtClean="0">
                          <a:solidFill>
                            <a:schemeClr val="bg1"/>
                          </a:solidFill>
                          <a:latin typeface="Arial Unicode MS" pitchFamily="34" charset="-122"/>
                          <a:ea typeface="Arial Unicode MS" pitchFamily="34" charset="-122"/>
                          <a:cs typeface="Arial Unicode MS" pitchFamily="34" charset="-122"/>
                        </a:rPr>
                        <a:t>key</a:t>
                      </a:r>
                      <a:endParaRPr lang="zh-CN" altLang="en-US" sz="1100" b="1"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c>
                  <a:txBody>
                    <a:bodyPr/>
                    <a:lstStyle/>
                    <a:p>
                      <a:r>
                        <a:rPr lang="en-US" altLang="zh-CN" sz="1100" b="1" dirty="0" smtClean="0">
                          <a:solidFill>
                            <a:schemeClr val="bg1"/>
                          </a:solidFill>
                          <a:latin typeface="Arial Unicode MS" pitchFamily="34" charset="-122"/>
                          <a:ea typeface="Arial Unicode MS" pitchFamily="34" charset="-122"/>
                          <a:cs typeface="Arial Unicode MS" pitchFamily="34" charset="-122"/>
                        </a:rPr>
                        <a:t>Location</a:t>
                      </a:r>
                      <a:endParaRPr lang="zh-CN" altLang="en-US" sz="1100" b="1"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r>
              <a:tr h="243840">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11</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File1.row1</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r>
              <a:tr h="243840">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12</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800" dirty="0" smtClean="0">
                          <a:solidFill>
                            <a:schemeClr val="bg1"/>
                          </a:solidFill>
                          <a:latin typeface="Arial Unicode MS" pitchFamily="34" charset="-122"/>
                          <a:ea typeface="Arial Unicode MS" pitchFamily="34" charset="-122"/>
                          <a:cs typeface="Arial Unicode MS" pitchFamily="34" charset="-122"/>
                        </a:rPr>
                        <a:t>File1.row2</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r>
              <a:tr h="243840">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13</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800" dirty="0" smtClean="0">
                          <a:solidFill>
                            <a:schemeClr val="bg1"/>
                          </a:solidFill>
                          <a:latin typeface="Arial Unicode MS" pitchFamily="34" charset="-122"/>
                          <a:ea typeface="Arial Unicode MS" pitchFamily="34" charset="-122"/>
                          <a:cs typeface="Arial Unicode MS" pitchFamily="34" charset="-122"/>
                        </a:rPr>
                        <a:t>File1.row3</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r>
              <a:tr h="243840">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21</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File2.row1</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r>
            </a:tbl>
          </a:graphicData>
        </a:graphic>
      </p:graphicFrame>
      <p:sp>
        <p:nvSpPr>
          <p:cNvPr id="61474" name="圆角矩形 12"/>
          <p:cNvSpPr>
            <a:spLocks noChangeArrowheads="1"/>
          </p:cNvSpPr>
          <p:nvPr/>
        </p:nvSpPr>
        <p:spPr bwMode="auto">
          <a:xfrm>
            <a:off x="2086818" y="2198667"/>
            <a:ext cx="1044575" cy="2400300"/>
          </a:xfrm>
          <a:prstGeom prst="roundRect">
            <a:avLst>
              <a:gd name="adj" fmla="val 16667"/>
            </a:avLst>
          </a:prstGeom>
          <a:solidFill>
            <a:srgbClr val="CCFFCC"/>
          </a:solidFill>
          <a:ln w="9525">
            <a:solidFill>
              <a:schemeClr val="tx1"/>
            </a:solidFill>
            <a:round/>
          </a:ln>
        </p:spPr>
        <p:txBody>
          <a:bodyPr/>
          <a:lstStyle/>
          <a:p>
            <a:pPr fontAlgn="base">
              <a:buClr>
                <a:srgbClr val="CC9900"/>
              </a:buClr>
              <a:buFont typeface="Wingdings" panose="05000000000000000000" pitchFamily="2" charset="2"/>
              <a:buChar char="n"/>
            </a:pPr>
            <a:endParaRPr lang="zh-CN" altLang="en-US" sz="1800">
              <a:latin typeface="+mn-lt"/>
              <a:ea typeface="微软雅黑" panose="020B0503020204020204" pitchFamily="34" charset="-122"/>
            </a:endParaRPr>
          </a:p>
        </p:txBody>
      </p:sp>
      <p:sp>
        <p:nvSpPr>
          <p:cNvPr id="61475" name="TextBox 13"/>
          <p:cNvSpPr txBox="1">
            <a:spLocks noChangeArrowheads="1"/>
          </p:cNvSpPr>
          <p:nvPr/>
        </p:nvSpPr>
        <p:spPr bwMode="auto">
          <a:xfrm>
            <a:off x="2194768" y="2198667"/>
            <a:ext cx="865188" cy="461963"/>
          </a:xfrm>
          <a:prstGeom prst="rect">
            <a:avLst/>
          </a:prstGeom>
          <a:noFill/>
          <a:ln w="9525">
            <a:noFill/>
            <a:miter lim="800000"/>
          </a:ln>
        </p:spPr>
        <p:txBody>
          <a:bodyPr>
            <a:spAutoFit/>
          </a:bodyPr>
          <a:lstStyle/>
          <a:p>
            <a:r>
              <a:rPr lang="en-US" altLang="zh-CN" sz="1200" b="1">
                <a:latin typeface="+mn-lt"/>
                <a:ea typeface="微软雅黑" panose="020B0503020204020204" pitchFamily="34" charset="-122"/>
              </a:rPr>
              <a:t>Hive Table</a:t>
            </a:r>
            <a:endParaRPr lang="zh-CN" altLang="en-US" sz="1200" b="1">
              <a:latin typeface="+mn-lt"/>
              <a:ea typeface="微软雅黑" panose="020B0503020204020204" pitchFamily="34" charset="-122"/>
            </a:endParaRPr>
          </a:p>
        </p:txBody>
      </p:sp>
      <p:graphicFrame>
        <p:nvGraphicFramePr>
          <p:cNvPr id="19" name="表格 18"/>
          <p:cNvGraphicFramePr>
            <a:graphicFrameLocks noGrp="1"/>
          </p:cNvGraphicFramePr>
          <p:nvPr/>
        </p:nvGraphicFramePr>
        <p:xfrm>
          <a:off x="2159843" y="2774930"/>
          <a:ext cx="612068" cy="1097280"/>
        </p:xfrm>
        <a:graphic>
          <a:graphicData uri="http://schemas.openxmlformats.org/drawingml/2006/table">
            <a:tbl>
              <a:tblPr firstRow="1" bandRow="1">
                <a:tableStyleId>{F5AB1C69-6EDB-4FF4-983F-18BD219EF322}</a:tableStyleId>
              </a:tblPr>
              <a:tblGrid>
                <a:gridCol w="288032"/>
                <a:gridCol w="324036"/>
              </a:tblGrid>
              <a:tr h="243840">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01</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r>
              <a:tr h="243840">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02</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r>
              <a:tr h="243840">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03</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r>
            </a:tbl>
          </a:graphicData>
        </a:graphic>
      </p:graphicFrame>
      <p:sp>
        <p:nvSpPr>
          <p:cNvPr id="21" name="右大括号 20"/>
          <p:cNvSpPr/>
          <p:nvPr/>
        </p:nvSpPr>
        <p:spPr bwMode="auto">
          <a:xfrm>
            <a:off x="2807543" y="2774930"/>
            <a:ext cx="107950" cy="720725"/>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a:defRPr/>
            </a:pPr>
            <a:endParaRPr lang="zh-CN" altLang="en-US">
              <a:ea typeface="微软雅黑" panose="020B0503020204020204" pitchFamily="34" charset="-122"/>
            </a:endParaRPr>
          </a:p>
        </p:txBody>
      </p:sp>
      <p:sp>
        <p:nvSpPr>
          <p:cNvPr id="61491" name="TextBox 22"/>
          <p:cNvSpPr txBox="1">
            <a:spLocks noChangeArrowheads="1"/>
          </p:cNvSpPr>
          <p:nvPr/>
        </p:nvSpPr>
        <p:spPr bwMode="auto">
          <a:xfrm>
            <a:off x="2844056" y="3016230"/>
            <a:ext cx="431800" cy="214312"/>
          </a:xfrm>
          <a:prstGeom prst="rect">
            <a:avLst/>
          </a:prstGeom>
          <a:noFill/>
          <a:ln w="9525">
            <a:noFill/>
            <a:miter lim="800000"/>
          </a:ln>
        </p:spPr>
        <p:txBody>
          <a:bodyPr>
            <a:spAutoFit/>
          </a:bodyPr>
          <a:lstStyle/>
          <a:p>
            <a:r>
              <a:rPr lang="en-US" altLang="zh-CN" sz="800">
                <a:latin typeface="+mn-lt"/>
                <a:ea typeface="微软雅黑" panose="020B0503020204020204" pitchFamily="34" charset="-122"/>
              </a:rPr>
              <a:t>file1</a:t>
            </a:r>
            <a:endParaRPr lang="zh-CN" altLang="en-US" sz="800">
              <a:latin typeface="+mn-lt"/>
              <a:ea typeface="微软雅黑" panose="020B0503020204020204" pitchFamily="34" charset="-122"/>
            </a:endParaRPr>
          </a:p>
        </p:txBody>
      </p:sp>
      <p:graphicFrame>
        <p:nvGraphicFramePr>
          <p:cNvPr id="27" name="表格 26"/>
          <p:cNvGraphicFramePr>
            <a:graphicFrameLocks noGrp="1"/>
          </p:cNvGraphicFramePr>
          <p:nvPr/>
        </p:nvGraphicFramePr>
        <p:xfrm>
          <a:off x="2159843" y="3771880"/>
          <a:ext cx="612068" cy="1097280"/>
        </p:xfrm>
        <a:graphic>
          <a:graphicData uri="http://schemas.openxmlformats.org/drawingml/2006/table">
            <a:tbl>
              <a:tblPr firstRow="1" bandRow="1">
                <a:tableStyleId>{F5AB1C69-6EDB-4FF4-983F-18BD219EF322}</a:tableStyleId>
              </a:tblPr>
              <a:tblGrid>
                <a:gridCol w="288032"/>
                <a:gridCol w="324036"/>
              </a:tblGrid>
              <a:tr h="243840">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01</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r>
              <a:tr h="243840">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02</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r>
              <a:tr h="243840">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03</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c>
                  <a:txBody>
                    <a:bodyPr/>
                    <a:lstStyle/>
                    <a:p>
                      <a:r>
                        <a:rPr lang="en-US" altLang="zh-CN" sz="800" dirty="0" smtClean="0">
                          <a:solidFill>
                            <a:schemeClr val="bg1"/>
                          </a:solidFill>
                          <a:latin typeface="Arial Unicode MS" pitchFamily="34" charset="-122"/>
                          <a:ea typeface="Arial Unicode MS" pitchFamily="34" charset="-122"/>
                          <a:cs typeface="Arial Unicode MS" pitchFamily="34" charset="-122"/>
                        </a:rPr>
                        <a:t>…</a:t>
                      </a:r>
                      <a:endParaRPr lang="zh-CN" altLang="en-US" sz="800" dirty="0">
                        <a:solidFill>
                          <a:schemeClr val="bg1"/>
                        </a:solidFill>
                        <a:latin typeface="Arial Unicode MS" pitchFamily="34" charset="-122"/>
                        <a:ea typeface="Arial Unicode MS" pitchFamily="34" charset="-122"/>
                        <a:cs typeface="Arial Unicode MS"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B8FF"/>
                    </a:solidFill>
                  </a:tcPr>
                </a:tc>
              </a:tr>
            </a:tbl>
          </a:graphicData>
        </a:graphic>
      </p:graphicFrame>
      <p:sp>
        <p:nvSpPr>
          <p:cNvPr id="28" name="右大括号 27"/>
          <p:cNvSpPr/>
          <p:nvPr/>
        </p:nvSpPr>
        <p:spPr bwMode="auto">
          <a:xfrm>
            <a:off x="2807543" y="3782992"/>
            <a:ext cx="71438" cy="685800"/>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a:defRPr/>
            </a:pPr>
            <a:endParaRPr lang="zh-CN" altLang="en-US">
              <a:ea typeface="微软雅黑" panose="020B0503020204020204" pitchFamily="34" charset="-122"/>
            </a:endParaRPr>
          </a:p>
        </p:txBody>
      </p:sp>
      <p:sp>
        <p:nvSpPr>
          <p:cNvPr id="61507" name="TextBox 28"/>
          <p:cNvSpPr txBox="1">
            <a:spLocks noChangeArrowheads="1"/>
          </p:cNvSpPr>
          <p:nvPr/>
        </p:nvSpPr>
        <p:spPr bwMode="auto">
          <a:xfrm>
            <a:off x="2844056" y="3975080"/>
            <a:ext cx="431800" cy="215900"/>
          </a:xfrm>
          <a:prstGeom prst="rect">
            <a:avLst/>
          </a:prstGeom>
          <a:noFill/>
          <a:ln w="9525">
            <a:noFill/>
            <a:miter lim="800000"/>
          </a:ln>
        </p:spPr>
        <p:txBody>
          <a:bodyPr>
            <a:spAutoFit/>
          </a:bodyPr>
          <a:lstStyle/>
          <a:p>
            <a:r>
              <a:rPr lang="en-US" altLang="zh-CN" sz="800">
                <a:latin typeface="+mn-lt"/>
                <a:ea typeface="微软雅黑" panose="020B0503020204020204" pitchFamily="34" charset="-122"/>
              </a:rPr>
              <a:t>file2</a:t>
            </a:r>
            <a:endParaRPr lang="zh-CN" altLang="en-US" sz="800">
              <a:latin typeface="+mn-lt"/>
              <a:ea typeface="微软雅黑" panose="020B0503020204020204" pitchFamily="34" charset="-122"/>
            </a:endParaRPr>
          </a:p>
        </p:txBody>
      </p:sp>
      <p:sp>
        <p:nvSpPr>
          <p:cNvPr id="61508" name="圆角矩形 29"/>
          <p:cNvSpPr>
            <a:spLocks noChangeArrowheads="1"/>
          </p:cNvSpPr>
          <p:nvPr/>
        </p:nvSpPr>
        <p:spPr bwMode="auto">
          <a:xfrm>
            <a:off x="719981" y="1430317"/>
            <a:ext cx="2411412" cy="481013"/>
          </a:xfrm>
          <a:prstGeom prst="roundRect">
            <a:avLst>
              <a:gd name="adj" fmla="val 16667"/>
            </a:avLst>
          </a:prstGeom>
          <a:solidFill>
            <a:srgbClr val="CCFFCC"/>
          </a:solidFill>
          <a:ln w="9525">
            <a:solidFill>
              <a:schemeClr val="tx1"/>
            </a:solidFill>
            <a:round/>
          </a:ln>
        </p:spPr>
        <p:txBody>
          <a:bodyPr/>
          <a:lstStyle/>
          <a:p>
            <a:pPr algn="ctr" fontAlgn="base">
              <a:buClr>
                <a:srgbClr val="CC9900"/>
              </a:buClr>
            </a:pPr>
            <a:r>
              <a:rPr lang="en-US" altLang="zh-CN" sz="1200" dirty="0">
                <a:latin typeface="+mn-lt"/>
                <a:ea typeface="微软雅黑" panose="020B0503020204020204" pitchFamily="34" charset="-122"/>
              </a:rPr>
              <a:t>Hive SQL Engine</a:t>
            </a:r>
            <a:endParaRPr lang="zh-CN" altLang="en-US" sz="1200" dirty="0">
              <a:latin typeface="+mn-lt"/>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smtClean="0"/>
              <a:t>HBase</a:t>
            </a:r>
            <a:r>
              <a:rPr lang="zh-CN" altLang="en-US" smtClean="0"/>
              <a:t>简介－分布式数据库</a:t>
            </a:r>
            <a:endParaRPr lang="zh-CN" altLang="en-US" dirty="0"/>
          </a:p>
        </p:txBody>
      </p:sp>
      <p:sp>
        <p:nvSpPr>
          <p:cNvPr id="4" name="Text Placeholder 3"/>
          <p:cNvSpPr>
            <a:spLocks noGrp="1"/>
          </p:cNvSpPr>
          <p:nvPr>
            <p:ph type="body" sz="quarter" idx="10"/>
          </p:nvPr>
        </p:nvSpPr>
        <p:spPr/>
        <p:txBody>
          <a:bodyPr/>
          <a:lstStyle/>
          <a:p>
            <a:endParaRPr lang="en-US" dirty="0"/>
          </a:p>
        </p:txBody>
      </p:sp>
      <p:pic>
        <p:nvPicPr>
          <p:cNvPr id="62467" name="Picture 2"/>
          <p:cNvPicPr>
            <a:picLocks noChangeAspect="1" noChangeArrowheads="1"/>
          </p:cNvPicPr>
          <p:nvPr/>
        </p:nvPicPr>
        <p:blipFill>
          <a:blip r:embed="rId3" cstate="print"/>
          <a:srcRect/>
          <a:stretch>
            <a:fillRect/>
          </a:stretch>
        </p:blipFill>
        <p:spPr bwMode="auto">
          <a:xfrm>
            <a:off x="2483768" y="1122870"/>
            <a:ext cx="4176464" cy="515044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矩形 227"/>
          <p:cNvSpPr/>
          <p:nvPr/>
        </p:nvSpPr>
        <p:spPr bwMode="auto">
          <a:xfrm>
            <a:off x="714201" y="2348880"/>
            <a:ext cx="1792288" cy="2911475"/>
          </a:xfrm>
          <a:prstGeom prst="rect">
            <a:avLst/>
          </a:prstGeom>
          <a:solidFill>
            <a:srgbClr val="B2B2B2">
              <a:lumMod val="40000"/>
              <a:lumOff val="60000"/>
            </a:srgbClr>
          </a:solidFill>
          <a:ln w="6350" cap="flat" cmpd="sng" algn="ctr">
            <a:solidFill>
              <a:srgbClr val="B2B2B2"/>
            </a:solidFill>
            <a:prstDash val="sysDot"/>
          </a:ln>
          <a:effectLst/>
        </p:spPr>
        <p:txBody>
          <a:bodyPr lIns="0" tIns="0" rIns="0" bIns="0" anchor="ctr" anchorCtr="1"/>
          <a:lstStyle/>
          <a:p>
            <a:pPr fontAlgn="auto">
              <a:spcBef>
                <a:spcPts val="0"/>
              </a:spcBef>
              <a:spcAft>
                <a:spcPts val="0"/>
              </a:spcAft>
              <a:buClr>
                <a:srgbClr val="CC9900"/>
              </a:buClr>
              <a:defRPr/>
            </a:pPr>
            <a:endParaRPr lang="zh-CN" altLang="en-US" sz="900" kern="0" dirty="0" err="1">
              <a:solidFill>
                <a:srgbClr val="000000"/>
              </a:solidFill>
              <a:latin typeface="+mn-ea"/>
              <a:ea typeface="+mn-ea"/>
            </a:endParaRPr>
          </a:p>
        </p:txBody>
      </p:sp>
      <p:sp>
        <p:nvSpPr>
          <p:cNvPr id="67587" name="TextBox 228"/>
          <p:cNvSpPr txBox="1">
            <a:spLocks noChangeArrowheads="1"/>
          </p:cNvSpPr>
          <p:nvPr/>
        </p:nvSpPr>
        <p:spPr bwMode="auto">
          <a:xfrm>
            <a:off x="892001" y="3296618"/>
            <a:ext cx="1346200" cy="231775"/>
          </a:xfrm>
          <a:prstGeom prst="rect">
            <a:avLst/>
          </a:prstGeom>
          <a:noFill/>
          <a:ln w="9525">
            <a:noFill/>
            <a:miter lim="800000"/>
          </a:ln>
        </p:spPr>
        <p:txBody>
          <a:bodyPr lIns="91361" tIns="45682" rIns="91361" bIns="45682">
            <a:spAutoFit/>
          </a:bodyPr>
          <a:lstStyle/>
          <a:p>
            <a:pPr algn="ctr"/>
            <a:r>
              <a:rPr lang="en-US" altLang="zh-CN" sz="900">
                <a:solidFill>
                  <a:srgbClr val="000000"/>
                </a:solidFill>
                <a:latin typeface="+mn-ea"/>
                <a:ea typeface="+mn-ea"/>
                <a:cs typeface="Times New Roman" panose="02020603050405020304" pitchFamily="18" charset="0"/>
              </a:rPr>
              <a:t>Hadoop cluster</a:t>
            </a:r>
            <a:endParaRPr lang="zh-CN" altLang="en-US" sz="900">
              <a:solidFill>
                <a:srgbClr val="000000"/>
              </a:solidFill>
              <a:latin typeface="+mn-ea"/>
              <a:ea typeface="+mn-ea"/>
              <a:cs typeface="Times New Roman" panose="02020603050405020304" pitchFamily="18" charset="0"/>
            </a:endParaRPr>
          </a:p>
        </p:txBody>
      </p:sp>
      <p:pic>
        <p:nvPicPr>
          <p:cNvPr id="67588" name="Picture 2357" descr="图片223"/>
          <p:cNvPicPr>
            <a:picLocks noChangeAspect="1" noChangeArrowheads="1"/>
          </p:cNvPicPr>
          <p:nvPr/>
        </p:nvPicPr>
        <p:blipFill>
          <a:blip r:embed="rId3" cstate="print"/>
          <a:srcRect/>
          <a:stretch>
            <a:fillRect/>
          </a:stretch>
        </p:blipFill>
        <p:spPr bwMode="auto">
          <a:xfrm>
            <a:off x="1347614" y="3639518"/>
            <a:ext cx="649287" cy="622300"/>
          </a:xfrm>
          <a:prstGeom prst="rect">
            <a:avLst/>
          </a:prstGeom>
          <a:noFill/>
          <a:ln w="9525">
            <a:noFill/>
            <a:miter lim="800000"/>
            <a:headEnd/>
            <a:tailEnd/>
          </a:ln>
        </p:spPr>
      </p:pic>
      <p:sp>
        <p:nvSpPr>
          <p:cNvPr id="67589" name="TextBox 230"/>
          <p:cNvSpPr txBox="1">
            <a:spLocks noChangeArrowheads="1"/>
          </p:cNvSpPr>
          <p:nvPr/>
        </p:nvSpPr>
        <p:spPr bwMode="auto">
          <a:xfrm>
            <a:off x="1290464" y="4199905"/>
            <a:ext cx="669925" cy="231775"/>
          </a:xfrm>
          <a:prstGeom prst="rect">
            <a:avLst/>
          </a:prstGeom>
          <a:noFill/>
          <a:ln w="9525">
            <a:noFill/>
            <a:miter lim="800000"/>
          </a:ln>
        </p:spPr>
        <p:txBody>
          <a:bodyPr lIns="91361" tIns="45682" rIns="91361" bIns="45682">
            <a:spAutoFit/>
          </a:bodyPr>
          <a:lstStyle/>
          <a:p>
            <a:pPr algn="ctr"/>
            <a:r>
              <a:rPr lang="en-US" altLang="zh-CN" sz="900">
                <a:solidFill>
                  <a:srgbClr val="000000"/>
                </a:solidFill>
                <a:latin typeface="+mn-ea"/>
                <a:ea typeface="+mn-ea"/>
                <a:cs typeface="Times New Roman" panose="02020603050405020304" pitchFamily="18" charset="0"/>
              </a:rPr>
              <a:t>NAS</a:t>
            </a:r>
            <a:endParaRPr lang="zh-CN" altLang="en-US" sz="900">
              <a:solidFill>
                <a:srgbClr val="000000"/>
              </a:solidFill>
              <a:latin typeface="+mn-ea"/>
              <a:ea typeface="+mn-ea"/>
              <a:cs typeface="Times New Roman" panose="02020603050405020304" pitchFamily="18" charset="0"/>
            </a:endParaRPr>
          </a:p>
        </p:txBody>
      </p:sp>
      <p:grpSp>
        <p:nvGrpSpPr>
          <p:cNvPr id="2" name="组合 57"/>
          <p:cNvGrpSpPr/>
          <p:nvPr/>
        </p:nvGrpSpPr>
        <p:grpSpPr bwMode="auto">
          <a:xfrm>
            <a:off x="926926" y="2688605"/>
            <a:ext cx="1411288" cy="628650"/>
            <a:chOff x="1161450" y="1559291"/>
            <a:chExt cx="1350745" cy="632477"/>
          </a:xfrm>
        </p:grpSpPr>
        <p:grpSp>
          <p:nvGrpSpPr>
            <p:cNvPr id="3" name="Group 219"/>
            <p:cNvGrpSpPr/>
            <p:nvPr/>
          </p:nvGrpSpPr>
          <p:grpSpPr bwMode="auto">
            <a:xfrm>
              <a:off x="1161450" y="1559291"/>
              <a:ext cx="1350745" cy="632477"/>
              <a:chOff x="3072" y="2208"/>
              <a:chExt cx="2544" cy="1536"/>
            </a:xfrm>
          </p:grpSpPr>
          <p:sp>
            <p:nvSpPr>
              <p:cNvPr id="67668" name="Rectangle 220"/>
              <p:cNvSpPr>
                <a:spLocks noChangeArrowheads="1"/>
              </p:cNvSpPr>
              <p:nvPr/>
            </p:nvSpPr>
            <p:spPr bwMode="auto">
              <a:xfrm>
                <a:off x="3105" y="2547"/>
                <a:ext cx="2511" cy="902"/>
              </a:xfrm>
              <a:prstGeom prst="rect">
                <a:avLst/>
              </a:prstGeom>
              <a:solidFill>
                <a:srgbClr val="B7CFEB"/>
              </a:solidFill>
              <a:ln w="28575">
                <a:noFill/>
                <a:miter lim="800000"/>
              </a:ln>
            </p:spPr>
            <p:txBody>
              <a:bodyPr anchor="ctr">
                <a:spAutoFit/>
              </a:bodyPr>
              <a:lstStyle/>
              <a:p>
                <a:endParaRPr lang="zh-CN" altLang="en-US" sz="1800">
                  <a:solidFill>
                    <a:srgbClr val="000000"/>
                  </a:solidFill>
                  <a:latin typeface="+mn-ea"/>
                  <a:ea typeface="+mn-ea"/>
                </a:endParaRPr>
              </a:p>
            </p:txBody>
          </p:sp>
          <p:sp>
            <p:nvSpPr>
              <p:cNvPr id="67669" name="Rectangle 221"/>
              <p:cNvSpPr>
                <a:spLocks noChangeArrowheads="1"/>
              </p:cNvSpPr>
              <p:nvPr/>
            </p:nvSpPr>
            <p:spPr bwMode="auto">
              <a:xfrm>
                <a:off x="3072" y="2208"/>
                <a:ext cx="48" cy="1528"/>
              </a:xfrm>
              <a:prstGeom prst="rect">
                <a:avLst/>
              </a:prstGeom>
              <a:gradFill rotWithShape="0">
                <a:gsLst>
                  <a:gs pos="0">
                    <a:srgbClr val="F0F5FB"/>
                  </a:gs>
                  <a:gs pos="100000">
                    <a:srgbClr val="B7CFEB"/>
                  </a:gs>
                </a:gsLst>
                <a:lin ang="0" scaled="1"/>
              </a:gradFill>
              <a:ln w="9525">
                <a:noFill/>
                <a:miter lim="800000"/>
              </a:ln>
            </p:spPr>
            <p:txBody>
              <a:bodyPr wrap="none" anchor="ctr"/>
              <a:lstStyle/>
              <a:p>
                <a:endParaRPr lang="zh-CN" altLang="en-US" sz="1800">
                  <a:solidFill>
                    <a:srgbClr val="000000"/>
                  </a:solidFill>
                  <a:latin typeface="+mn-ea"/>
                  <a:ea typeface="+mn-ea"/>
                </a:endParaRPr>
              </a:p>
            </p:txBody>
          </p:sp>
          <p:sp>
            <p:nvSpPr>
              <p:cNvPr id="67670" name="Rectangle 222"/>
              <p:cNvSpPr>
                <a:spLocks noChangeArrowheads="1"/>
              </p:cNvSpPr>
              <p:nvPr/>
            </p:nvSpPr>
            <p:spPr bwMode="auto">
              <a:xfrm>
                <a:off x="5568" y="2208"/>
                <a:ext cx="48" cy="1528"/>
              </a:xfrm>
              <a:prstGeom prst="rect">
                <a:avLst/>
              </a:prstGeom>
              <a:gradFill rotWithShape="0">
                <a:gsLst>
                  <a:gs pos="0">
                    <a:srgbClr val="B7CFEB"/>
                  </a:gs>
                  <a:gs pos="100000">
                    <a:srgbClr val="55606D"/>
                  </a:gs>
                </a:gsLst>
                <a:lin ang="0" scaled="1"/>
              </a:gradFill>
              <a:ln w="9525">
                <a:noFill/>
                <a:miter lim="800000"/>
              </a:ln>
            </p:spPr>
            <p:txBody>
              <a:bodyPr wrap="none" anchor="ctr"/>
              <a:lstStyle/>
              <a:p>
                <a:endParaRPr lang="zh-CN" altLang="en-US" sz="1800">
                  <a:solidFill>
                    <a:srgbClr val="000000"/>
                  </a:solidFill>
                  <a:latin typeface="+mn-ea"/>
                  <a:ea typeface="+mn-ea"/>
                </a:endParaRPr>
              </a:p>
            </p:txBody>
          </p:sp>
          <p:sp>
            <p:nvSpPr>
              <p:cNvPr id="67671" name="AutoShape 223"/>
              <p:cNvSpPr>
                <a:spLocks noChangeArrowheads="1"/>
              </p:cNvSpPr>
              <p:nvPr/>
            </p:nvSpPr>
            <p:spPr bwMode="auto">
              <a:xfrm>
                <a:off x="3072" y="2208"/>
                <a:ext cx="2544" cy="4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970 w 21600"/>
                  <a:gd name="T13" fmla="*/ 2160 h 21600"/>
                  <a:gd name="T14" fmla="*/ 19630 w 21600"/>
                  <a:gd name="T15" fmla="*/ 19440 h 21600"/>
                </a:gdLst>
                <a:ahLst/>
                <a:cxnLst>
                  <a:cxn ang="T8">
                    <a:pos x="T0" y="T1"/>
                  </a:cxn>
                  <a:cxn ang="T9">
                    <a:pos x="T2" y="T3"/>
                  </a:cxn>
                  <a:cxn ang="T10">
                    <a:pos x="T4" y="T5"/>
                  </a:cxn>
                  <a:cxn ang="T11">
                    <a:pos x="T6" y="T7"/>
                  </a:cxn>
                </a:cxnLst>
                <a:rect l="T12" t="T13" r="T14" b="T15"/>
                <a:pathLst>
                  <a:path w="21600" h="21600">
                    <a:moveTo>
                      <a:pt x="0" y="0"/>
                    </a:moveTo>
                    <a:lnTo>
                      <a:pt x="345" y="21600"/>
                    </a:lnTo>
                    <a:lnTo>
                      <a:pt x="21255" y="21600"/>
                    </a:lnTo>
                    <a:lnTo>
                      <a:pt x="21600" y="0"/>
                    </a:lnTo>
                    <a:close/>
                  </a:path>
                </a:pathLst>
              </a:custGeom>
              <a:gradFill rotWithShape="0">
                <a:gsLst>
                  <a:gs pos="0">
                    <a:srgbClr val="F7FAFD"/>
                  </a:gs>
                  <a:gs pos="100000">
                    <a:srgbClr val="B7CFEB"/>
                  </a:gs>
                </a:gsLst>
                <a:lin ang="5400000" scaled="1"/>
              </a:gradFill>
              <a:ln w="9525">
                <a:noFill/>
                <a:miter lim="800000"/>
              </a:ln>
            </p:spPr>
            <p:txBody>
              <a:bodyPr wrap="none" anchor="ctr"/>
              <a:lstStyle/>
              <a:p>
                <a:endParaRPr lang="zh-CN" altLang="en-US">
                  <a:latin typeface="+mn-ea"/>
                  <a:ea typeface="+mn-ea"/>
                </a:endParaRPr>
              </a:p>
            </p:txBody>
          </p:sp>
          <p:sp>
            <p:nvSpPr>
              <p:cNvPr id="67672" name="AutoShape 224"/>
              <p:cNvSpPr>
                <a:spLocks noChangeArrowheads="1"/>
              </p:cNvSpPr>
              <p:nvPr/>
            </p:nvSpPr>
            <p:spPr bwMode="auto">
              <a:xfrm flipV="1">
                <a:off x="3072" y="3704"/>
                <a:ext cx="2530" cy="4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092 w 21600"/>
                  <a:gd name="T13" fmla="*/ 2160 h 21600"/>
                  <a:gd name="T14" fmla="*/ 19508 w 21600"/>
                  <a:gd name="T15" fmla="*/ 19440 h 21600"/>
                </a:gdLst>
                <a:ahLst/>
                <a:cxnLst>
                  <a:cxn ang="T8">
                    <a:pos x="T0" y="T1"/>
                  </a:cxn>
                  <a:cxn ang="T9">
                    <a:pos x="T2" y="T3"/>
                  </a:cxn>
                  <a:cxn ang="T10">
                    <a:pos x="T4" y="T5"/>
                  </a:cxn>
                  <a:cxn ang="T11">
                    <a:pos x="T6" y="T7"/>
                  </a:cxn>
                </a:cxnLst>
                <a:rect l="T12" t="T13" r="T14" b="T15"/>
                <a:pathLst>
                  <a:path w="21600" h="21600">
                    <a:moveTo>
                      <a:pt x="0" y="0"/>
                    </a:moveTo>
                    <a:lnTo>
                      <a:pt x="586" y="21600"/>
                    </a:lnTo>
                    <a:lnTo>
                      <a:pt x="21014" y="21600"/>
                    </a:lnTo>
                    <a:lnTo>
                      <a:pt x="21600" y="0"/>
                    </a:lnTo>
                    <a:close/>
                  </a:path>
                </a:pathLst>
              </a:custGeom>
              <a:gradFill rotWithShape="0">
                <a:gsLst>
                  <a:gs pos="0">
                    <a:srgbClr val="B7CFEB"/>
                  </a:gs>
                  <a:gs pos="100000">
                    <a:srgbClr val="4E5864"/>
                  </a:gs>
                </a:gsLst>
                <a:lin ang="5400000" scaled="1"/>
              </a:gradFill>
              <a:ln w="9525">
                <a:noFill/>
                <a:miter lim="800000"/>
              </a:ln>
            </p:spPr>
            <p:txBody>
              <a:bodyPr wrap="none" anchor="ctr"/>
              <a:lstStyle/>
              <a:p>
                <a:endParaRPr lang="zh-CN" altLang="en-US">
                  <a:latin typeface="+mn-ea"/>
                  <a:ea typeface="+mn-ea"/>
                </a:endParaRPr>
              </a:p>
            </p:txBody>
          </p:sp>
        </p:grpSp>
        <p:pic>
          <p:nvPicPr>
            <p:cNvPr id="67663" name="Picture 2"/>
            <p:cNvPicPr>
              <a:picLocks noChangeAspect="1" noChangeArrowheads="1"/>
            </p:cNvPicPr>
            <p:nvPr/>
          </p:nvPicPr>
          <p:blipFill>
            <a:blip r:embed="rId4" cstate="print"/>
            <a:srcRect/>
            <a:stretch>
              <a:fillRect/>
            </a:stretch>
          </p:blipFill>
          <p:spPr bwMode="auto">
            <a:xfrm>
              <a:off x="1546070" y="1841009"/>
              <a:ext cx="151200" cy="282810"/>
            </a:xfrm>
            <a:prstGeom prst="rect">
              <a:avLst/>
            </a:prstGeom>
            <a:noFill/>
            <a:ln w="9525">
              <a:noFill/>
              <a:miter lim="800000"/>
              <a:headEnd/>
              <a:tailEnd/>
            </a:ln>
          </p:spPr>
        </p:pic>
        <p:pic>
          <p:nvPicPr>
            <p:cNvPr id="67664" name="Picture 2"/>
            <p:cNvPicPr>
              <a:picLocks noChangeAspect="1" noChangeArrowheads="1"/>
            </p:cNvPicPr>
            <p:nvPr/>
          </p:nvPicPr>
          <p:blipFill>
            <a:blip r:embed="rId5" cstate="print"/>
            <a:srcRect/>
            <a:stretch>
              <a:fillRect/>
            </a:stretch>
          </p:blipFill>
          <p:spPr bwMode="auto">
            <a:xfrm>
              <a:off x="1692039" y="1841009"/>
              <a:ext cx="151200" cy="282810"/>
            </a:xfrm>
            <a:prstGeom prst="rect">
              <a:avLst/>
            </a:prstGeom>
            <a:noFill/>
            <a:ln w="9525">
              <a:noFill/>
              <a:miter lim="800000"/>
              <a:headEnd/>
              <a:tailEnd/>
            </a:ln>
          </p:spPr>
        </p:pic>
        <p:pic>
          <p:nvPicPr>
            <p:cNvPr id="67665" name="Picture 2"/>
            <p:cNvPicPr>
              <a:picLocks noChangeAspect="1" noChangeArrowheads="1"/>
            </p:cNvPicPr>
            <p:nvPr/>
          </p:nvPicPr>
          <p:blipFill>
            <a:blip r:embed="rId4" cstate="print"/>
            <a:srcRect/>
            <a:stretch>
              <a:fillRect/>
            </a:stretch>
          </p:blipFill>
          <p:spPr bwMode="auto">
            <a:xfrm>
              <a:off x="1838008" y="1841009"/>
              <a:ext cx="151200" cy="282810"/>
            </a:xfrm>
            <a:prstGeom prst="rect">
              <a:avLst/>
            </a:prstGeom>
            <a:noFill/>
            <a:ln w="9525">
              <a:noFill/>
              <a:miter lim="800000"/>
              <a:headEnd/>
              <a:tailEnd/>
            </a:ln>
          </p:spPr>
        </p:pic>
        <p:pic>
          <p:nvPicPr>
            <p:cNvPr id="67666" name="Picture 2"/>
            <p:cNvPicPr>
              <a:picLocks noChangeAspect="1" noChangeArrowheads="1"/>
            </p:cNvPicPr>
            <p:nvPr/>
          </p:nvPicPr>
          <p:blipFill>
            <a:blip r:embed="rId4" cstate="print"/>
            <a:srcRect/>
            <a:stretch>
              <a:fillRect/>
            </a:stretch>
          </p:blipFill>
          <p:spPr bwMode="auto">
            <a:xfrm>
              <a:off x="1983977" y="1841009"/>
              <a:ext cx="151200" cy="282810"/>
            </a:xfrm>
            <a:prstGeom prst="rect">
              <a:avLst/>
            </a:prstGeom>
            <a:noFill/>
            <a:ln w="9525">
              <a:noFill/>
              <a:miter lim="800000"/>
              <a:headEnd/>
              <a:tailEnd/>
            </a:ln>
          </p:spPr>
        </p:pic>
        <p:pic>
          <p:nvPicPr>
            <p:cNvPr id="67667" name="Picture 2"/>
            <p:cNvPicPr>
              <a:picLocks noChangeAspect="1" noChangeArrowheads="1"/>
            </p:cNvPicPr>
            <p:nvPr/>
          </p:nvPicPr>
          <p:blipFill>
            <a:blip r:embed="rId4" cstate="print"/>
            <a:srcRect/>
            <a:stretch>
              <a:fillRect/>
            </a:stretch>
          </p:blipFill>
          <p:spPr bwMode="auto">
            <a:xfrm>
              <a:off x="2129946" y="1841009"/>
              <a:ext cx="151200" cy="282810"/>
            </a:xfrm>
            <a:prstGeom prst="rect">
              <a:avLst/>
            </a:prstGeom>
            <a:noFill/>
            <a:ln w="9525">
              <a:noFill/>
              <a:miter lim="800000"/>
              <a:headEnd/>
              <a:tailEnd/>
            </a:ln>
          </p:spPr>
        </p:pic>
      </p:grpSp>
      <p:pic>
        <p:nvPicPr>
          <p:cNvPr id="67591" name="Picture 2359" descr="图片225"/>
          <p:cNvPicPr>
            <a:picLocks noChangeAspect="1" noChangeArrowheads="1"/>
          </p:cNvPicPr>
          <p:nvPr/>
        </p:nvPicPr>
        <p:blipFill>
          <a:blip r:embed="rId6" cstate="print"/>
          <a:srcRect/>
          <a:stretch>
            <a:fillRect/>
          </a:stretch>
        </p:blipFill>
        <p:spPr bwMode="auto">
          <a:xfrm>
            <a:off x="1290464" y="4509468"/>
            <a:ext cx="773112" cy="412750"/>
          </a:xfrm>
          <a:prstGeom prst="rect">
            <a:avLst/>
          </a:prstGeom>
          <a:noFill/>
          <a:ln w="9525">
            <a:noFill/>
            <a:miter lim="800000"/>
            <a:headEnd/>
            <a:tailEnd/>
          </a:ln>
        </p:spPr>
      </p:pic>
      <p:sp>
        <p:nvSpPr>
          <p:cNvPr id="67592" name="TextBox 244"/>
          <p:cNvSpPr txBox="1">
            <a:spLocks noChangeArrowheads="1"/>
          </p:cNvSpPr>
          <p:nvPr/>
        </p:nvSpPr>
        <p:spPr bwMode="auto">
          <a:xfrm>
            <a:off x="1269826" y="4846018"/>
            <a:ext cx="704850" cy="246062"/>
          </a:xfrm>
          <a:prstGeom prst="rect">
            <a:avLst/>
          </a:prstGeom>
          <a:noFill/>
          <a:ln w="9525">
            <a:noFill/>
            <a:miter lim="800000"/>
          </a:ln>
        </p:spPr>
        <p:txBody>
          <a:bodyPr lIns="91361" tIns="45682" rIns="91361" bIns="45682">
            <a:spAutoFit/>
          </a:bodyPr>
          <a:lstStyle/>
          <a:p>
            <a:pPr algn="ctr"/>
            <a:r>
              <a:rPr lang="en-US" altLang="zh-CN">
                <a:solidFill>
                  <a:srgbClr val="000000"/>
                </a:solidFill>
                <a:latin typeface="+mn-ea"/>
                <a:ea typeface="+mn-ea"/>
              </a:rPr>
              <a:t>…</a:t>
            </a:r>
            <a:endParaRPr lang="zh-CN" altLang="en-US">
              <a:solidFill>
                <a:srgbClr val="000000"/>
              </a:solidFill>
              <a:latin typeface="+mn-ea"/>
              <a:ea typeface="+mn-ea"/>
            </a:endParaRPr>
          </a:p>
        </p:txBody>
      </p:sp>
      <p:sp>
        <p:nvSpPr>
          <p:cNvPr id="67593" name="Freeform 60"/>
          <p:cNvSpPr/>
          <p:nvPr/>
        </p:nvSpPr>
        <p:spPr bwMode="auto">
          <a:xfrm>
            <a:off x="2295525" y="1808820"/>
            <a:ext cx="1428750" cy="922338"/>
          </a:xfrm>
          <a:custGeom>
            <a:avLst/>
            <a:gdLst>
              <a:gd name="T0" fmla="*/ 25 w 970"/>
              <a:gd name="T1" fmla="*/ 766 h 825"/>
              <a:gd name="T2" fmla="*/ 59 w 970"/>
              <a:gd name="T3" fmla="*/ 705 h 825"/>
              <a:gd name="T4" fmla="*/ 97 w 970"/>
              <a:gd name="T5" fmla="*/ 645 h 825"/>
              <a:gd name="T6" fmla="*/ 140 w 970"/>
              <a:gd name="T7" fmla="*/ 592 h 825"/>
              <a:gd name="T8" fmla="*/ 195 w 970"/>
              <a:gd name="T9" fmla="*/ 534 h 825"/>
              <a:gd name="T10" fmla="*/ 254 w 970"/>
              <a:gd name="T11" fmla="*/ 482 h 825"/>
              <a:gd name="T12" fmla="*/ 323 w 970"/>
              <a:gd name="T13" fmla="*/ 431 h 825"/>
              <a:gd name="T14" fmla="*/ 390 w 970"/>
              <a:gd name="T15" fmla="*/ 389 h 825"/>
              <a:gd name="T16" fmla="*/ 455 w 970"/>
              <a:gd name="T17" fmla="*/ 349 h 825"/>
              <a:gd name="T18" fmla="*/ 526 w 970"/>
              <a:gd name="T19" fmla="*/ 311 h 825"/>
              <a:gd name="T20" fmla="*/ 599 w 970"/>
              <a:gd name="T21" fmla="*/ 279 h 825"/>
              <a:gd name="T22" fmla="*/ 678 w 970"/>
              <a:gd name="T23" fmla="*/ 253 h 825"/>
              <a:gd name="T24" fmla="*/ 751 w 970"/>
              <a:gd name="T25" fmla="*/ 236 h 825"/>
              <a:gd name="T26" fmla="*/ 813 w 970"/>
              <a:gd name="T27" fmla="*/ 231 h 825"/>
              <a:gd name="T28" fmla="*/ 899 w 970"/>
              <a:gd name="T29" fmla="*/ 39 h 825"/>
              <a:gd name="T30" fmla="*/ 896 w 970"/>
              <a:gd name="T31" fmla="*/ 119 h 825"/>
              <a:gd name="T32" fmla="*/ 898 w 970"/>
              <a:gd name="T33" fmla="*/ 177 h 825"/>
              <a:gd name="T34" fmla="*/ 904 w 970"/>
              <a:gd name="T35" fmla="*/ 228 h 825"/>
              <a:gd name="T36" fmla="*/ 917 w 970"/>
              <a:gd name="T37" fmla="*/ 281 h 825"/>
              <a:gd name="T38" fmla="*/ 937 w 970"/>
              <a:gd name="T39" fmla="*/ 346 h 825"/>
              <a:gd name="T40" fmla="*/ 959 w 970"/>
              <a:gd name="T41" fmla="*/ 407 h 825"/>
              <a:gd name="T42" fmla="*/ 951 w 970"/>
              <a:gd name="T43" fmla="*/ 446 h 825"/>
              <a:gd name="T44" fmla="*/ 912 w 970"/>
              <a:gd name="T45" fmla="*/ 470 h 825"/>
              <a:gd name="T46" fmla="*/ 869 w 970"/>
              <a:gd name="T47" fmla="*/ 502 h 825"/>
              <a:gd name="T48" fmla="*/ 834 w 970"/>
              <a:gd name="T49" fmla="*/ 533 h 825"/>
              <a:gd name="T50" fmla="*/ 795 w 970"/>
              <a:gd name="T51" fmla="*/ 569 h 825"/>
              <a:gd name="T52" fmla="*/ 757 w 970"/>
              <a:gd name="T53" fmla="*/ 607 h 825"/>
              <a:gd name="T54" fmla="*/ 722 w 970"/>
              <a:gd name="T55" fmla="*/ 644 h 825"/>
              <a:gd name="T56" fmla="*/ 688 w 970"/>
              <a:gd name="T57" fmla="*/ 680 h 825"/>
              <a:gd name="T58" fmla="*/ 647 w 970"/>
              <a:gd name="T59" fmla="*/ 732 h 825"/>
              <a:gd name="T60" fmla="*/ 683 w 970"/>
              <a:gd name="T61" fmla="*/ 482 h 825"/>
              <a:gd name="T62" fmla="*/ 583 w 970"/>
              <a:gd name="T63" fmla="*/ 490 h 825"/>
              <a:gd name="T64" fmla="*/ 520 w 970"/>
              <a:gd name="T65" fmla="*/ 504 h 825"/>
              <a:gd name="T66" fmla="*/ 433 w 970"/>
              <a:gd name="T67" fmla="*/ 526 h 825"/>
              <a:gd name="T68" fmla="*/ 363 w 970"/>
              <a:gd name="T69" fmla="*/ 547 h 825"/>
              <a:gd name="T70" fmla="*/ 309 w 970"/>
              <a:gd name="T71" fmla="*/ 566 h 825"/>
              <a:gd name="T72" fmla="*/ 251 w 970"/>
              <a:gd name="T73" fmla="*/ 593 h 825"/>
              <a:gd name="T74" fmla="*/ 197 w 970"/>
              <a:gd name="T75" fmla="*/ 626 h 825"/>
              <a:gd name="T76" fmla="*/ 142 w 970"/>
              <a:gd name="T77" fmla="*/ 669 h 825"/>
              <a:gd name="T78" fmla="*/ 92 w 970"/>
              <a:gd name="T79" fmla="*/ 721 h 825"/>
              <a:gd name="T80" fmla="*/ 41 w 970"/>
              <a:gd name="T81" fmla="*/ 777 h 8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70"/>
              <a:gd name="T124" fmla="*/ 0 h 825"/>
              <a:gd name="T125" fmla="*/ 970 w 970"/>
              <a:gd name="T126" fmla="*/ 825 h 8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70" h="825">
                <a:moveTo>
                  <a:pt x="0" y="824"/>
                </a:moveTo>
                <a:lnTo>
                  <a:pt x="25" y="766"/>
                </a:lnTo>
                <a:lnTo>
                  <a:pt x="40" y="738"/>
                </a:lnTo>
                <a:lnTo>
                  <a:pt x="59" y="705"/>
                </a:lnTo>
                <a:lnTo>
                  <a:pt x="78" y="675"/>
                </a:lnTo>
                <a:lnTo>
                  <a:pt x="97" y="645"/>
                </a:lnTo>
                <a:lnTo>
                  <a:pt x="119" y="616"/>
                </a:lnTo>
                <a:lnTo>
                  <a:pt x="140" y="592"/>
                </a:lnTo>
                <a:lnTo>
                  <a:pt x="164" y="565"/>
                </a:lnTo>
                <a:lnTo>
                  <a:pt x="195" y="534"/>
                </a:lnTo>
                <a:lnTo>
                  <a:pt x="226" y="508"/>
                </a:lnTo>
                <a:lnTo>
                  <a:pt x="254" y="482"/>
                </a:lnTo>
                <a:lnTo>
                  <a:pt x="288" y="455"/>
                </a:lnTo>
                <a:lnTo>
                  <a:pt x="323" y="431"/>
                </a:lnTo>
                <a:lnTo>
                  <a:pt x="359" y="407"/>
                </a:lnTo>
                <a:lnTo>
                  <a:pt x="390" y="389"/>
                </a:lnTo>
                <a:lnTo>
                  <a:pt x="424" y="367"/>
                </a:lnTo>
                <a:lnTo>
                  <a:pt x="455" y="349"/>
                </a:lnTo>
                <a:lnTo>
                  <a:pt x="491" y="330"/>
                </a:lnTo>
                <a:lnTo>
                  <a:pt x="526" y="311"/>
                </a:lnTo>
                <a:lnTo>
                  <a:pt x="566" y="295"/>
                </a:lnTo>
                <a:lnTo>
                  <a:pt x="599" y="279"/>
                </a:lnTo>
                <a:lnTo>
                  <a:pt x="640" y="266"/>
                </a:lnTo>
                <a:lnTo>
                  <a:pt x="678" y="253"/>
                </a:lnTo>
                <a:lnTo>
                  <a:pt x="714" y="242"/>
                </a:lnTo>
                <a:lnTo>
                  <a:pt x="751" y="236"/>
                </a:lnTo>
                <a:lnTo>
                  <a:pt x="782" y="231"/>
                </a:lnTo>
                <a:lnTo>
                  <a:pt x="813" y="231"/>
                </a:lnTo>
                <a:lnTo>
                  <a:pt x="899" y="0"/>
                </a:lnTo>
                <a:lnTo>
                  <a:pt x="899" y="39"/>
                </a:lnTo>
                <a:lnTo>
                  <a:pt x="897" y="84"/>
                </a:lnTo>
                <a:lnTo>
                  <a:pt x="896" y="119"/>
                </a:lnTo>
                <a:lnTo>
                  <a:pt x="896" y="147"/>
                </a:lnTo>
                <a:lnTo>
                  <a:pt x="898" y="177"/>
                </a:lnTo>
                <a:lnTo>
                  <a:pt x="900" y="203"/>
                </a:lnTo>
                <a:lnTo>
                  <a:pt x="904" y="228"/>
                </a:lnTo>
                <a:lnTo>
                  <a:pt x="911" y="255"/>
                </a:lnTo>
                <a:lnTo>
                  <a:pt x="917" y="281"/>
                </a:lnTo>
                <a:lnTo>
                  <a:pt x="927" y="313"/>
                </a:lnTo>
                <a:lnTo>
                  <a:pt x="937" y="346"/>
                </a:lnTo>
                <a:lnTo>
                  <a:pt x="946" y="374"/>
                </a:lnTo>
                <a:lnTo>
                  <a:pt x="959" y="407"/>
                </a:lnTo>
                <a:lnTo>
                  <a:pt x="969" y="435"/>
                </a:lnTo>
                <a:lnTo>
                  <a:pt x="951" y="446"/>
                </a:lnTo>
                <a:lnTo>
                  <a:pt x="932" y="457"/>
                </a:lnTo>
                <a:lnTo>
                  <a:pt x="912" y="470"/>
                </a:lnTo>
                <a:lnTo>
                  <a:pt x="891" y="485"/>
                </a:lnTo>
                <a:lnTo>
                  <a:pt x="869" y="502"/>
                </a:lnTo>
                <a:lnTo>
                  <a:pt x="851" y="517"/>
                </a:lnTo>
                <a:lnTo>
                  <a:pt x="834" y="533"/>
                </a:lnTo>
                <a:lnTo>
                  <a:pt x="814" y="550"/>
                </a:lnTo>
                <a:lnTo>
                  <a:pt x="795" y="569"/>
                </a:lnTo>
                <a:lnTo>
                  <a:pt x="775" y="589"/>
                </a:lnTo>
                <a:lnTo>
                  <a:pt x="757" y="607"/>
                </a:lnTo>
                <a:lnTo>
                  <a:pt x="739" y="624"/>
                </a:lnTo>
                <a:lnTo>
                  <a:pt x="722" y="644"/>
                </a:lnTo>
                <a:lnTo>
                  <a:pt x="705" y="663"/>
                </a:lnTo>
                <a:lnTo>
                  <a:pt x="688" y="680"/>
                </a:lnTo>
                <a:lnTo>
                  <a:pt x="670" y="701"/>
                </a:lnTo>
                <a:lnTo>
                  <a:pt x="647" y="732"/>
                </a:lnTo>
                <a:lnTo>
                  <a:pt x="725" y="486"/>
                </a:lnTo>
                <a:lnTo>
                  <a:pt x="683" y="482"/>
                </a:lnTo>
                <a:lnTo>
                  <a:pt x="648" y="485"/>
                </a:lnTo>
                <a:lnTo>
                  <a:pt x="583" y="490"/>
                </a:lnTo>
                <a:lnTo>
                  <a:pt x="552" y="497"/>
                </a:lnTo>
                <a:lnTo>
                  <a:pt x="520" y="504"/>
                </a:lnTo>
                <a:lnTo>
                  <a:pt x="466" y="517"/>
                </a:lnTo>
                <a:lnTo>
                  <a:pt x="433" y="526"/>
                </a:lnTo>
                <a:lnTo>
                  <a:pt x="394" y="535"/>
                </a:lnTo>
                <a:lnTo>
                  <a:pt x="363" y="547"/>
                </a:lnTo>
                <a:lnTo>
                  <a:pt x="336" y="556"/>
                </a:lnTo>
                <a:lnTo>
                  <a:pt x="309" y="566"/>
                </a:lnTo>
                <a:lnTo>
                  <a:pt x="280" y="578"/>
                </a:lnTo>
                <a:lnTo>
                  <a:pt x="251" y="593"/>
                </a:lnTo>
                <a:lnTo>
                  <a:pt x="225" y="610"/>
                </a:lnTo>
                <a:lnTo>
                  <a:pt x="197" y="626"/>
                </a:lnTo>
                <a:lnTo>
                  <a:pt x="168" y="648"/>
                </a:lnTo>
                <a:lnTo>
                  <a:pt x="142" y="669"/>
                </a:lnTo>
                <a:lnTo>
                  <a:pt x="116" y="696"/>
                </a:lnTo>
                <a:lnTo>
                  <a:pt x="92" y="721"/>
                </a:lnTo>
                <a:lnTo>
                  <a:pt x="66" y="748"/>
                </a:lnTo>
                <a:lnTo>
                  <a:pt x="41" y="777"/>
                </a:lnTo>
                <a:lnTo>
                  <a:pt x="0" y="824"/>
                </a:lnTo>
              </a:path>
            </a:pathLst>
          </a:custGeom>
          <a:gradFill rotWithShape="0">
            <a:gsLst>
              <a:gs pos="0">
                <a:srgbClr val="FF9933"/>
              </a:gs>
              <a:gs pos="53000">
                <a:srgbClr val="D4DEFF"/>
              </a:gs>
              <a:gs pos="83000">
                <a:srgbClr val="D4DEFF"/>
              </a:gs>
              <a:gs pos="100000">
                <a:srgbClr val="96AB94"/>
              </a:gs>
            </a:gsLst>
            <a:lin ang="0"/>
          </a:gradFill>
          <a:ln w="9525" cap="rnd">
            <a:noFill/>
            <a:round/>
            <a:headEnd type="none" w="sm" len="sm"/>
            <a:tailEnd type="none" w="sm" len="sm"/>
          </a:ln>
        </p:spPr>
        <p:txBody>
          <a:bodyPr lIns="91361" tIns="45682" rIns="91361" bIns="45682"/>
          <a:lstStyle/>
          <a:p>
            <a:endParaRPr lang="zh-CN" altLang="en-US">
              <a:latin typeface="+mn-ea"/>
              <a:ea typeface="+mn-ea"/>
            </a:endParaRPr>
          </a:p>
        </p:txBody>
      </p:sp>
      <p:sp>
        <p:nvSpPr>
          <p:cNvPr id="248" name="TextBox 247"/>
          <p:cNvSpPr txBox="1"/>
          <p:nvPr/>
        </p:nvSpPr>
        <p:spPr>
          <a:xfrm>
            <a:off x="3708400" y="1412875"/>
            <a:ext cx="4535488" cy="438150"/>
          </a:xfrm>
          <a:prstGeom prst="rect">
            <a:avLst/>
          </a:prstGeom>
          <a:gradFill rotWithShape="1">
            <a:gsLst>
              <a:gs pos="0">
                <a:srgbClr val="FFCC66">
                  <a:shade val="51000"/>
                  <a:satMod val="130000"/>
                </a:srgbClr>
              </a:gs>
              <a:gs pos="80000">
                <a:srgbClr val="FFCC66">
                  <a:shade val="93000"/>
                  <a:satMod val="130000"/>
                </a:srgbClr>
              </a:gs>
              <a:gs pos="100000">
                <a:srgbClr val="FFCC66">
                  <a:shade val="94000"/>
                  <a:satMod val="135000"/>
                </a:srgbClr>
              </a:gs>
            </a:gsLst>
            <a:lin ang="16200000" scaled="0"/>
          </a:gradFill>
          <a:ln w="9525" cap="flat" cmpd="sng" algn="ctr">
            <a:solidFill>
              <a:srgbClr val="FFCC66">
                <a:shade val="95000"/>
                <a:satMod val="105000"/>
              </a:srgbClr>
            </a:solidFill>
            <a:prstDash val="solid"/>
          </a:ln>
          <a:effectLst>
            <a:outerShdw blurRad="40000" dist="23000" dir="5400000" rotWithShape="0">
              <a:srgbClr val="000000">
                <a:alpha val="35000"/>
              </a:srgbClr>
            </a:outerShdw>
          </a:effectLst>
        </p:spPr>
        <p:txBody>
          <a:bodyPr lIns="91361" tIns="45682" rIns="91361" bIns="45682">
            <a:spAutoFit/>
          </a:bodyPr>
          <a:lstStyle/>
          <a:p>
            <a:pPr marL="269875" indent="-269875" fontAlgn="auto">
              <a:spcBef>
                <a:spcPts val="0"/>
              </a:spcBef>
              <a:spcAft>
                <a:spcPts val="0"/>
              </a:spcAft>
              <a:defRPr/>
            </a:pPr>
            <a:r>
              <a:rPr lang="zh-CN" altLang="en-US" sz="1100" b="1" kern="0" dirty="0">
                <a:latin typeface="+mn-ea"/>
                <a:ea typeface="+mn-ea"/>
              </a:rPr>
              <a:t>异地灾备</a:t>
            </a:r>
            <a:endParaRPr lang="en-US" altLang="zh-CN" sz="1100" b="1" kern="0" dirty="0">
              <a:latin typeface="+mn-ea"/>
              <a:ea typeface="+mn-ea"/>
            </a:endParaRPr>
          </a:p>
          <a:p>
            <a:pPr fontAlgn="auto">
              <a:spcBef>
                <a:spcPts val="300"/>
              </a:spcBef>
              <a:spcAft>
                <a:spcPts val="0"/>
              </a:spcAft>
              <a:defRPr/>
            </a:pPr>
            <a:r>
              <a:rPr lang="zh-CN" altLang="en-US" sz="900" kern="0" dirty="0">
                <a:solidFill>
                  <a:srgbClr val="000000"/>
                </a:solidFill>
                <a:latin typeface="+mn-ea"/>
                <a:ea typeface="+mn-ea"/>
              </a:rPr>
              <a:t>表级别集群在线备份，用于在线业务故障灾备</a:t>
            </a:r>
            <a:endParaRPr lang="en-US" altLang="zh-CN" sz="900" kern="0" dirty="0">
              <a:solidFill>
                <a:srgbClr val="000000"/>
              </a:solidFill>
              <a:latin typeface="+mn-ea"/>
              <a:ea typeface="+mn-ea"/>
            </a:endParaRPr>
          </a:p>
        </p:txBody>
      </p:sp>
      <p:sp>
        <p:nvSpPr>
          <p:cNvPr id="67595" name="TextBox 248"/>
          <p:cNvSpPr txBox="1">
            <a:spLocks noChangeArrowheads="1"/>
          </p:cNvSpPr>
          <p:nvPr/>
        </p:nvSpPr>
        <p:spPr bwMode="auto">
          <a:xfrm>
            <a:off x="2663651" y="2564904"/>
            <a:ext cx="684213" cy="230188"/>
          </a:xfrm>
          <a:prstGeom prst="rect">
            <a:avLst/>
          </a:prstGeom>
          <a:noFill/>
          <a:ln w="9525">
            <a:noFill/>
            <a:miter lim="800000"/>
          </a:ln>
        </p:spPr>
        <p:txBody>
          <a:bodyPr lIns="91361" tIns="45682" rIns="91361" bIns="45682">
            <a:spAutoFit/>
          </a:bodyPr>
          <a:lstStyle/>
          <a:p>
            <a:r>
              <a:rPr lang="zh-CN" altLang="en-US" sz="900" dirty="0">
                <a:solidFill>
                  <a:srgbClr val="000000"/>
                </a:solidFill>
                <a:latin typeface="+mn-ea"/>
                <a:ea typeface="+mn-ea"/>
              </a:rPr>
              <a:t>数据恢复</a:t>
            </a:r>
          </a:p>
        </p:txBody>
      </p:sp>
      <p:cxnSp>
        <p:nvCxnSpPr>
          <p:cNvPr id="250" name="形状 131"/>
          <p:cNvCxnSpPr>
            <a:endCxn id="228" idx="3"/>
          </p:cNvCxnSpPr>
          <p:nvPr/>
        </p:nvCxnSpPr>
        <p:spPr bwMode="auto">
          <a:xfrm rot="10800000" flipV="1">
            <a:off x="2506489" y="2847355"/>
            <a:ext cx="1327150" cy="957263"/>
          </a:xfrm>
          <a:prstGeom prst="bentConnector3">
            <a:avLst>
              <a:gd name="adj1" fmla="val 50000"/>
            </a:avLst>
          </a:prstGeom>
          <a:noFill/>
          <a:ln w="25400" cap="flat" cmpd="sng" algn="ctr">
            <a:solidFill>
              <a:srgbClr val="FFCC99"/>
            </a:solidFill>
            <a:prstDash val="solid"/>
            <a:tailEnd type="arrow"/>
          </a:ln>
          <a:effectLst>
            <a:outerShdw blurRad="40000" dist="20000" dir="5400000" rotWithShape="0">
              <a:srgbClr val="000000">
                <a:alpha val="38000"/>
              </a:srgbClr>
            </a:outerShdw>
          </a:effectLst>
        </p:spPr>
      </p:cxnSp>
      <p:sp>
        <p:nvSpPr>
          <p:cNvPr id="67597" name="TextBox 250"/>
          <p:cNvSpPr txBox="1">
            <a:spLocks noChangeArrowheads="1"/>
          </p:cNvSpPr>
          <p:nvPr/>
        </p:nvSpPr>
        <p:spPr bwMode="auto">
          <a:xfrm>
            <a:off x="3115952" y="3273425"/>
            <a:ext cx="915988" cy="231775"/>
          </a:xfrm>
          <a:prstGeom prst="rect">
            <a:avLst/>
          </a:prstGeom>
          <a:noFill/>
          <a:ln w="9525">
            <a:noFill/>
            <a:miter lim="800000"/>
          </a:ln>
        </p:spPr>
        <p:txBody>
          <a:bodyPr lIns="91361" tIns="45682" rIns="91361" bIns="45682">
            <a:spAutoFit/>
          </a:bodyPr>
          <a:lstStyle/>
          <a:p>
            <a:r>
              <a:rPr lang="zh-CN" altLang="en-US" sz="900" dirty="0">
                <a:solidFill>
                  <a:srgbClr val="000000"/>
                </a:solidFill>
                <a:latin typeface="+mn-ea"/>
                <a:ea typeface="+mn-ea"/>
              </a:rPr>
              <a:t>批量导出</a:t>
            </a:r>
          </a:p>
        </p:txBody>
      </p:sp>
      <p:sp>
        <p:nvSpPr>
          <p:cNvPr id="255" name="TextBox 254"/>
          <p:cNvSpPr txBox="1"/>
          <p:nvPr/>
        </p:nvSpPr>
        <p:spPr>
          <a:xfrm>
            <a:off x="714201" y="1412776"/>
            <a:ext cx="1820863" cy="893762"/>
          </a:xfrm>
          <a:prstGeom prst="rect">
            <a:avLst/>
          </a:prstGeom>
          <a:gradFill rotWithShape="1">
            <a:gsLst>
              <a:gs pos="0">
                <a:srgbClr val="FFCC66">
                  <a:shade val="51000"/>
                  <a:satMod val="130000"/>
                </a:srgbClr>
              </a:gs>
              <a:gs pos="80000">
                <a:srgbClr val="FFCC66">
                  <a:shade val="93000"/>
                  <a:satMod val="130000"/>
                </a:srgbClr>
              </a:gs>
              <a:gs pos="100000">
                <a:srgbClr val="FFCC66">
                  <a:shade val="94000"/>
                  <a:satMod val="135000"/>
                </a:srgbClr>
              </a:gs>
            </a:gsLst>
            <a:lin ang="16200000" scaled="0"/>
          </a:gradFill>
          <a:ln w="9525" cap="flat" cmpd="sng" algn="ctr">
            <a:solidFill>
              <a:srgbClr val="FFCC66">
                <a:shade val="95000"/>
                <a:satMod val="105000"/>
              </a:srgbClr>
            </a:solidFill>
            <a:prstDash val="solid"/>
          </a:ln>
          <a:effectLst>
            <a:outerShdw blurRad="40000" dist="23000" dir="5400000" rotWithShape="0">
              <a:srgbClr val="000000">
                <a:alpha val="35000"/>
              </a:srgbClr>
            </a:outerShdw>
          </a:effectLst>
        </p:spPr>
        <p:txBody>
          <a:bodyPr lIns="91361" tIns="45682" rIns="91361" bIns="45682">
            <a:spAutoFit/>
          </a:bodyPr>
          <a:lstStyle/>
          <a:p>
            <a:pPr marL="269875" indent="-269875" fontAlgn="auto">
              <a:spcBef>
                <a:spcPts val="0"/>
              </a:spcBef>
              <a:spcAft>
                <a:spcPts val="0"/>
              </a:spcAft>
              <a:defRPr/>
            </a:pPr>
            <a:r>
              <a:rPr lang="zh-CN" altLang="en-US" sz="1100" b="1" kern="0" dirty="0">
                <a:latin typeface="+mn-ea"/>
                <a:ea typeface="+mn-ea"/>
              </a:rPr>
              <a:t>本地备份</a:t>
            </a:r>
            <a:endParaRPr lang="en-US" altLang="zh-CN" sz="1100" b="1" kern="0" dirty="0">
              <a:latin typeface="+mn-ea"/>
              <a:ea typeface="+mn-ea"/>
            </a:endParaRPr>
          </a:p>
          <a:p>
            <a:pPr fontAlgn="auto">
              <a:spcBef>
                <a:spcPts val="600"/>
              </a:spcBef>
              <a:spcAft>
                <a:spcPts val="0"/>
              </a:spcAft>
              <a:defRPr/>
            </a:pPr>
            <a:r>
              <a:rPr lang="zh-CN" altLang="en-US" sz="900" kern="0" dirty="0">
                <a:solidFill>
                  <a:srgbClr val="000000"/>
                </a:solidFill>
                <a:latin typeface="+mn-ea"/>
                <a:ea typeface="+mn-ea"/>
              </a:rPr>
              <a:t>支持库级别本地备份、批量导出和数据恢复，支持全量、增量两种模式。用于集群故障、人为误操作导致的数据丢失</a:t>
            </a:r>
          </a:p>
        </p:txBody>
      </p:sp>
      <p:pic>
        <p:nvPicPr>
          <p:cNvPr id="67599" name="Picture 2" descr="http://www.inside.com.tw/wp-content/uploads/2010/11/hadoop-1024x242.png"/>
          <p:cNvPicPr>
            <a:picLocks noChangeAspect="1" noChangeArrowheads="1"/>
          </p:cNvPicPr>
          <p:nvPr/>
        </p:nvPicPr>
        <p:blipFill>
          <a:blip r:embed="rId7" cstate="print"/>
          <a:srcRect/>
          <a:stretch>
            <a:fillRect/>
          </a:stretch>
        </p:blipFill>
        <p:spPr bwMode="auto">
          <a:xfrm>
            <a:off x="1325389" y="2844180"/>
            <a:ext cx="649287" cy="144463"/>
          </a:xfrm>
          <a:prstGeom prst="rect">
            <a:avLst/>
          </a:prstGeom>
          <a:noFill/>
          <a:ln w="9525">
            <a:noFill/>
            <a:miter lim="800000"/>
            <a:headEnd/>
            <a:tailEnd/>
          </a:ln>
        </p:spPr>
      </p:pic>
      <p:pic>
        <p:nvPicPr>
          <p:cNvPr id="67600" name="Picture 2"/>
          <p:cNvPicPr>
            <a:picLocks noChangeAspect="1" noChangeArrowheads="1"/>
          </p:cNvPicPr>
          <p:nvPr/>
        </p:nvPicPr>
        <p:blipFill>
          <a:blip r:embed="rId5" cstate="print"/>
          <a:srcRect/>
          <a:stretch>
            <a:fillRect/>
          </a:stretch>
        </p:blipFill>
        <p:spPr bwMode="auto">
          <a:xfrm>
            <a:off x="1166639" y="2969593"/>
            <a:ext cx="157162" cy="280987"/>
          </a:xfrm>
          <a:prstGeom prst="rect">
            <a:avLst/>
          </a:prstGeom>
          <a:noFill/>
          <a:ln w="9525">
            <a:noFill/>
            <a:miter lim="800000"/>
            <a:headEnd/>
            <a:tailEnd/>
          </a:ln>
        </p:spPr>
      </p:pic>
      <p:grpSp>
        <p:nvGrpSpPr>
          <p:cNvPr id="4" name="组合 106"/>
          <p:cNvGrpSpPr/>
          <p:nvPr/>
        </p:nvGrpSpPr>
        <p:grpSpPr bwMode="auto">
          <a:xfrm>
            <a:off x="3633788" y="1916832"/>
            <a:ext cx="4605337" cy="3360738"/>
            <a:chOff x="3633469" y="1275606"/>
            <a:chExt cx="4606267" cy="2916324"/>
          </a:xfrm>
        </p:grpSpPr>
        <p:grpSp>
          <p:nvGrpSpPr>
            <p:cNvPr id="5" name="组合 100"/>
            <p:cNvGrpSpPr/>
            <p:nvPr/>
          </p:nvGrpSpPr>
          <p:grpSpPr bwMode="auto">
            <a:xfrm>
              <a:off x="3633469" y="1275606"/>
              <a:ext cx="1878829" cy="2916324"/>
              <a:chOff x="3633469" y="1284252"/>
              <a:chExt cx="1878829" cy="1872515"/>
            </a:xfrm>
          </p:grpSpPr>
          <p:sp>
            <p:nvSpPr>
              <p:cNvPr id="67637" name="TextBox 251"/>
              <p:cNvSpPr txBox="1">
                <a:spLocks noChangeArrowheads="1"/>
              </p:cNvSpPr>
              <p:nvPr/>
            </p:nvSpPr>
            <p:spPr bwMode="auto">
              <a:xfrm>
                <a:off x="3633469" y="2077032"/>
                <a:ext cx="734532" cy="128585"/>
              </a:xfrm>
              <a:prstGeom prst="rect">
                <a:avLst/>
              </a:prstGeom>
              <a:noFill/>
              <a:ln w="9525">
                <a:noFill/>
                <a:miter lim="800000"/>
              </a:ln>
            </p:spPr>
            <p:txBody>
              <a:bodyPr lIns="91361" tIns="45682" rIns="91361" bIns="45682">
                <a:spAutoFit/>
              </a:bodyPr>
              <a:lstStyle/>
              <a:p>
                <a:r>
                  <a:rPr lang="zh-CN" altLang="en-US" sz="900">
                    <a:solidFill>
                      <a:srgbClr val="000000"/>
                    </a:solidFill>
                    <a:latin typeface="+mn-ea"/>
                    <a:ea typeface="+mn-ea"/>
                  </a:rPr>
                  <a:t>本地备份</a:t>
                </a:r>
              </a:p>
            </p:txBody>
          </p:sp>
          <p:sp>
            <p:nvSpPr>
              <p:cNvPr id="256" name="矩形 255"/>
              <p:cNvSpPr/>
              <p:nvPr/>
            </p:nvSpPr>
            <p:spPr bwMode="auto">
              <a:xfrm>
                <a:off x="3704920" y="1284252"/>
                <a:ext cx="1806939" cy="1872515"/>
              </a:xfrm>
              <a:prstGeom prst="rect">
                <a:avLst/>
              </a:prstGeom>
              <a:solidFill>
                <a:srgbClr val="7EA7DD"/>
              </a:solidFill>
              <a:ln>
                <a:noFill/>
              </a:ln>
              <a:effectLst>
                <a:outerShdw blurRad="40000" dist="23000" dir="5400000" rotWithShape="0">
                  <a:srgbClr val="000000">
                    <a:alpha val="35000"/>
                  </a:srgbClr>
                </a:outerShdw>
              </a:effectLst>
            </p:spPr>
            <p:txBody>
              <a:bodyPr lIns="0" tIns="45682" rIns="0" bIns="45682" anchor="ctr"/>
              <a:lstStyle/>
              <a:p>
                <a:pPr algn="ctr">
                  <a:buClr>
                    <a:srgbClr val="CC9900"/>
                  </a:buClr>
                  <a:defRPr/>
                </a:pPr>
                <a:endParaRPr lang="zh-CN" altLang="en-US" sz="900" kern="0" dirty="0" err="1">
                  <a:solidFill>
                    <a:srgbClr val="FFFFFF"/>
                  </a:solidFill>
                  <a:latin typeface="+mn-ea"/>
                  <a:ea typeface="+mn-ea"/>
                </a:endParaRPr>
              </a:p>
            </p:txBody>
          </p:sp>
          <p:grpSp>
            <p:nvGrpSpPr>
              <p:cNvPr id="6" name="组合 195"/>
              <p:cNvGrpSpPr/>
              <p:nvPr/>
            </p:nvGrpSpPr>
            <p:grpSpPr bwMode="auto">
              <a:xfrm>
                <a:off x="3948427" y="1684987"/>
                <a:ext cx="1334870" cy="1088573"/>
                <a:chOff x="4348224" y="1313046"/>
                <a:chExt cx="1555232" cy="1684268"/>
              </a:xfrm>
            </p:grpSpPr>
            <p:sp>
              <p:nvSpPr>
                <p:cNvPr id="258" name="Rectangle 47"/>
                <p:cNvSpPr>
                  <a:spLocks noChangeArrowheads="1"/>
                </p:cNvSpPr>
                <p:nvPr/>
              </p:nvSpPr>
              <p:spPr bwMode="auto">
                <a:xfrm>
                  <a:off x="4358661" y="1328022"/>
                  <a:ext cx="1533599" cy="1651830"/>
                </a:xfrm>
                <a:prstGeom prst="rect">
                  <a:avLst/>
                </a:prstGeom>
                <a:solidFill>
                  <a:srgbClr val="D6DBFE"/>
                </a:solidFill>
                <a:ln w="28575">
                  <a:noFill/>
                  <a:miter lim="800000"/>
                </a:ln>
              </p:spPr>
              <p:txBody>
                <a:bodyPr anchor="ctr"/>
                <a:lstStyle/>
                <a:p>
                  <a:pPr fontAlgn="auto">
                    <a:spcBef>
                      <a:spcPts val="0"/>
                    </a:spcBef>
                    <a:spcAft>
                      <a:spcPts val="0"/>
                    </a:spcAft>
                    <a:defRPr/>
                  </a:pPr>
                  <a:endParaRPr lang="zh-CN" altLang="en-US" sz="1800" kern="0" dirty="0">
                    <a:solidFill>
                      <a:sysClr val="windowText" lastClr="000000"/>
                    </a:solidFill>
                    <a:latin typeface="+mn-ea"/>
                    <a:ea typeface="+mn-ea"/>
                  </a:endParaRPr>
                </a:p>
              </p:txBody>
            </p:sp>
            <p:sp>
              <p:nvSpPr>
                <p:cNvPr id="259" name="Rectangle 48"/>
                <p:cNvSpPr>
                  <a:spLocks noChangeArrowheads="1"/>
                </p:cNvSpPr>
                <p:nvPr/>
              </p:nvSpPr>
              <p:spPr bwMode="auto">
                <a:xfrm>
                  <a:off x="4358661" y="1312968"/>
                  <a:ext cx="46248" cy="1675095"/>
                </a:xfrm>
                <a:prstGeom prst="rect">
                  <a:avLst/>
                </a:prstGeom>
                <a:gradFill rotWithShape="0">
                  <a:gsLst>
                    <a:gs pos="0">
                      <a:srgbClr val="FFFFFF"/>
                    </a:gs>
                    <a:gs pos="100000">
                      <a:srgbClr val="D6DBFE"/>
                    </a:gs>
                  </a:gsLst>
                  <a:lin ang="0" scaled="1"/>
                </a:gradFill>
                <a:ln w="9525">
                  <a:noFill/>
                  <a:miter lim="800000"/>
                </a:ln>
              </p:spPr>
              <p:txBody>
                <a:bodyPr anchor="ctr"/>
                <a:lstStyle/>
                <a:p>
                  <a:pPr fontAlgn="auto">
                    <a:spcBef>
                      <a:spcPts val="0"/>
                    </a:spcBef>
                    <a:spcAft>
                      <a:spcPts val="0"/>
                    </a:spcAft>
                    <a:defRPr/>
                  </a:pPr>
                  <a:endParaRPr lang="zh-CN" altLang="en-US" sz="1800" kern="0" dirty="0">
                    <a:solidFill>
                      <a:sysClr val="windowText" lastClr="000000"/>
                    </a:solidFill>
                    <a:latin typeface="+mn-ea"/>
                    <a:ea typeface="+mn-ea"/>
                  </a:endParaRPr>
                </a:p>
              </p:txBody>
            </p:sp>
            <p:sp>
              <p:nvSpPr>
                <p:cNvPr id="260" name="Rectangle 49"/>
                <p:cNvSpPr>
                  <a:spLocks noChangeArrowheads="1"/>
                </p:cNvSpPr>
                <p:nvPr/>
              </p:nvSpPr>
              <p:spPr bwMode="auto">
                <a:xfrm>
                  <a:off x="5842312" y="1312968"/>
                  <a:ext cx="59198" cy="1675095"/>
                </a:xfrm>
                <a:prstGeom prst="rect">
                  <a:avLst/>
                </a:prstGeom>
                <a:gradFill rotWithShape="0">
                  <a:gsLst>
                    <a:gs pos="0">
                      <a:srgbClr val="CCCCFF"/>
                    </a:gs>
                    <a:gs pos="100000">
                      <a:srgbClr val="CCCCFF">
                        <a:gamma/>
                        <a:shade val="46275"/>
                        <a:invGamma/>
                      </a:srgbClr>
                    </a:gs>
                  </a:gsLst>
                  <a:lin ang="0" scaled="1"/>
                </a:gradFill>
                <a:ln w="9525">
                  <a:noFill/>
                  <a:miter lim="800000"/>
                </a:ln>
                <a:effectLst/>
              </p:spPr>
              <p:txBody>
                <a:bodyPr anchor="ctr"/>
                <a:lstStyle/>
                <a:p>
                  <a:pPr fontAlgn="auto">
                    <a:spcBef>
                      <a:spcPts val="0"/>
                    </a:spcBef>
                    <a:spcAft>
                      <a:spcPts val="0"/>
                    </a:spcAft>
                    <a:defRPr/>
                  </a:pPr>
                  <a:endParaRPr lang="zh-CN" altLang="en-US" sz="1800" kern="0" dirty="0">
                    <a:solidFill>
                      <a:sysClr val="windowText" lastClr="000000"/>
                    </a:solidFill>
                    <a:latin typeface="+mn-ea"/>
                    <a:ea typeface="+mn-ea"/>
                  </a:endParaRPr>
                </a:p>
              </p:txBody>
            </p:sp>
            <p:sp>
              <p:nvSpPr>
                <p:cNvPr id="261" name="AutoShape 50"/>
                <p:cNvSpPr>
                  <a:spLocks noChangeArrowheads="1"/>
                </p:cNvSpPr>
                <p:nvPr/>
              </p:nvSpPr>
              <p:spPr bwMode="auto">
                <a:xfrm>
                  <a:off x="4360510" y="1312968"/>
                  <a:ext cx="1542849" cy="5337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87 w 21600"/>
                    <a:gd name="T13" fmla="*/ 2250 h 21600"/>
                    <a:gd name="T14" fmla="*/ 1941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795" y="21600"/>
                      </a:lnTo>
                      <a:lnTo>
                        <a:pt x="20805" y="21600"/>
                      </a:lnTo>
                      <a:lnTo>
                        <a:pt x="21600" y="0"/>
                      </a:lnTo>
                      <a:close/>
                    </a:path>
                  </a:pathLst>
                </a:custGeom>
                <a:gradFill rotWithShape="0">
                  <a:gsLst>
                    <a:gs pos="0">
                      <a:srgbClr val="FFFFFF"/>
                    </a:gs>
                    <a:gs pos="100000">
                      <a:srgbClr val="D6DBFE"/>
                    </a:gs>
                  </a:gsLst>
                  <a:lin ang="5400000" scaled="1"/>
                </a:gradFill>
                <a:ln w="9525">
                  <a:noFill/>
                  <a:miter lim="800000"/>
                </a:ln>
              </p:spPr>
              <p:txBody>
                <a:bodyPr anchor="ctr"/>
                <a:lstStyle/>
                <a:p>
                  <a:pPr fontAlgn="auto">
                    <a:spcBef>
                      <a:spcPts val="0"/>
                    </a:spcBef>
                    <a:spcAft>
                      <a:spcPts val="0"/>
                    </a:spcAft>
                    <a:defRPr/>
                  </a:pPr>
                  <a:endParaRPr lang="zh-CN" altLang="en-US" sz="1800" kern="0" dirty="0">
                    <a:solidFill>
                      <a:sysClr val="windowText" lastClr="000000"/>
                    </a:solidFill>
                    <a:latin typeface="+mn-ea"/>
                    <a:ea typeface="+mn-ea"/>
                  </a:endParaRPr>
                </a:p>
              </p:txBody>
            </p:sp>
            <p:sp>
              <p:nvSpPr>
                <p:cNvPr id="262" name="AutoShape 51"/>
                <p:cNvSpPr>
                  <a:spLocks noChangeArrowheads="1"/>
                </p:cNvSpPr>
                <p:nvPr/>
              </p:nvSpPr>
              <p:spPr bwMode="auto">
                <a:xfrm flipV="1">
                  <a:off x="4347561" y="2933321"/>
                  <a:ext cx="1555798" cy="64321"/>
                </a:xfrm>
                <a:custGeom>
                  <a:avLst/>
                  <a:gdLst>
                    <a:gd name="G0" fmla="+- 1489 0 0"/>
                    <a:gd name="G1" fmla="+- 21600 0 1489"/>
                    <a:gd name="G2" fmla="*/ 1489 1 2"/>
                    <a:gd name="G3" fmla="+- 21600 0 G2"/>
                    <a:gd name="G4" fmla="+/ 1489 21600 2"/>
                    <a:gd name="G5" fmla="+/ G1 0 2"/>
                    <a:gd name="G6" fmla="*/ 21600 21600 1489"/>
                    <a:gd name="G7" fmla="*/ G6 1 2"/>
                    <a:gd name="G8" fmla="+- 21600 0 G7"/>
                    <a:gd name="G9" fmla="*/ 21600 1 2"/>
                    <a:gd name="G10" fmla="+- 1489 0 G9"/>
                    <a:gd name="G11" fmla="?: G10 G8 0"/>
                    <a:gd name="G12" fmla="?: G10 G7 21600"/>
                    <a:gd name="T0" fmla="*/ 20855 w 21600"/>
                    <a:gd name="T1" fmla="*/ 10800 h 21600"/>
                    <a:gd name="T2" fmla="*/ 10800 w 21600"/>
                    <a:gd name="T3" fmla="*/ 21600 h 21600"/>
                    <a:gd name="T4" fmla="*/ 745 w 21600"/>
                    <a:gd name="T5" fmla="*/ 10800 h 21600"/>
                    <a:gd name="T6" fmla="*/ 10800 w 21600"/>
                    <a:gd name="T7" fmla="*/ 0 h 21600"/>
                    <a:gd name="T8" fmla="*/ 2545 w 21600"/>
                    <a:gd name="T9" fmla="*/ 2545 h 21600"/>
                    <a:gd name="T10" fmla="*/ 19055 w 21600"/>
                    <a:gd name="T11" fmla="*/ 19055 h 21600"/>
                  </a:gdLst>
                  <a:ahLst/>
                  <a:cxnLst>
                    <a:cxn ang="0">
                      <a:pos x="T0" y="T1"/>
                    </a:cxn>
                    <a:cxn ang="0">
                      <a:pos x="T2" y="T3"/>
                    </a:cxn>
                    <a:cxn ang="0">
                      <a:pos x="T4" y="T5"/>
                    </a:cxn>
                    <a:cxn ang="0">
                      <a:pos x="T6" y="T7"/>
                    </a:cxn>
                  </a:cxnLst>
                  <a:rect l="T8" t="T9" r="T10" b="T11"/>
                  <a:pathLst>
                    <a:path w="21600" h="21600">
                      <a:moveTo>
                        <a:pt x="0" y="0"/>
                      </a:moveTo>
                      <a:lnTo>
                        <a:pt x="1489" y="21600"/>
                      </a:lnTo>
                      <a:lnTo>
                        <a:pt x="20111" y="21600"/>
                      </a:lnTo>
                      <a:lnTo>
                        <a:pt x="21600" y="0"/>
                      </a:lnTo>
                      <a:close/>
                    </a:path>
                  </a:pathLst>
                </a:custGeom>
                <a:gradFill rotWithShape="0">
                  <a:gsLst>
                    <a:gs pos="0">
                      <a:srgbClr val="CCCCFF"/>
                    </a:gs>
                    <a:gs pos="100000">
                      <a:srgbClr val="CCCCFF">
                        <a:gamma/>
                        <a:shade val="36078"/>
                        <a:invGamma/>
                      </a:srgbClr>
                    </a:gs>
                  </a:gsLst>
                  <a:lin ang="5400000" scaled="1"/>
                </a:gradFill>
                <a:ln w="9525">
                  <a:noFill/>
                  <a:miter lim="800000"/>
                </a:ln>
                <a:effectLst/>
              </p:spPr>
              <p:txBody>
                <a:bodyPr anchor="ctr"/>
                <a:lstStyle/>
                <a:p>
                  <a:pPr fontAlgn="auto">
                    <a:spcBef>
                      <a:spcPts val="0"/>
                    </a:spcBef>
                    <a:spcAft>
                      <a:spcPts val="0"/>
                    </a:spcAft>
                    <a:defRPr/>
                  </a:pPr>
                  <a:endParaRPr lang="zh-CN" altLang="en-US" sz="1800" kern="0" dirty="0">
                    <a:solidFill>
                      <a:sysClr val="windowText" lastClr="000000"/>
                    </a:solidFill>
                    <a:latin typeface="+mn-ea"/>
                    <a:ea typeface="+mn-ea"/>
                  </a:endParaRPr>
                </a:p>
              </p:txBody>
            </p:sp>
          </p:grpSp>
          <p:sp>
            <p:nvSpPr>
              <p:cNvPr id="263" name="AutoShape 44"/>
              <p:cNvSpPr>
                <a:spLocks noChangeArrowheads="1"/>
              </p:cNvSpPr>
              <p:nvPr/>
            </p:nvSpPr>
            <p:spPr bwMode="auto">
              <a:xfrm>
                <a:off x="3951033" y="1375357"/>
                <a:ext cx="1333769" cy="214052"/>
              </a:xfrm>
              <a:prstGeom prst="round2SameRect">
                <a:avLst>
                  <a:gd name="adj1" fmla="val 6293"/>
                  <a:gd name="adj2" fmla="val 0"/>
                </a:avLst>
              </a:prstGeom>
              <a:solidFill>
                <a:srgbClr val="FCD7B2"/>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err="1">
                    <a:solidFill>
                      <a:srgbClr val="000000"/>
                    </a:solidFill>
                    <a:latin typeface="+mn-ea"/>
                    <a:ea typeface="+mn-ea"/>
                    <a:cs typeface="Arial" panose="020B0604020202020204" pitchFamily="34" charset="0"/>
                  </a:rPr>
                  <a:t>LdapServer</a:t>
                </a:r>
                <a:endParaRPr lang="zh-CN" altLang="en-US" sz="900" kern="0" dirty="0">
                  <a:solidFill>
                    <a:srgbClr val="000000"/>
                  </a:solidFill>
                  <a:latin typeface="+mn-ea"/>
                  <a:ea typeface="+mn-ea"/>
                  <a:cs typeface="Arial" panose="020B0604020202020204" pitchFamily="34" charset="0"/>
                </a:endParaRPr>
              </a:p>
            </p:txBody>
          </p:sp>
          <p:sp>
            <p:nvSpPr>
              <p:cNvPr id="264" name="AutoShape 44"/>
              <p:cNvSpPr>
                <a:spLocks noChangeArrowheads="1"/>
              </p:cNvSpPr>
              <p:nvPr/>
            </p:nvSpPr>
            <p:spPr bwMode="auto">
              <a:xfrm>
                <a:off x="4225725" y="1888375"/>
                <a:ext cx="238173" cy="179556"/>
              </a:xfrm>
              <a:prstGeom prst="round2SameRect">
                <a:avLst>
                  <a:gd name="adj1" fmla="val 16062"/>
                  <a:gd name="adj2" fmla="val 0"/>
                </a:avLst>
              </a:prstGeom>
              <a:solidFill>
                <a:srgbClr val="0099CC"/>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a:solidFill>
                      <a:srgbClr val="FFFFFF"/>
                    </a:solidFill>
                    <a:latin typeface="+mn-ea"/>
                    <a:ea typeface="+mn-ea"/>
                  </a:rPr>
                  <a:t>HM</a:t>
                </a:r>
                <a:endParaRPr lang="zh-CN" altLang="en-US" sz="900" kern="0" dirty="0">
                  <a:solidFill>
                    <a:srgbClr val="FFFFFF"/>
                  </a:solidFill>
                  <a:latin typeface="+mn-ea"/>
                  <a:ea typeface="+mn-ea"/>
                </a:endParaRPr>
              </a:p>
            </p:txBody>
          </p:sp>
          <p:sp>
            <p:nvSpPr>
              <p:cNvPr id="265" name="AutoShape 44"/>
              <p:cNvSpPr>
                <a:spLocks noChangeArrowheads="1"/>
              </p:cNvSpPr>
              <p:nvPr/>
            </p:nvSpPr>
            <p:spPr bwMode="auto">
              <a:xfrm>
                <a:off x="4686193" y="1881299"/>
                <a:ext cx="238173" cy="174249"/>
              </a:xfrm>
              <a:prstGeom prst="round2SameRect">
                <a:avLst>
                  <a:gd name="adj1" fmla="val 16062"/>
                  <a:gd name="adj2" fmla="val 0"/>
                </a:avLst>
              </a:prstGeom>
              <a:solidFill>
                <a:srgbClr val="0099CC"/>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a:solidFill>
                      <a:srgbClr val="FFFFFF"/>
                    </a:solidFill>
                    <a:latin typeface="+mn-ea"/>
                    <a:ea typeface="+mn-ea"/>
                  </a:rPr>
                  <a:t>HM</a:t>
                </a:r>
                <a:endParaRPr lang="zh-CN" altLang="en-US" sz="900" kern="0" dirty="0">
                  <a:solidFill>
                    <a:srgbClr val="FFFFFF"/>
                  </a:solidFill>
                  <a:latin typeface="+mn-ea"/>
                  <a:ea typeface="+mn-ea"/>
                </a:endParaRPr>
              </a:p>
            </p:txBody>
          </p:sp>
          <p:sp>
            <p:nvSpPr>
              <p:cNvPr id="266" name="矩形 265"/>
              <p:cNvSpPr/>
              <p:nvPr/>
            </p:nvSpPr>
            <p:spPr bwMode="auto">
              <a:xfrm>
                <a:off x="4122518" y="2105080"/>
                <a:ext cx="973333" cy="553705"/>
              </a:xfrm>
              <a:prstGeom prst="rect">
                <a:avLst/>
              </a:prstGeom>
              <a:noFill/>
              <a:ln w="3175" cap="flat" cmpd="sng" algn="ctr">
                <a:solidFill>
                  <a:srgbClr val="FFFFFF">
                    <a:lumMod val="65000"/>
                  </a:srgbClr>
                </a:solidFill>
                <a:prstDash val="solid"/>
              </a:ln>
              <a:effectLst/>
            </p:spPr>
            <p:txBody>
              <a:bodyPr lIns="0" tIns="0" rIns="0" bIns="0" anchor="ctr" anchorCtr="1"/>
              <a:lstStyle/>
              <a:p>
                <a:pPr fontAlgn="auto">
                  <a:spcBef>
                    <a:spcPts val="0"/>
                  </a:spcBef>
                  <a:spcAft>
                    <a:spcPts val="0"/>
                  </a:spcAft>
                  <a:buClr>
                    <a:srgbClr val="CC9900"/>
                  </a:buClr>
                  <a:defRPr/>
                </a:pPr>
                <a:endParaRPr lang="zh-CN" altLang="en-US" sz="900" kern="0" dirty="0" err="1">
                  <a:solidFill>
                    <a:srgbClr val="000000"/>
                  </a:solidFill>
                  <a:latin typeface="+mn-ea"/>
                  <a:ea typeface="+mn-ea"/>
                </a:endParaRPr>
              </a:p>
            </p:txBody>
          </p:sp>
          <p:grpSp>
            <p:nvGrpSpPr>
              <p:cNvPr id="7" name="组合 206"/>
              <p:cNvGrpSpPr/>
              <p:nvPr/>
            </p:nvGrpSpPr>
            <p:grpSpPr bwMode="auto">
              <a:xfrm>
                <a:off x="3956409" y="2820851"/>
                <a:ext cx="1334870" cy="266467"/>
                <a:chOff x="1316256" y="3282211"/>
                <a:chExt cx="1540800" cy="412279"/>
              </a:xfrm>
            </p:grpSpPr>
            <p:sp>
              <p:nvSpPr>
                <p:cNvPr id="67652" name="Rectangle 136"/>
                <p:cNvSpPr>
                  <a:spLocks noChangeArrowheads="1"/>
                </p:cNvSpPr>
                <p:nvPr/>
              </p:nvSpPr>
              <p:spPr bwMode="auto">
                <a:xfrm>
                  <a:off x="1336202" y="3330193"/>
                  <a:ext cx="1520854" cy="318422"/>
                </a:xfrm>
                <a:prstGeom prst="rect">
                  <a:avLst/>
                </a:prstGeom>
                <a:gradFill rotWithShape="0">
                  <a:gsLst>
                    <a:gs pos="0">
                      <a:srgbClr val="DDDDDD"/>
                    </a:gs>
                    <a:gs pos="100000">
                      <a:srgbClr val="DEDEDE"/>
                    </a:gs>
                  </a:gsLst>
                  <a:lin ang="5400000" scaled="1"/>
                </a:gradFill>
                <a:ln w="28575">
                  <a:noFill/>
                  <a:miter lim="800000"/>
                </a:ln>
              </p:spPr>
              <p:txBody>
                <a:bodyPr anchor="ctr">
                  <a:spAutoFit/>
                </a:bodyPr>
                <a:lstStyle/>
                <a:p>
                  <a:endParaRPr lang="zh-CN" altLang="en-US" sz="1800">
                    <a:solidFill>
                      <a:srgbClr val="000000"/>
                    </a:solidFill>
                    <a:latin typeface="+mn-ea"/>
                    <a:ea typeface="+mn-ea"/>
                  </a:endParaRPr>
                </a:p>
              </p:txBody>
            </p:sp>
            <p:sp>
              <p:nvSpPr>
                <p:cNvPr id="67653" name="Rectangle 137"/>
                <p:cNvSpPr>
                  <a:spLocks noChangeArrowheads="1"/>
                </p:cNvSpPr>
                <p:nvPr/>
              </p:nvSpPr>
              <p:spPr bwMode="auto">
                <a:xfrm>
                  <a:off x="1316256" y="3282211"/>
                  <a:ext cx="54891" cy="410135"/>
                </a:xfrm>
                <a:prstGeom prst="rect">
                  <a:avLst/>
                </a:prstGeom>
                <a:gradFill rotWithShape="0">
                  <a:gsLst>
                    <a:gs pos="0">
                      <a:srgbClr val="F8F8F8"/>
                    </a:gs>
                    <a:gs pos="100000">
                      <a:srgbClr val="DDDDDD"/>
                    </a:gs>
                  </a:gsLst>
                  <a:lin ang="0" scaled="1"/>
                </a:gradFill>
                <a:ln w="9525">
                  <a:noFill/>
                  <a:miter lim="800000"/>
                </a:ln>
              </p:spPr>
              <p:txBody>
                <a:bodyPr wrap="none" anchor="ctr"/>
                <a:lstStyle/>
                <a:p>
                  <a:endParaRPr lang="zh-CN" altLang="en-US" sz="1800">
                    <a:solidFill>
                      <a:srgbClr val="000000"/>
                    </a:solidFill>
                    <a:latin typeface="+mn-ea"/>
                    <a:ea typeface="+mn-ea"/>
                  </a:endParaRPr>
                </a:p>
              </p:txBody>
            </p:sp>
            <p:sp>
              <p:nvSpPr>
                <p:cNvPr id="67654" name="Rectangle 138"/>
                <p:cNvSpPr>
                  <a:spLocks noChangeArrowheads="1"/>
                </p:cNvSpPr>
                <p:nvPr/>
              </p:nvSpPr>
              <p:spPr bwMode="auto">
                <a:xfrm>
                  <a:off x="2811337" y="3282211"/>
                  <a:ext cx="45719" cy="410135"/>
                </a:xfrm>
                <a:prstGeom prst="rect">
                  <a:avLst/>
                </a:prstGeom>
                <a:gradFill rotWithShape="0">
                  <a:gsLst>
                    <a:gs pos="0">
                      <a:srgbClr val="DDDDDD"/>
                    </a:gs>
                    <a:gs pos="100000">
                      <a:srgbClr val="666666"/>
                    </a:gs>
                  </a:gsLst>
                  <a:lin ang="0" scaled="1"/>
                </a:gradFill>
                <a:ln w="9525">
                  <a:noFill/>
                  <a:miter lim="800000"/>
                </a:ln>
              </p:spPr>
              <p:txBody>
                <a:bodyPr wrap="none" anchor="ctr"/>
                <a:lstStyle/>
                <a:p>
                  <a:endParaRPr lang="zh-CN" altLang="en-US" sz="1800">
                    <a:solidFill>
                      <a:srgbClr val="000000"/>
                    </a:solidFill>
                    <a:latin typeface="+mn-ea"/>
                    <a:ea typeface="+mn-ea"/>
                  </a:endParaRPr>
                </a:p>
              </p:txBody>
            </p:sp>
            <p:sp>
              <p:nvSpPr>
                <p:cNvPr id="67655" name="AutoShape 139"/>
                <p:cNvSpPr>
                  <a:spLocks noChangeArrowheads="1"/>
                </p:cNvSpPr>
                <p:nvPr/>
              </p:nvSpPr>
              <p:spPr bwMode="auto">
                <a:xfrm>
                  <a:off x="1316256" y="3282211"/>
                  <a:ext cx="1540800" cy="457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23 w 21600"/>
                    <a:gd name="T13" fmla="*/ 2250 h 21600"/>
                    <a:gd name="T14" fmla="*/ 19177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1228" y="21600"/>
                      </a:lnTo>
                      <a:lnTo>
                        <a:pt x="20372" y="21600"/>
                      </a:lnTo>
                      <a:lnTo>
                        <a:pt x="21600" y="0"/>
                      </a:lnTo>
                      <a:close/>
                    </a:path>
                  </a:pathLst>
                </a:custGeom>
                <a:gradFill rotWithShape="0">
                  <a:gsLst>
                    <a:gs pos="0">
                      <a:srgbClr val="FBFBFB"/>
                    </a:gs>
                    <a:gs pos="100000">
                      <a:srgbClr val="DDDDDD"/>
                    </a:gs>
                  </a:gsLst>
                  <a:lin ang="5400000" scaled="1"/>
                </a:gradFill>
                <a:ln w="9525">
                  <a:noFill/>
                  <a:miter lim="800000"/>
                </a:ln>
              </p:spPr>
              <p:txBody>
                <a:bodyPr wrap="none" anchor="ctr"/>
                <a:lstStyle/>
                <a:p>
                  <a:endParaRPr lang="zh-CN" altLang="en-US">
                    <a:latin typeface="+mn-ea"/>
                    <a:ea typeface="+mn-ea"/>
                  </a:endParaRPr>
                </a:p>
              </p:txBody>
            </p:sp>
            <p:sp>
              <p:nvSpPr>
                <p:cNvPr id="67656" name="AutoShape 140"/>
                <p:cNvSpPr>
                  <a:spLocks noChangeArrowheads="1"/>
                </p:cNvSpPr>
                <p:nvPr/>
              </p:nvSpPr>
              <p:spPr bwMode="auto">
                <a:xfrm flipV="1">
                  <a:off x="1316256" y="3648771"/>
                  <a:ext cx="1532489" cy="457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226 w 21600"/>
                    <a:gd name="T13" fmla="*/ 2250 h 21600"/>
                    <a:gd name="T14" fmla="*/ 19374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867" y="21600"/>
                      </a:lnTo>
                      <a:lnTo>
                        <a:pt x="20733" y="21600"/>
                      </a:lnTo>
                      <a:lnTo>
                        <a:pt x="21600" y="0"/>
                      </a:lnTo>
                      <a:close/>
                    </a:path>
                  </a:pathLst>
                </a:custGeom>
                <a:gradFill rotWithShape="0">
                  <a:gsLst>
                    <a:gs pos="0">
                      <a:srgbClr val="DDDDDD"/>
                    </a:gs>
                    <a:gs pos="100000">
                      <a:srgbClr val="5E5E5E"/>
                    </a:gs>
                  </a:gsLst>
                  <a:lin ang="5400000" scaled="1"/>
                </a:gradFill>
                <a:ln w="9525">
                  <a:noFill/>
                  <a:miter lim="800000"/>
                </a:ln>
              </p:spPr>
              <p:txBody>
                <a:bodyPr wrap="none" anchor="ctr"/>
                <a:lstStyle/>
                <a:p>
                  <a:endParaRPr lang="zh-CN" altLang="en-US">
                    <a:latin typeface="+mn-ea"/>
                    <a:ea typeface="+mn-ea"/>
                  </a:endParaRPr>
                </a:p>
              </p:txBody>
            </p:sp>
          </p:grpSp>
          <p:sp>
            <p:nvSpPr>
              <p:cNvPr id="273" name="TextBox 272"/>
              <p:cNvSpPr txBox="1"/>
              <p:nvPr/>
            </p:nvSpPr>
            <p:spPr>
              <a:xfrm>
                <a:off x="4247955" y="2847187"/>
                <a:ext cx="728810" cy="129139"/>
              </a:xfrm>
              <a:prstGeom prst="rect">
                <a:avLst/>
              </a:prstGeom>
              <a:noFill/>
            </p:spPr>
            <p:txBody>
              <a:bodyPr lIns="91361" tIns="45682" rIns="91361" bIns="45682">
                <a:spAutoFit/>
              </a:bodyPr>
              <a:lstStyle/>
              <a:p>
                <a:pPr algn="ctr">
                  <a:defRPr/>
                </a:pPr>
                <a:r>
                  <a:rPr lang="en-US" altLang="zh-CN" sz="900" kern="0" dirty="0">
                    <a:solidFill>
                      <a:srgbClr val="000000"/>
                    </a:solidFill>
                    <a:latin typeface="+mn-ea"/>
                    <a:ea typeface="+mn-ea"/>
                    <a:cs typeface="Arial" panose="020B0604020202020204" pitchFamily="34" charset="0"/>
                  </a:rPr>
                  <a:t>HDFS</a:t>
                </a:r>
                <a:endParaRPr lang="zh-CN" altLang="en-US" sz="900" kern="0" dirty="0" err="1">
                  <a:solidFill>
                    <a:srgbClr val="000000"/>
                  </a:solidFill>
                  <a:latin typeface="+mn-ea"/>
                  <a:ea typeface="+mn-ea"/>
                  <a:cs typeface="Arial" panose="020B0604020202020204" pitchFamily="34" charset="0"/>
                </a:endParaRPr>
              </a:p>
            </p:txBody>
          </p:sp>
          <p:sp>
            <p:nvSpPr>
              <p:cNvPr id="274" name="AutoShape 44"/>
              <p:cNvSpPr>
                <a:spLocks noChangeArrowheads="1"/>
              </p:cNvSpPr>
              <p:nvPr/>
            </p:nvSpPr>
            <p:spPr bwMode="auto">
              <a:xfrm>
                <a:off x="4767173" y="2146653"/>
                <a:ext cx="215944" cy="194593"/>
              </a:xfrm>
              <a:prstGeom prst="round2SameRect">
                <a:avLst>
                  <a:gd name="adj1" fmla="val 6293"/>
                  <a:gd name="adj2" fmla="val 0"/>
                </a:avLst>
              </a:prstGeom>
              <a:solidFill>
                <a:srgbClr val="F9A350"/>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a:solidFill>
                      <a:srgbClr val="FFFFFF"/>
                    </a:solidFill>
                    <a:latin typeface="+mn-ea"/>
                    <a:ea typeface="+mn-ea"/>
                  </a:rPr>
                  <a:t>RS</a:t>
                </a:r>
                <a:endParaRPr lang="zh-CN" altLang="en-US" sz="900" kern="0" dirty="0">
                  <a:solidFill>
                    <a:srgbClr val="FFFFFF"/>
                  </a:solidFill>
                  <a:latin typeface="+mn-ea"/>
                  <a:ea typeface="+mn-ea"/>
                </a:endParaRPr>
              </a:p>
            </p:txBody>
          </p:sp>
          <p:sp>
            <p:nvSpPr>
              <p:cNvPr id="275" name="AutoShape 44"/>
              <p:cNvSpPr>
                <a:spLocks noChangeArrowheads="1"/>
              </p:cNvSpPr>
              <p:nvPr/>
            </p:nvSpPr>
            <p:spPr bwMode="auto">
              <a:xfrm>
                <a:off x="4305116" y="2251910"/>
                <a:ext cx="215944" cy="193709"/>
              </a:xfrm>
              <a:prstGeom prst="round2SameRect">
                <a:avLst>
                  <a:gd name="adj1" fmla="val 6293"/>
                  <a:gd name="adj2" fmla="val 0"/>
                </a:avLst>
              </a:prstGeom>
              <a:solidFill>
                <a:srgbClr val="F9A350"/>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a:solidFill>
                      <a:srgbClr val="FFFFFF"/>
                    </a:solidFill>
                    <a:latin typeface="+mn-ea"/>
                    <a:ea typeface="+mn-ea"/>
                  </a:rPr>
                  <a:t>RS</a:t>
                </a:r>
                <a:endParaRPr lang="zh-CN" altLang="en-US" sz="900" kern="0" dirty="0">
                  <a:solidFill>
                    <a:srgbClr val="FFFFFF"/>
                  </a:solidFill>
                  <a:latin typeface="+mn-ea"/>
                  <a:ea typeface="+mn-ea"/>
                </a:endParaRPr>
              </a:p>
            </p:txBody>
          </p:sp>
          <p:sp>
            <p:nvSpPr>
              <p:cNvPr id="276" name="AutoShape 44"/>
              <p:cNvSpPr>
                <a:spLocks noChangeArrowheads="1"/>
              </p:cNvSpPr>
              <p:nvPr/>
            </p:nvSpPr>
            <p:spPr bwMode="auto">
              <a:xfrm>
                <a:off x="4765584" y="2424390"/>
                <a:ext cx="215944" cy="194593"/>
              </a:xfrm>
              <a:prstGeom prst="round2SameRect">
                <a:avLst>
                  <a:gd name="adj1" fmla="val 6293"/>
                  <a:gd name="adj2" fmla="val 0"/>
                </a:avLst>
              </a:prstGeom>
              <a:solidFill>
                <a:srgbClr val="F9A350"/>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a:solidFill>
                      <a:srgbClr val="FFFFFF"/>
                    </a:solidFill>
                    <a:latin typeface="+mn-ea"/>
                    <a:ea typeface="+mn-ea"/>
                  </a:rPr>
                  <a:t>RS</a:t>
                </a:r>
                <a:endParaRPr lang="zh-CN" altLang="en-US" sz="900" kern="0" dirty="0">
                  <a:solidFill>
                    <a:srgbClr val="FFFFFF"/>
                  </a:solidFill>
                  <a:latin typeface="+mn-ea"/>
                  <a:ea typeface="+mn-ea"/>
                </a:endParaRPr>
              </a:p>
            </p:txBody>
          </p:sp>
          <p:sp>
            <p:nvSpPr>
              <p:cNvPr id="277" name="矩形 276"/>
              <p:cNvSpPr/>
              <p:nvPr/>
            </p:nvSpPr>
            <p:spPr bwMode="auto">
              <a:xfrm>
                <a:off x="4128869" y="1844149"/>
                <a:ext cx="966982" cy="242357"/>
              </a:xfrm>
              <a:prstGeom prst="rect">
                <a:avLst/>
              </a:prstGeom>
              <a:noFill/>
              <a:ln w="3175" cap="flat" cmpd="sng" algn="ctr">
                <a:solidFill>
                  <a:srgbClr val="FFFFFF">
                    <a:lumMod val="65000"/>
                  </a:srgbClr>
                </a:solidFill>
                <a:prstDash val="solid"/>
              </a:ln>
              <a:effectLst/>
            </p:spPr>
            <p:txBody>
              <a:bodyPr lIns="0" tIns="0" rIns="0" bIns="0" anchor="ctr" anchorCtr="1"/>
              <a:lstStyle/>
              <a:p>
                <a:pPr fontAlgn="auto">
                  <a:spcBef>
                    <a:spcPts val="0"/>
                  </a:spcBef>
                  <a:spcAft>
                    <a:spcPts val="0"/>
                  </a:spcAft>
                  <a:buClr>
                    <a:srgbClr val="CC9900"/>
                  </a:buClr>
                  <a:defRPr/>
                </a:pPr>
                <a:endParaRPr lang="zh-CN" altLang="en-US" sz="900" kern="0" dirty="0" err="1">
                  <a:solidFill>
                    <a:srgbClr val="000000"/>
                  </a:solidFill>
                  <a:latin typeface="+mn-ea"/>
                  <a:ea typeface="+mn-ea"/>
                </a:endParaRPr>
              </a:p>
            </p:txBody>
          </p:sp>
          <p:sp>
            <p:nvSpPr>
              <p:cNvPr id="278" name="TextBox 277"/>
              <p:cNvSpPr txBox="1"/>
              <p:nvPr/>
            </p:nvSpPr>
            <p:spPr>
              <a:xfrm>
                <a:off x="4166977" y="1676092"/>
                <a:ext cx="890767" cy="128254"/>
              </a:xfrm>
              <a:prstGeom prst="rect">
                <a:avLst/>
              </a:prstGeom>
              <a:noFill/>
            </p:spPr>
            <p:txBody>
              <a:bodyPr lIns="91361" tIns="45682" rIns="91361" bIns="45682">
                <a:spAutoFit/>
              </a:bodyPr>
              <a:lstStyle/>
              <a:p>
                <a:pPr algn="ctr">
                  <a:defRPr/>
                </a:pPr>
                <a:r>
                  <a:rPr lang="en-US" altLang="zh-CN" sz="900" kern="0" dirty="0">
                    <a:solidFill>
                      <a:srgbClr val="000000"/>
                    </a:solidFill>
                    <a:latin typeface="+mn-ea"/>
                    <a:ea typeface="+mn-ea"/>
                    <a:cs typeface="Arial" panose="020B0604020202020204" pitchFamily="34" charset="0"/>
                  </a:rPr>
                  <a:t>HBase</a:t>
                </a:r>
                <a:endParaRPr lang="zh-CN" altLang="en-US" sz="900" kern="0" dirty="0" err="1">
                  <a:solidFill>
                    <a:srgbClr val="000000"/>
                  </a:solidFill>
                  <a:latin typeface="+mn-ea"/>
                  <a:ea typeface="+mn-ea"/>
                  <a:cs typeface="Arial" panose="020B0604020202020204" pitchFamily="34" charset="0"/>
                </a:endParaRPr>
              </a:p>
            </p:txBody>
          </p:sp>
          <p:cxnSp>
            <p:nvCxnSpPr>
              <p:cNvPr id="279" name="肘形连接符 278"/>
              <p:cNvCxnSpPr/>
              <p:nvPr/>
            </p:nvCxnSpPr>
            <p:spPr bwMode="auto">
              <a:xfrm rot="10800000" flipH="1">
                <a:off x="4008195" y="2148422"/>
                <a:ext cx="17466" cy="860631"/>
              </a:xfrm>
              <a:prstGeom prst="bentConnector3">
                <a:avLst>
                  <a:gd name="adj1" fmla="val -1562179"/>
                </a:avLst>
              </a:prstGeom>
              <a:noFill/>
              <a:ln w="25400" cap="flat" cmpd="sng" algn="ctr">
                <a:solidFill>
                  <a:srgbClr val="E7B98A"/>
                </a:solidFill>
                <a:prstDash val="solid"/>
                <a:headEnd type="none"/>
                <a:tailEnd type="triangle"/>
              </a:ln>
              <a:effectLst>
                <a:outerShdw blurRad="40000" dist="20000" dir="5400000" rotWithShape="0">
                  <a:srgbClr val="000000">
                    <a:alpha val="38000"/>
                  </a:srgbClr>
                </a:outerShdw>
              </a:effectLst>
            </p:spPr>
          </p:cxnSp>
        </p:grpSp>
        <p:grpSp>
          <p:nvGrpSpPr>
            <p:cNvPr id="8" name="组合 101"/>
            <p:cNvGrpSpPr/>
            <p:nvPr/>
          </p:nvGrpSpPr>
          <p:grpSpPr bwMode="auto">
            <a:xfrm>
              <a:off x="4283968" y="1284255"/>
              <a:ext cx="3955768" cy="2907675"/>
              <a:chOff x="4283968" y="1284255"/>
              <a:chExt cx="3955768" cy="1940111"/>
            </a:xfrm>
          </p:grpSpPr>
          <p:sp>
            <p:nvSpPr>
              <p:cNvPr id="280" name="矩形 279"/>
              <p:cNvSpPr/>
              <p:nvPr/>
            </p:nvSpPr>
            <p:spPr bwMode="auto">
              <a:xfrm>
                <a:off x="6432796" y="1283999"/>
                <a:ext cx="1806940" cy="1940367"/>
              </a:xfrm>
              <a:prstGeom prst="rect">
                <a:avLst/>
              </a:prstGeom>
              <a:solidFill>
                <a:srgbClr val="7EA7DD"/>
              </a:solidFill>
              <a:ln>
                <a:noFill/>
              </a:ln>
              <a:effectLst>
                <a:outerShdw blurRad="40000" dist="23000" dir="5400000" rotWithShape="0">
                  <a:srgbClr val="000000">
                    <a:alpha val="35000"/>
                  </a:srgbClr>
                </a:outerShdw>
              </a:effectLst>
            </p:spPr>
            <p:txBody>
              <a:bodyPr lIns="0" tIns="45682" rIns="0" bIns="45682" anchor="ctr"/>
              <a:lstStyle/>
              <a:p>
                <a:pPr algn="ctr">
                  <a:buClr>
                    <a:srgbClr val="CC9900"/>
                  </a:buClr>
                  <a:defRPr/>
                </a:pPr>
                <a:endParaRPr lang="zh-CN" altLang="en-US" sz="900" kern="0" dirty="0" err="1">
                  <a:solidFill>
                    <a:srgbClr val="FFFFFF"/>
                  </a:solidFill>
                  <a:latin typeface="+mn-ea"/>
                  <a:ea typeface="+mn-ea"/>
                </a:endParaRPr>
              </a:p>
            </p:txBody>
          </p:sp>
          <p:grpSp>
            <p:nvGrpSpPr>
              <p:cNvPr id="9" name="组合 195"/>
              <p:cNvGrpSpPr/>
              <p:nvPr/>
            </p:nvGrpSpPr>
            <p:grpSpPr bwMode="auto">
              <a:xfrm>
                <a:off x="6678643" y="1684988"/>
                <a:ext cx="1334870" cy="1125284"/>
                <a:chOff x="4351452" y="1313046"/>
                <a:chExt cx="1555232" cy="1680409"/>
              </a:xfrm>
            </p:grpSpPr>
            <p:sp>
              <p:nvSpPr>
                <p:cNvPr id="282" name="Rectangle 47"/>
                <p:cNvSpPr>
                  <a:spLocks noChangeArrowheads="1"/>
                </p:cNvSpPr>
                <p:nvPr/>
              </p:nvSpPr>
              <p:spPr bwMode="auto">
                <a:xfrm>
                  <a:off x="4361011" y="1326427"/>
                  <a:ext cx="1531751" cy="1652627"/>
                </a:xfrm>
                <a:prstGeom prst="rect">
                  <a:avLst/>
                </a:prstGeom>
                <a:solidFill>
                  <a:srgbClr val="D6DBFE"/>
                </a:solidFill>
                <a:ln w="28575">
                  <a:noFill/>
                  <a:miter lim="800000"/>
                </a:ln>
              </p:spPr>
              <p:txBody>
                <a:bodyPr anchor="ctr"/>
                <a:lstStyle/>
                <a:p>
                  <a:pPr fontAlgn="auto">
                    <a:spcBef>
                      <a:spcPts val="0"/>
                    </a:spcBef>
                    <a:spcAft>
                      <a:spcPts val="0"/>
                    </a:spcAft>
                    <a:defRPr/>
                  </a:pPr>
                  <a:endParaRPr lang="zh-CN" altLang="en-US" sz="1800" kern="0" dirty="0">
                    <a:solidFill>
                      <a:sysClr val="windowText" lastClr="000000"/>
                    </a:solidFill>
                    <a:latin typeface="+mn-ea"/>
                    <a:ea typeface="+mn-ea"/>
                  </a:endParaRPr>
                </a:p>
              </p:txBody>
            </p:sp>
            <p:sp>
              <p:nvSpPr>
                <p:cNvPr id="283" name="Rectangle 48"/>
                <p:cNvSpPr>
                  <a:spLocks noChangeArrowheads="1"/>
                </p:cNvSpPr>
                <p:nvPr/>
              </p:nvSpPr>
              <p:spPr bwMode="auto">
                <a:xfrm>
                  <a:off x="4361011" y="1312701"/>
                  <a:ext cx="51798" cy="1674589"/>
                </a:xfrm>
                <a:prstGeom prst="rect">
                  <a:avLst/>
                </a:prstGeom>
                <a:gradFill rotWithShape="0">
                  <a:gsLst>
                    <a:gs pos="0">
                      <a:srgbClr val="FFFFFF"/>
                    </a:gs>
                    <a:gs pos="100000">
                      <a:srgbClr val="D6DBFE"/>
                    </a:gs>
                  </a:gsLst>
                  <a:lin ang="0" scaled="1"/>
                </a:gradFill>
                <a:ln w="9525">
                  <a:noFill/>
                  <a:miter lim="800000"/>
                </a:ln>
              </p:spPr>
              <p:txBody>
                <a:bodyPr anchor="ctr"/>
                <a:lstStyle/>
                <a:p>
                  <a:pPr fontAlgn="auto">
                    <a:spcBef>
                      <a:spcPts val="0"/>
                    </a:spcBef>
                    <a:spcAft>
                      <a:spcPts val="0"/>
                    </a:spcAft>
                    <a:defRPr/>
                  </a:pPr>
                  <a:endParaRPr lang="zh-CN" altLang="en-US" sz="1800" kern="0" dirty="0">
                    <a:solidFill>
                      <a:sysClr val="windowText" lastClr="000000"/>
                    </a:solidFill>
                    <a:latin typeface="+mn-ea"/>
                    <a:ea typeface="+mn-ea"/>
                  </a:endParaRPr>
                </a:p>
              </p:txBody>
            </p:sp>
            <p:sp>
              <p:nvSpPr>
                <p:cNvPr id="284" name="Rectangle 49"/>
                <p:cNvSpPr>
                  <a:spLocks noChangeArrowheads="1"/>
                </p:cNvSpPr>
                <p:nvPr/>
              </p:nvSpPr>
              <p:spPr bwMode="auto">
                <a:xfrm>
                  <a:off x="5846514" y="1312701"/>
                  <a:ext cx="59198" cy="1674589"/>
                </a:xfrm>
                <a:prstGeom prst="rect">
                  <a:avLst/>
                </a:prstGeom>
                <a:gradFill rotWithShape="0">
                  <a:gsLst>
                    <a:gs pos="0">
                      <a:srgbClr val="CCCCFF"/>
                    </a:gs>
                    <a:gs pos="100000">
                      <a:srgbClr val="CCCCFF">
                        <a:gamma/>
                        <a:shade val="46275"/>
                        <a:invGamma/>
                      </a:srgbClr>
                    </a:gs>
                  </a:gsLst>
                  <a:lin ang="0" scaled="1"/>
                </a:gradFill>
                <a:ln w="9525">
                  <a:noFill/>
                  <a:miter lim="800000"/>
                </a:ln>
                <a:effectLst/>
              </p:spPr>
              <p:txBody>
                <a:bodyPr anchor="ctr"/>
                <a:lstStyle/>
                <a:p>
                  <a:pPr fontAlgn="auto">
                    <a:spcBef>
                      <a:spcPts val="0"/>
                    </a:spcBef>
                    <a:spcAft>
                      <a:spcPts val="0"/>
                    </a:spcAft>
                    <a:defRPr/>
                  </a:pPr>
                  <a:endParaRPr lang="zh-CN" altLang="en-US" sz="1800" kern="0" dirty="0">
                    <a:solidFill>
                      <a:sysClr val="windowText" lastClr="000000"/>
                    </a:solidFill>
                    <a:latin typeface="+mn-ea"/>
                    <a:ea typeface="+mn-ea"/>
                  </a:endParaRPr>
                </a:p>
              </p:txBody>
            </p:sp>
            <p:sp>
              <p:nvSpPr>
                <p:cNvPr id="285" name="AutoShape 50"/>
                <p:cNvSpPr>
                  <a:spLocks noChangeArrowheads="1"/>
                </p:cNvSpPr>
                <p:nvPr/>
              </p:nvSpPr>
              <p:spPr bwMode="auto">
                <a:xfrm>
                  <a:off x="4362862" y="1312701"/>
                  <a:ext cx="1541000" cy="535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87 w 21600"/>
                    <a:gd name="T13" fmla="*/ 2250 h 21600"/>
                    <a:gd name="T14" fmla="*/ 1941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795" y="21600"/>
                      </a:lnTo>
                      <a:lnTo>
                        <a:pt x="20805" y="21600"/>
                      </a:lnTo>
                      <a:lnTo>
                        <a:pt x="21600" y="0"/>
                      </a:lnTo>
                      <a:close/>
                    </a:path>
                  </a:pathLst>
                </a:custGeom>
                <a:gradFill rotWithShape="0">
                  <a:gsLst>
                    <a:gs pos="0">
                      <a:srgbClr val="FFFFFF"/>
                    </a:gs>
                    <a:gs pos="100000">
                      <a:srgbClr val="D6DBFE"/>
                    </a:gs>
                  </a:gsLst>
                  <a:lin ang="5400000" scaled="1"/>
                </a:gradFill>
                <a:ln w="9525">
                  <a:noFill/>
                  <a:miter lim="800000"/>
                </a:ln>
              </p:spPr>
              <p:txBody>
                <a:bodyPr anchor="ctr"/>
                <a:lstStyle/>
                <a:p>
                  <a:pPr fontAlgn="auto">
                    <a:spcBef>
                      <a:spcPts val="0"/>
                    </a:spcBef>
                    <a:spcAft>
                      <a:spcPts val="0"/>
                    </a:spcAft>
                    <a:defRPr/>
                  </a:pPr>
                  <a:endParaRPr lang="zh-CN" altLang="en-US" sz="1800" kern="0" dirty="0">
                    <a:solidFill>
                      <a:sysClr val="windowText" lastClr="000000"/>
                    </a:solidFill>
                    <a:latin typeface="+mn-ea"/>
                    <a:ea typeface="+mn-ea"/>
                  </a:endParaRPr>
                </a:p>
              </p:txBody>
            </p:sp>
            <p:sp>
              <p:nvSpPr>
                <p:cNvPr id="286" name="AutoShape 51"/>
                <p:cNvSpPr>
                  <a:spLocks noChangeArrowheads="1"/>
                </p:cNvSpPr>
                <p:nvPr/>
              </p:nvSpPr>
              <p:spPr bwMode="auto">
                <a:xfrm flipV="1">
                  <a:off x="4351762" y="2929640"/>
                  <a:ext cx="1555800" cy="63140"/>
                </a:xfrm>
                <a:custGeom>
                  <a:avLst/>
                  <a:gdLst>
                    <a:gd name="G0" fmla="+- 1489 0 0"/>
                    <a:gd name="G1" fmla="+- 21600 0 1489"/>
                    <a:gd name="G2" fmla="*/ 1489 1 2"/>
                    <a:gd name="G3" fmla="+- 21600 0 G2"/>
                    <a:gd name="G4" fmla="+/ 1489 21600 2"/>
                    <a:gd name="G5" fmla="+/ G1 0 2"/>
                    <a:gd name="G6" fmla="*/ 21600 21600 1489"/>
                    <a:gd name="G7" fmla="*/ G6 1 2"/>
                    <a:gd name="G8" fmla="+- 21600 0 G7"/>
                    <a:gd name="G9" fmla="*/ 21600 1 2"/>
                    <a:gd name="G10" fmla="+- 1489 0 G9"/>
                    <a:gd name="G11" fmla="?: G10 G8 0"/>
                    <a:gd name="G12" fmla="?: G10 G7 21600"/>
                    <a:gd name="T0" fmla="*/ 20855 w 21600"/>
                    <a:gd name="T1" fmla="*/ 10800 h 21600"/>
                    <a:gd name="T2" fmla="*/ 10800 w 21600"/>
                    <a:gd name="T3" fmla="*/ 21600 h 21600"/>
                    <a:gd name="T4" fmla="*/ 745 w 21600"/>
                    <a:gd name="T5" fmla="*/ 10800 h 21600"/>
                    <a:gd name="T6" fmla="*/ 10800 w 21600"/>
                    <a:gd name="T7" fmla="*/ 0 h 21600"/>
                    <a:gd name="T8" fmla="*/ 2545 w 21600"/>
                    <a:gd name="T9" fmla="*/ 2545 h 21600"/>
                    <a:gd name="T10" fmla="*/ 19055 w 21600"/>
                    <a:gd name="T11" fmla="*/ 19055 h 21600"/>
                  </a:gdLst>
                  <a:ahLst/>
                  <a:cxnLst>
                    <a:cxn ang="0">
                      <a:pos x="T0" y="T1"/>
                    </a:cxn>
                    <a:cxn ang="0">
                      <a:pos x="T2" y="T3"/>
                    </a:cxn>
                    <a:cxn ang="0">
                      <a:pos x="T4" y="T5"/>
                    </a:cxn>
                    <a:cxn ang="0">
                      <a:pos x="T6" y="T7"/>
                    </a:cxn>
                  </a:cxnLst>
                  <a:rect l="T8" t="T9" r="T10" b="T11"/>
                  <a:pathLst>
                    <a:path w="21600" h="21600">
                      <a:moveTo>
                        <a:pt x="0" y="0"/>
                      </a:moveTo>
                      <a:lnTo>
                        <a:pt x="1489" y="21600"/>
                      </a:lnTo>
                      <a:lnTo>
                        <a:pt x="20111" y="21600"/>
                      </a:lnTo>
                      <a:lnTo>
                        <a:pt x="21600" y="0"/>
                      </a:lnTo>
                      <a:close/>
                    </a:path>
                  </a:pathLst>
                </a:custGeom>
                <a:gradFill rotWithShape="0">
                  <a:gsLst>
                    <a:gs pos="0">
                      <a:srgbClr val="CCCCFF"/>
                    </a:gs>
                    <a:gs pos="100000">
                      <a:srgbClr val="CCCCFF">
                        <a:gamma/>
                        <a:shade val="36078"/>
                        <a:invGamma/>
                      </a:srgbClr>
                    </a:gs>
                  </a:gsLst>
                  <a:lin ang="5400000" scaled="1"/>
                </a:gradFill>
                <a:ln w="9525">
                  <a:noFill/>
                  <a:miter lim="800000"/>
                </a:ln>
                <a:effectLst/>
              </p:spPr>
              <p:txBody>
                <a:bodyPr anchor="ctr"/>
                <a:lstStyle/>
                <a:p>
                  <a:pPr fontAlgn="auto">
                    <a:spcBef>
                      <a:spcPts val="0"/>
                    </a:spcBef>
                    <a:spcAft>
                      <a:spcPts val="0"/>
                    </a:spcAft>
                    <a:defRPr/>
                  </a:pPr>
                  <a:endParaRPr lang="zh-CN" altLang="en-US" sz="1800" kern="0" dirty="0">
                    <a:solidFill>
                      <a:sysClr val="windowText" lastClr="000000"/>
                    </a:solidFill>
                    <a:latin typeface="+mn-ea"/>
                    <a:ea typeface="+mn-ea"/>
                  </a:endParaRPr>
                </a:p>
              </p:txBody>
            </p:sp>
          </p:grpSp>
          <p:sp>
            <p:nvSpPr>
              <p:cNvPr id="287" name="AutoShape 44"/>
              <p:cNvSpPr>
                <a:spLocks noChangeArrowheads="1"/>
              </p:cNvSpPr>
              <p:nvPr/>
            </p:nvSpPr>
            <p:spPr bwMode="auto">
              <a:xfrm>
                <a:off x="6678909" y="1375916"/>
                <a:ext cx="1333769" cy="220601"/>
              </a:xfrm>
              <a:prstGeom prst="round2SameRect">
                <a:avLst>
                  <a:gd name="adj1" fmla="val 6293"/>
                  <a:gd name="adj2" fmla="val 0"/>
                </a:avLst>
              </a:prstGeom>
              <a:solidFill>
                <a:srgbClr val="FCD7B2"/>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err="1">
                    <a:solidFill>
                      <a:srgbClr val="000000"/>
                    </a:solidFill>
                    <a:latin typeface="+mn-ea"/>
                    <a:ea typeface="+mn-ea"/>
                    <a:cs typeface="Arial" panose="020B0604020202020204" pitchFamily="34" charset="0"/>
                  </a:rPr>
                  <a:t>LdapServer</a:t>
                </a:r>
                <a:endParaRPr lang="zh-CN" altLang="en-US" sz="900" kern="0" dirty="0">
                  <a:solidFill>
                    <a:srgbClr val="000000"/>
                  </a:solidFill>
                  <a:latin typeface="+mn-ea"/>
                  <a:ea typeface="+mn-ea"/>
                  <a:cs typeface="Arial" panose="020B0604020202020204" pitchFamily="34" charset="0"/>
                </a:endParaRPr>
              </a:p>
            </p:txBody>
          </p:sp>
          <p:sp>
            <p:nvSpPr>
              <p:cNvPr id="288" name="AutoShape 44"/>
              <p:cNvSpPr>
                <a:spLocks noChangeArrowheads="1"/>
              </p:cNvSpPr>
              <p:nvPr/>
            </p:nvSpPr>
            <p:spPr bwMode="auto">
              <a:xfrm>
                <a:off x="6953601" y="1887894"/>
                <a:ext cx="238173" cy="186591"/>
              </a:xfrm>
              <a:prstGeom prst="round2SameRect">
                <a:avLst>
                  <a:gd name="adj1" fmla="val 16062"/>
                  <a:gd name="adj2" fmla="val 0"/>
                </a:avLst>
              </a:prstGeom>
              <a:solidFill>
                <a:srgbClr val="0099CC"/>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a:solidFill>
                      <a:srgbClr val="FFFFFF"/>
                    </a:solidFill>
                    <a:latin typeface="+mn-ea"/>
                    <a:ea typeface="+mn-ea"/>
                  </a:rPr>
                  <a:t>HM</a:t>
                </a:r>
                <a:endParaRPr lang="zh-CN" altLang="en-US" sz="900" kern="0" dirty="0">
                  <a:solidFill>
                    <a:srgbClr val="FFFFFF"/>
                  </a:solidFill>
                  <a:latin typeface="+mn-ea"/>
                  <a:ea typeface="+mn-ea"/>
                </a:endParaRPr>
              </a:p>
            </p:txBody>
          </p:sp>
          <p:sp>
            <p:nvSpPr>
              <p:cNvPr id="289" name="AutoShape 44"/>
              <p:cNvSpPr>
                <a:spLocks noChangeArrowheads="1"/>
              </p:cNvSpPr>
              <p:nvPr/>
            </p:nvSpPr>
            <p:spPr bwMode="auto">
              <a:xfrm>
                <a:off x="7414069" y="1880540"/>
                <a:ext cx="238173" cy="181076"/>
              </a:xfrm>
              <a:prstGeom prst="round2SameRect">
                <a:avLst>
                  <a:gd name="adj1" fmla="val 16062"/>
                  <a:gd name="adj2" fmla="val 0"/>
                </a:avLst>
              </a:prstGeom>
              <a:solidFill>
                <a:srgbClr val="0099CC"/>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a:solidFill>
                      <a:srgbClr val="FFFFFF"/>
                    </a:solidFill>
                    <a:latin typeface="+mn-ea"/>
                    <a:ea typeface="+mn-ea"/>
                  </a:rPr>
                  <a:t>HM</a:t>
                </a:r>
                <a:endParaRPr lang="zh-CN" altLang="en-US" sz="900" kern="0" dirty="0">
                  <a:solidFill>
                    <a:srgbClr val="FFFFFF"/>
                  </a:solidFill>
                  <a:latin typeface="+mn-ea"/>
                  <a:ea typeface="+mn-ea"/>
                </a:endParaRPr>
              </a:p>
            </p:txBody>
          </p:sp>
          <p:sp>
            <p:nvSpPr>
              <p:cNvPr id="290" name="矩形 289"/>
              <p:cNvSpPr/>
              <p:nvPr/>
            </p:nvSpPr>
            <p:spPr bwMode="auto">
              <a:xfrm>
                <a:off x="6848805" y="2111252"/>
                <a:ext cx="974922" cy="573562"/>
              </a:xfrm>
              <a:prstGeom prst="rect">
                <a:avLst/>
              </a:prstGeom>
              <a:noFill/>
              <a:ln w="3175" cap="flat" cmpd="sng" algn="ctr">
                <a:solidFill>
                  <a:srgbClr val="FFFFFF">
                    <a:lumMod val="65000"/>
                  </a:srgbClr>
                </a:solidFill>
                <a:prstDash val="solid"/>
              </a:ln>
              <a:effectLst/>
            </p:spPr>
            <p:txBody>
              <a:bodyPr lIns="0" tIns="0" rIns="0" bIns="0" anchor="ctr" anchorCtr="1"/>
              <a:lstStyle/>
              <a:p>
                <a:pPr fontAlgn="auto">
                  <a:spcBef>
                    <a:spcPts val="0"/>
                  </a:spcBef>
                  <a:spcAft>
                    <a:spcPts val="0"/>
                  </a:spcAft>
                  <a:buClr>
                    <a:srgbClr val="CC9900"/>
                  </a:buClr>
                  <a:defRPr/>
                </a:pPr>
                <a:endParaRPr lang="zh-CN" altLang="en-US" sz="900" kern="0" dirty="0" err="1">
                  <a:solidFill>
                    <a:srgbClr val="000000"/>
                  </a:solidFill>
                  <a:latin typeface="+mn-ea"/>
                  <a:ea typeface="+mn-ea"/>
                </a:endParaRPr>
              </a:p>
            </p:txBody>
          </p:sp>
          <p:grpSp>
            <p:nvGrpSpPr>
              <p:cNvPr id="10" name="组合 206"/>
              <p:cNvGrpSpPr/>
              <p:nvPr/>
            </p:nvGrpSpPr>
            <p:grpSpPr bwMode="auto">
              <a:xfrm>
                <a:off x="6683854" y="2820821"/>
                <a:ext cx="1334870" cy="278174"/>
                <a:chOff x="1316256" y="3282211"/>
                <a:chExt cx="1540800" cy="415396"/>
              </a:xfrm>
            </p:grpSpPr>
            <p:sp>
              <p:nvSpPr>
                <p:cNvPr id="67627" name="Rectangle 136"/>
                <p:cNvSpPr>
                  <a:spLocks noChangeArrowheads="1"/>
                </p:cNvSpPr>
                <p:nvPr/>
              </p:nvSpPr>
              <p:spPr bwMode="auto">
                <a:xfrm>
                  <a:off x="1336202" y="3378239"/>
                  <a:ext cx="1520854" cy="319368"/>
                </a:xfrm>
                <a:prstGeom prst="rect">
                  <a:avLst/>
                </a:prstGeom>
                <a:gradFill rotWithShape="0">
                  <a:gsLst>
                    <a:gs pos="0">
                      <a:srgbClr val="DDDDDD"/>
                    </a:gs>
                    <a:gs pos="100000">
                      <a:srgbClr val="DEDEDE"/>
                    </a:gs>
                  </a:gsLst>
                  <a:lin ang="5400000" scaled="1"/>
                </a:gradFill>
                <a:ln w="28575">
                  <a:noFill/>
                  <a:miter lim="800000"/>
                </a:ln>
              </p:spPr>
              <p:txBody>
                <a:bodyPr anchor="ctr">
                  <a:spAutoFit/>
                </a:bodyPr>
                <a:lstStyle/>
                <a:p>
                  <a:endParaRPr lang="zh-CN" altLang="en-US" sz="1800">
                    <a:solidFill>
                      <a:srgbClr val="000000"/>
                    </a:solidFill>
                    <a:latin typeface="+mn-ea"/>
                    <a:ea typeface="+mn-ea"/>
                  </a:endParaRPr>
                </a:p>
              </p:txBody>
            </p:sp>
            <p:sp>
              <p:nvSpPr>
                <p:cNvPr id="67628" name="Rectangle 137"/>
                <p:cNvSpPr>
                  <a:spLocks noChangeArrowheads="1"/>
                </p:cNvSpPr>
                <p:nvPr/>
              </p:nvSpPr>
              <p:spPr bwMode="auto">
                <a:xfrm>
                  <a:off x="1316256" y="3282211"/>
                  <a:ext cx="79407" cy="410135"/>
                </a:xfrm>
                <a:prstGeom prst="rect">
                  <a:avLst/>
                </a:prstGeom>
                <a:gradFill rotWithShape="0">
                  <a:gsLst>
                    <a:gs pos="0">
                      <a:srgbClr val="F8F8F8"/>
                    </a:gs>
                    <a:gs pos="100000">
                      <a:srgbClr val="DDDDDD"/>
                    </a:gs>
                  </a:gsLst>
                  <a:lin ang="0" scaled="1"/>
                </a:gradFill>
                <a:ln w="9525">
                  <a:noFill/>
                  <a:miter lim="800000"/>
                </a:ln>
              </p:spPr>
              <p:txBody>
                <a:bodyPr wrap="none" anchor="ctr"/>
                <a:lstStyle/>
                <a:p>
                  <a:endParaRPr lang="zh-CN" altLang="en-US" sz="1800">
                    <a:solidFill>
                      <a:srgbClr val="000000"/>
                    </a:solidFill>
                    <a:latin typeface="+mn-ea"/>
                    <a:ea typeface="+mn-ea"/>
                  </a:endParaRPr>
                </a:p>
              </p:txBody>
            </p:sp>
            <p:sp>
              <p:nvSpPr>
                <p:cNvPr id="67629" name="Rectangle 138"/>
                <p:cNvSpPr>
                  <a:spLocks noChangeArrowheads="1"/>
                </p:cNvSpPr>
                <p:nvPr/>
              </p:nvSpPr>
              <p:spPr bwMode="auto">
                <a:xfrm>
                  <a:off x="2804284" y="3282211"/>
                  <a:ext cx="52772" cy="410135"/>
                </a:xfrm>
                <a:prstGeom prst="rect">
                  <a:avLst/>
                </a:prstGeom>
                <a:gradFill rotWithShape="0">
                  <a:gsLst>
                    <a:gs pos="0">
                      <a:srgbClr val="DDDDDD"/>
                    </a:gs>
                    <a:gs pos="100000">
                      <a:srgbClr val="666666"/>
                    </a:gs>
                  </a:gsLst>
                  <a:lin ang="0" scaled="1"/>
                </a:gradFill>
                <a:ln w="9525">
                  <a:noFill/>
                  <a:miter lim="800000"/>
                </a:ln>
              </p:spPr>
              <p:txBody>
                <a:bodyPr wrap="none" anchor="ctr"/>
                <a:lstStyle/>
                <a:p>
                  <a:endParaRPr lang="zh-CN" altLang="en-US" sz="1800">
                    <a:solidFill>
                      <a:srgbClr val="000000"/>
                    </a:solidFill>
                    <a:latin typeface="+mn-ea"/>
                    <a:ea typeface="+mn-ea"/>
                  </a:endParaRPr>
                </a:p>
              </p:txBody>
            </p:sp>
            <p:sp>
              <p:nvSpPr>
                <p:cNvPr id="67630" name="AutoShape 139"/>
                <p:cNvSpPr>
                  <a:spLocks noChangeArrowheads="1"/>
                </p:cNvSpPr>
                <p:nvPr/>
              </p:nvSpPr>
              <p:spPr bwMode="auto">
                <a:xfrm>
                  <a:off x="1316256" y="3282211"/>
                  <a:ext cx="1540800" cy="457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23 w 21600"/>
                    <a:gd name="T13" fmla="*/ 2250 h 21600"/>
                    <a:gd name="T14" fmla="*/ 19177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1228" y="21600"/>
                      </a:lnTo>
                      <a:lnTo>
                        <a:pt x="20372" y="21600"/>
                      </a:lnTo>
                      <a:lnTo>
                        <a:pt x="21600" y="0"/>
                      </a:lnTo>
                      <a:close/>
                    </a:path>
                  </a:pathLst>
                </a:custGeom>
                <a:gradFill rotWithShape="0">
                  <a:gsLst>
                    <a:gs pos="0">
                      <a:srgbClr val="FBFBFB"/>
                    </a:gs>
                    <a:gs pos="100000">
                      <a:srgbClr val="DDDDDD"/>
                    </a:gs>
                  </a:gsLst>
                  <a:lin ang="5400000" scaled="1"/>
                </a:gradFill>
                <a:ln w="9525">
                  <a:noFill/>
                  <a:miter lim="800000"/>
                </a:ln>
              </p:spPr>
              <p:txBody>
                <a:bodyPr wrap="none" anchor="ctr"/>
                <a:lstStyle/>
                <a:p>
                  <a:endParaRPr lang="zh-CN" altLang="en-US">
                    <a:latin typeface="+mn-ea"/>
                    <a:ea typeface="+mn-ea"/>
                  </a:endParaRPr>
                </a:p>
              </p:txBody>
            </p:sp>
            <p:sp>
              <p:nvSpPr>
                <p:cNvPr id="67631" name="AutoShape 140"/>
                <p:cNvSpPr>
                  <a:spLocks noChangeArrowheads="1"/>
                </p:cNvSpPr>
                <p:nvPr/>
              </p:nvSpPr>
              <p:spPr bwMode="auto">
                <a:xfrm flipV="1">
                  <a:off x="1316256" y="3630826"/>
                  <a:ext cx="1532489" cy="6366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226 w 21600"/>
                    <a:gd name="T13" fmla="*/ 2250 h 21600"/>
                    <a:gd name="T14" fmla="*/ 19374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867" y="21600"/>
                      </a:lnTo>
                      <a:lnTo>
                        <a:pt x="20733" y="21600"/>
                      </a:lnTo>
                      <a:lnTo>
                        <a:pt x="21600" y="0"/>
                      </a:lnTo>
                      <a:close/>
                    </a:path>
                  </a:pathLst>
                </a:custGeom>
                <a:gradFill rotWithShape="0">
                  <a:gsLst>
                    <a:gs pos="0">
                      <a:srgbClr val="DDDDDD"/>
                    </a:gs>
                    <a:gs pos="100000">
                      <a:srgbClr val="5E5E5E"/>
                    </a:gs>
                  </a:gsLst>
                  <a:lin ang="5400000" scaled="1"/>
                </a:gradFill>
                <a:ln w="9525">
                  <a:noFill/>
                  <a:miter lim="800000"/>
                </a:ln>
              </p:spPr>
              <p:txBody>
                <a:bodyPr wrap="none" anchor="ctr"/>
                <a:lstStyle/>
                <a:p>
                  <a:endParaRPr lang="zh-CN" altLang="en-US">
                    <a:latin typeface="+mn-ea"/>
                    <a:ea typeface="+mn-ea"/>
                  </a:endParaRPr>
                </a:p>
              </p:txBody>
            </p:sp>
          </p:grpSp>
          <p:sp>
            <p:nvSpPr>
              <p:cNvPr id="297" name="TextBox 296"/>
              <p:cNvSpPr txBox="1"/>
              <p:nvPr/>
            </p:nvSpPr>
            <p:spPr>
              <a:xfrm>
                <a:off x="6975831" y="2847507"/>
                <a:ext cx="728810" cy="133279"/>
              </a:xfrm>
              <a:prstGeom prst="rect">
                <a:avLst/>
              </a:prstGeom>
              <a:noFill/>
            </p:spPr>
            <p:txBody>
              <a:bodyPr lIns="91361" tIns="45682" rIns="91361" bIns="45682">
                <a:spAutoFit/>
              </a:bodyPr>
              <a:lstStyle/>
              <a:p>
                <a:pPr algn="ctr">
                  <a:defRPr/>
                </a:pPr>
                <a:r>
                  <a:rPr lang="en-US" altLang="zh-CN" sz="900" kern="0" dirty="0">
                    <a:solidFill>
                      <a:srgbClr val="000000"/>
                    </a:solidFill>
                    <a:latin typeface="+mn-ea"/>
                    <a:ea typeface="+mn-ea"/>
                    <a:cs typeface="Arial" panose="020B0604020202020204" pitchFamily="34" charset="0"/>
                  </a:rPr>
                  <a:t>HDFS</a:t>
                </a:r>
                <a:endParaRPr lang="zh-CN" altLang="en-US" sz="900" kern="0" dirty="0" err="1">
                  <a:solidFill>
                    <a:srgbClr val="000000"/>
                  </a:solidFill>
                  <a:latin typeface="+mn-ea"/>
                  <a:ea typeface="+mn-ea"/>
                  <a:cs typeface="Arial" panose="020B0604020202020204" pitchFamily="34" charset="0"/>
                </a:endParaRPr>
              </a:p>
            </p:txBody>
          </p:sp>
          <p:sp>
            <p:nvSpPr>
              <p:cNvPr id="298" name="AutoShape 44"/>
              <p:cNvSpPr>
                <a:spLocks noChangeArrowheads="1"/>
              </p:cNvSpPr>
              <p:nvPr/>
            </p:nvSpPr>
            <p:spPr bwMode="auto">
              <a:xfrm>
                <a:off x="7495049" y="2147099"/>
                <a:ext cx="215944" cy="193944"/>
              </a:xfrm>
              <a:prstGeom prst="round2SameRect">
                <a:avLst>
                  <a:gd name="adj1" fmla="val 6293"/>
                  <a:gd name="adj2" fmla="val 0"/>
                </a:avLst>
              </a:prstGeom>
              <a:solidFill>
                <a:srgbClr val="F9A350"/>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a:solidFill>
                      <a:srgbClr val="FFFFFF"/>
                    </a:solidFill>
                    <a:latin typeface="+mn-ea"/>
                    <a:ea typeface="+mn-ea"/>
                  </a:rPr>
                  <a:t>RS</a:t>
                </a:r>
                <a:endParaRPr lang="zh-CN" altLang="en-US" sz="900" kern="0" dirty="0">
                  <a:solidFill>
                    <a:srgbClr val="FFFFFF"/>
                  </a:solidFill>
                  <a:latin typeface="+mn-ea"/>
                  <a:ea typeface="+mn-ea"/>
                </a:endParaRPr>
              </a:p>
            </p:txBody>
          </p:sp>
          <p:sp>
            <p:nvSpPr>
              <p:cNvPr id="299" name="AutoShape 44"/>
              <p:cNvSpPr>
                <a:spLocks noChangeArrowheads="1"/>
              </p:cNvSpPr>
              <p:nvPr/>
            </p:nvSpPr>
            <p:spPr bwMode="auto">
              <a:xfrm>
                <a:off x="7172720" y="2156291"/>
                <a:ext cx="215944" cy="193944"/>
              </a:xfrm>
              <a:prstGeom prst="round2SameRect">
                <a:avLst>
                  <a:gd name="adj1" fmla="val 6293"/>
                  <a:gd name="adj2" fmla="val 0"/>
                </a:avLst>
              </a:prstGeom>
              <a:solidFill>
                <a:srgbClr val="F9A350"/>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a:solidFill>
                      <a:srgbClr val="FFFFFF"/>
                    </a:solidFill>
                    <a:latin typeface="+mn-ea"/>
                    <a:ea typeface="+mn-ea"/>
                  </a:rPr>
                  <a:t>RS</a:t>
                </a:r>
                <a:endParaRPr lang="zh-CN" altLang="en-US" sz="900" kern="0" dirty="0">
                  <a:solidFill>
                    <a:srgbClr val="FFFFFF"/>
                  </a:solidFill>
                  <a:latin typeface="+mn-ea"/>
                  <a:ea typeface="+mn-ea"/>
                </a:endParaRPr>
              </a:p>
            </p:txBody>
          </p:sp>
          <p:sp>
            <p:nvSpPr>
              <p:cNvPr id="300" name="AutoShape 44"/>
              <p:cNvSpPr>
                <a:spLocks noChangeArrowheads="1"/>
              </p:cNvSpPr>
              <p:nvPr/>
            </p:nvSpPr>
            <p:spPr bwMode="auto">
              <a:xfrm>
                <a:off x="4284475" y="2527636"/>
                <a:ext cx="215944" cy="193944"/>
              </a:xfrm>
              <a:prstGeom prst="round2SameRect">
                <a:avLst>
                  <a:gd name="adj1" fmla="val 6293"/>
                  <a:gd name="adj2" fmla="val 0"/>
                </a:avLst>
              </a:prstGeom>
              <a:solidFill>
                <a:srgbClr val="F9A350"/>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a:solidFill>
                      <a:srgbClr val="FFFFFF"/>
                    </a:solidFill>
                    <a:latin typeface="+mn-ea"/>
                    <a:ea typeface="+mn-ea"/>
                  </a:rPr>
                  <a:t>RS</a:t>
                </a:r>
                <a:endParaRPr lang="zh-CN" altLang="en-US" sz="900" kern="0" dirty="0">
                  <a:solidFill>
                    <a:srgbClr val="FFFFFF"/>
                  </a:solidFill>
                  <a:latin typeface="+mn-ea"/>
                  <a:ea typeface="+mn-ea"/>
                </a:endParaRPr>
              </a:p>
            </p:txBody>
          </p:sp>
          <p:sp>
            <p:nvSpPr>
              <p:cNvPr id="301" name="矩形 300"/>
              <p:cNvSpPr/>
              <p:nvPr/>
            </p:nvSpPr>
            <p:spPr bwMode="auto">
              <a:xfrm>
                <a:off x="6850393" y="1843774"/>
                <a:ext cx="974922" cy="250014"/>
              </a:xfrm>
              <a:prstGeom prst="rect">
                <a:avLst/>
              </a:prstGeom>
              <a:noFill/>
              <a:ln w="3175" cap="flat" cmpd="sng" algn="ctr">
                <a:solidFill>
                  <a:srgbClr val="FFFFFF">
                    <a:lumMod val="65000"/>
                  </a:srgbClr>
                </a:solidFill>
                <a:prstDash val="solid"/>
              </a:ln>
              <a:effectLst/>
            </p:spPr>
            <p:txBody>
              <a:bodyPr lIns="0" tIns="0" rIns="0" bIns="0" anchor="ctr" anchorCtr="1"/>
              <a:lstStyle/>
              <a:p>
                <a:pPr fontAlgn="auto">
                  <a:spcBef>
                    <a:spcPts val="0"/>
                  </a:spcBef>
                  <a:spcAft>
                    <a:spcPts val="0"/>
                  </a:spcAft>
                  <a:buClr>
                    <a:srgbClr val="CC9900"/>
                  </a:buClr>
                  <a:defRPr/>
                </a:pPr>
                <a:endParaRPr lang="zh-CN" altLang="en-US" sz="900" kern="0" dirty="0" err="1">
                  <a:solidFill>
                    <a:srgbClr val="000000"/>
                  </a:solidFill>
                  <a:latin typeface="+mn-ea"/>
                  <a:ea typeface="+mn-ea"/>
                </a:endParaRPr>
              </a:p>
            </p:txBody>
          </p:sp>
          <p:sp>
            <p:nvSpPr>
              <p:cNvPr id="302" name="TextBox 301"/>
              <p:cNvSpPr txBox="1"/>
              <p:nvPr/>
            </p:nvSpPr>
            <p:spPr>
              <a:xfrm>
                <a:off x="6894852" y="1675565"/>
                <a:ext cx="890767" cy="134199"/>
              </a:xfrm>
              <a:prstGeom prst="rect">
                <a:avLst/>
              </a:prstGeom>
              <a:noFill/>
            </p:spPr>
            <p:txBody>
              <a:bodyPr lIns="91361" tIns="45682" rIns="91361" bIns="45682">
                <a:spAutoFit/>
              </a:bodyPr>
              <a:lstStyle/>
              <a:p>
                <a:pPr algn="ctr">
                  <a:defRPr/>
                </a:pPr>
                <a:r>
                  <a:rPr lang="en-US" altLang="zh-CN" sz="900" kern="0" dirty="0">
                    <a:solidFill>
                      <a:srgbClr val="000000"/>
                    </a:solidFill>
                    <a:latin typeface="+mn-ea"/>
                    <a:ea typeface="+mn-ea"/>
                    <a:cs typeface="Arial" panose="020B0604020202020204" pitchFamily="34" charset="0"/>
                  </a:rPr>
                  <a:t>HBase</a:t>
                </a:r>
                <a:endParaRPr lang="zh-CN" altLang="en-US" sz="900" kern="0" dirty="0" err="1">
                  <a:solidFill>
                    <a:srgbClr val="000000"/>
                  </a:solidFill>
                  <a:latin typeface="+mn-ea"/>
                  <a:ea typeface="+mn-ea"/>
                  <a:cs typeface="Arial" panose="020B0604020202020204" pitchFamily="34" charset="0"/>
                </a:endParaRPr>
              </a:p>
            </p:txBody>
          </p:sp>
          <p:sp>
            <p:nvSpPr>
              <p:cNvPr id="304" name="AutoShape 44"/>
              <p:cNvSpPr>
                <a:spLocks noChangeArrowheads="1"/>
              </p:cNvSpPr>
              <p:nvPr/>
            </p:nvSpPr>
            <p:spPr bwMode="auto">
              <a:xfrm>
                <a:off x="6929784" y="2436638"/>
                <a:ext cx="215944" cy="193945"/>
              </a:xfrm>
              <a:prstGeom prst="round2SameRect">
                <a:avLst>
                  <a:gd name="adj1" fmla="val 6293"/>
                  <a:gd name="adj2" fmla="val 0"/>
                </a:avLst>
              </a:prstGeom>
              <a:solidFill>
                <a:srgbClr val="F9A350"/>
              </a:solidFill>
              <a:ln>
                <a:noFill/>
              </a:ln>
              <a:effectLst>
                <a:outerShdw blurRad="40000" dist="23000" dir="5400000" rotWithShape="0">
                  <a:srgbClr val="000000">
                    <a:alpha val="35000"/>
                  </a:srgbClr>
                </a:outerShdw>
              </a:effectLst>
            </p:spPr>
            <p:txBody>
              <a:bodyPr lIns="0" tIns="45682" rIns="0" bIns="45682" anchor="ctr"/>
              <a:lstStyle/>
              <a:p>
                <a:pPr algn="ctr">
                  <a:defRPr/>
                </a:pPr>
                <a:r>
                  <a:rPr lang="en-US" altLang="zh-CN" sz="900" kern="0" dirty="0">
                    <a:solidFill>
                      <a:srgbClr val="FFFFFF"/>
                    </a:solidFill>
                    <a:latin typeface="+mn-ea"/>
                    <a:ea typeface="+mn-ea"/>
                  </a:rPr>
                  <a:t>RS</a:t>
                </a:r>
                <a:endParaRPr lang="zh-CN" altLang="en-US" sz="900" kern="0" dirty="0">
                  <a:solidFill>
                    <a:srgbClr val="FFFFFF"/>
                  </a:solidFill>
                  <a:latin typeface="+mn-ea"/>
                  <a:ea typeface="+mn-ea"/>
                </a:endParaRPr>
              </a:p>
            </p:txBody>
          </p:sp>
        </p:grpSp>
        <p:cxnSp>
          <p:nvCxnSpPr>
            <p:cNvPr id="67605" name="直接连接符 304"/>
            <p:cNvCxnSpPr>
              <a:cxnSpLocks noChangeShapeType="1"/>
              <a:stCxn id="274" idx="0"/>
              <a:endCxn id="304" idx="2"/>
            </p:cNvCxnSpPr>
            <p:nvPr/>
          </p:nvCxnSpPr>
          <p:spPr bwMode="auto">
            <a:xfrm>
              <a:off x="4984135" y="2770462"/>
              <a:ext cx="1945748" cy="386606"/>
            </a:xfrm>
            <a:prstGeom prst="line">
              <a:avLst/>
            </a:prstGeom>
            <a:noFill/>
            <a:ln w="1270" algn="ctr">
              <a:solidFill>
                <a:srgbClr val="CC6600"/>
              </a:solidFill>
              <a:prstDash val="dashDot"/>
              <a:round/>
            </a:ln>
          </p:spPr>
        </p:cxnSp>
        <p:cxnSp>
          <p:nvCxnSpPr>
            <p:cNvPr id="67606" name="直接连接符 305"/>
            <p:cNvCxnSpPr>
              <a:cxnSpLocks noChangeShapeType="1"/>
              <a:stCxn id="276" idx="0"/>
              <a:endCxn id="298" idx="2"/>
            </p:cNvCxnSpPr>
            <p:nvPr/>
          </p:nvCxnSpPr>
          <p:spPr bwMode="auto">
            <a:xfrm flipV="1">
              <a:off x="4981657" y="2722745"/>
              <a:ext cx="2513922" cy="480484"/>
            </a:xfrm>
            <a:prstGeom prst="line">
              <a:avLst/>
            </a:prstGeom>
            <a:noFill/>
            <a:ln w="1270" algn="ctr">
              <a:solidFill>
                <a:srgbClr val="CC6600"/>
              </a:solidFill>
              <a:prstDash val="dashDot"/>
              <a:round/>
            </a:ln>
          </p:spPr>
        </p:cxnSp>
        <p:cxnSp>
          <p:nvCxnSpPr>
            <p:cNvPr id="307" name="直接连接符 306"/>
            <p:cNvCxnSpPr/>
            <p:nvPr/>
          </p:nvCxnSpPr>
          <p:spPr bwMode="auto">
            <a:xfrm flipV="1">
              <a:off x="5257809" y="1997455"/>
              <a:ext cx="1400458" cy="5510"/>
            </a:xfrm>
            <a:prstGeom prst="line">
              <a:avLst/>
            </a:prstGeom>
            <a:noFill/>
            <a:ln w="25400" cap="flat" cmpd="sng" algn="ctr">
              <a:solidFill>
                <a:srgbClr val="FFCC99"/>
              </a:solidFill>
              <a:prstDash val="solid"/>
              <a:tailEnd type="triangle"/>
            </a:ln>
            <a:effectLst>
              <a:outerShdw blurRad="40000" dist="20000" dir="5400000" rotWithShape="0">
                <a:srgbClr val="000000">
                  <a:alpha val="38000"/>
                </a:srgbClr>
              </a:outerShdw>
            </a:effectLst>
          </p:spPr>
        </p:cxnSp>
        <p:sp>
          <p:nvSpPr>
            <p:cNvPr id="308" name="TextBox 307"/>
            <p:cNvSpPr txBox="1"/>
            <p:nvPr/>
          </p:nvSpPr>
          <p:spPr>
            <a:xfrm>
              <a:off x="5135547" y="1815615"/>
              <a:ext cx="1751366" cy="201126"/>
            </a:xfrm>
            <a:prstGeom prst="rect">
              <a:avLst/>
            </a:prstGeom>
            <a:noFill/>
          </p:spPr>
          <p:txBody>
            <a:bodyPr lIns="91361" tIns="45682" rIns="91361" bIns="45682">
              <a:spAutoFit/>
            </a:bodyPr>
            <a:lstStyle/>
            <a:p>
              <a:pPr algn="ctr">
                <a:defRPr/>
              </a:pPr>
              <a:r>
                <a:rPr lang="en-US" altLang="zh-CN" sz="900" b="1" kern="0" dirty="0" err="1">
                  <a:solidFill>
                    <a:srgbClr val="000000"/>
                  </a:solidFill>
                  <a:latin typeface="+mn-ea"/>
                  <a:ea typeface="+mn-ea"/>
                </a:rPr>
                <a:t>HLog</a:t>
              </a:r>
              <a:r>
                <a:rPr lang="en-US" altLang="zh-CN" sz="900" b="1" kern="0" dirty="0">
                  <a:solidFill>
                    <a:srgbClr val="000000"/>
                  </a:solidFill>
                  <a:latin typeface="+mn-ea"/>
                  <a:ea typeface="+mn-ea"/>
                </a:rPr>
                <a:t> Sync</a:t>
              </a:r>
              <a:endParaRPr lang="zh-CN" altLang="en-US" sz="900" b="1" kern="0" dirty="0">
                <a:solidFill>
                  <a:srgbClr val="000000"/>
                </a:solidFill>
                <a:latin typeface="+mn-ea"/>
                <a:ea typeface="+mn-ea"/>
              </a:endParaRPr>
            </a:p>
          </p:txBody>
        </p:sp>
        <p:cxnSp>
          <p:nvCxnSpPr>
            <p:cNvPr id="309" name="直接连接符 308"/>
            <p:cNvCxnSpPr>
              <a:stCxn id="263" idx="0"/>
              <a:endCxn id="287" idx="2"/>
            </p:cNvCxnSpPr>
            <p:nvPr/>
          </p:nvCxnSpPr>
          <p:spPr bwMode="auto">
            <a:xfrm>
              <a:off x="5286390" y="1584183"/>
              <a:ext cx="1392519" cy="2755"/>
            </a:xfrm>
            <a:prstGeom prst="line">
              <a:avLst/>
            </a:prstGeom>
            <a:noFill/>
            <a:ln w="25400" cap="flat" cmpd="sng" algn="ctr">
              <a:solidFill>
                <a:srgbClr val="FFCC99"/>
              </a:solidFill>
              <a:prstDash val="solid"/>
              <a:tailEnd type="triangle"/>
            </a:ln>
            <a:effectLst>
              <a:outerShdw blurRad="40000" dist="20000" dir="5400000" rotWithShape="0">
                <a:srgbClr val="000000">
                  <a:alpha val="38000"/>
                </a:srgbClr>
              </a:outerShdw>
            </a:effectLst>
          </p:spPr>
        </p:cxnSp>
        <p:sp>
          <p:nvSpPr>
            <p:cNvPr id="310" name="TextBox 309"/>
            <p:cNvSpPr txBox="1"/>
            <p:nvPr/>
          </p:nvSpPr>
          <p:spPr>
            <a:xfrm>
              <a:off x="5272100" y="1326577"/>
              <a:ext cx="1752954" cy="201126"/>
            </a:xfrm>
            <a:prstGeom prst="rect">
              <a:avLst/>
            </a:prstGeom>
            <a:noFill/>
          </p:spPr>
          <p:txBody>
            <a:bodyPr lIns="91361" tIns="45682" rIns="91361" bIns="45682">
              <a:spAutoFit/>
            </a:bodyPr>
            <a:lstStyle/>
            <a:p>
              <a:pPr>
                <a:defRPr/>
              </a:pPr>
              <a:r>
                <a:rPr lang="en-US" altLang="zh-CN" sz="900" b="1" kern="0" dirty="0">
                  <a:solidFill>
                    <a:srgbClr val="000000"/>
                  </a:solidFill>
                  <a:latin typeface="+mn-ea"/>
                  <a:ea typeface="+mn-ea"/>
                </a:rPr>
                <a:t>Authentication  Data Sync</a:t>
              </a:r>
              <a:endParaRPr lang="zh-CN" altLang="en-US" sz="900" b="1" kern="0" dirty="0">
                <a:solidFill>
                  <a:srgbClr val="000000"/>
                </a:solidFill>
                <a:latin typeface="+mn-ea"/>
                <a:ea typeface="+mn-ea"/>
              </a:endParaRPr>
            </a:p>
          </p:txBody>
        </p:sp>
        <p:cxnSp>
          <p:nvCxnSpPr>
            <p:cNvPr id="67611" name="直接连接符 302"/>
            <p:cNvCxnSpPr>
              <a:cxnSpLocks noChangeShapeType="1"/>
              <a:stCxn id="275" idx="0"/>
              <a:endCxn id="299" idx="2"/>
            </p:cNvCxnSpPr>
            <p:nvPr/>
          </p:nvCxnSpPr>
          <p:spPr bwMode="auto">
            <a:xfrm flipV="1">
              <a:off x="4521898" y="2736693"/>
              <a:ext cx="2650591" cy="196865"/>
            </a:xfrm>
            <a:prstGeom prst="line">
              <a:avLst/>
            </a:prstGeom>
            <a:noFill/>
            <a:ln w="1270" algn="ctr">
              <a:solidFill>
                <a:srgbClr val="CC6600"/>
              </a:solidFill>
              <a:prstDash val="dashDot"/>
              <a:round/>
            </a:ln>
          </p:spPr>
        </p:cxnSp>
        <p:cxnSp>
          <p:nvCxnSpPr>
            <p:cNvPr id="67612" name="直接连接符 102"/>
            <p:cNvCxnSpPr>
              <a:cxnSpLocks noChangeShapeType="1"/>
              <a:stCxn id="300" idx="0"/>
              <a:endCxn id="304" idx="2"/>
            </p:cNvCxnSpPr>
            <p:nvPr/>
          </p:nvCxnSpPr>
          <p:spPr bwMode="auto">
            <a:xfrm flipV="1">
              <a:off x="4499968" y="3157068"/>
              <a:ext cx="2429915" cy="136421"/>
            </a:xfrm>
            <a:prstGeom prst="line">
              <a:avLst/>
            </a:prstGeom>
            <a:noFill/>
            <a:ln w="1270" algn="ctr">
              <a:solidFill>
                <a:srgbClr val="CC6600"/>
              </a:solidFill>
              <a:prstDash val="dashDot"/>
              <a:round/>
            </a:ln>
          </p:spPr>
        </p:cxnSp>
      </p:grpSp>
      <p:sp>
        <p:nvSpPr>
          <p:cNvPr id="89" name="标题 88"/>
          <p:cNvSpPr>
            <a:spLocks noGrp="1"/>
          </p:cNvSpPr>
          <p:nvPr>
            <p:ph type="title"/>
          </p:nvPr>
        </p:nvSpPr>
        <p:spPr/>
        <p:txBody>
          <a:bodyPr/>
          <a:lstStyle/>
          <a:p>
            <a:r>
              <a:rPr lang="en-US" altLang="zh-CN" smtClean="0"/>
              <a:t>Hbase</a:t>
            </a:r>
            <a:r>
              <a:rPr lang="zh-CN" altLang="en-US" smtClean="0"/>
              <a:t>增强（备份与集群容灾）</a:t>
            </a:r>
            <a:endParaRPr lang="zh-CN" altLang="en-US" dirty="0"/>
          </a:p>
        </p:txBody>
      </p:sp>
      <p:sp>
        <p:nvSpPr>
          <p:cNvPr id="12" name="Text Placeholder 11"/>
          <p:cNvSpPr>
            <a:spLocks noGrp="1"/>
          </p:cNvSpPr>
          <p:nvPr>
            <p:ph type="body" sz="quarter" idx="10"/>
          </p:nvPr>
        </p:nvSpPr>
        <p:spPr/>
        <p:txBody>
          <a:bodyPr/>
          <a:lstStyle/>
          <a:p>
            <a:endParaRPr lang="en-US"/>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p:txBody>
          <a:bodyPr/>
          <a:lstStyle/>
          <a:p>
            <a:r>
              <a:rPr lang="en-US" altLang="zh-CN" smtClean="0"/>
              <a:t>Yarn</a:t>
            </a:r>
            <a:r>
              <a:rPr lang="zh-CN" altLang="en-US" smtClean="0"/>
              <a:t>原理简介－资源管理与调度</a:t>
            </a:r>
            <a:endParaRPr lang="zh-CN" altLang="en-US" dirty="0"/>
          </a:p>
        </p:txBody>
      </p:sp>
      <p:sp>
        <p:nvSpPr>
          <p:cNvPr id="5" name="Text Placeholder 4"/>
          <p:cNvSpPr>
            <a:spLocks noGrp="1"/>
          </p:cNvSpPr>
          <p:nvPr>
            <p:ph type="body" sz="quarter" idx="10"/>
          </p:nvPr>
        </p:nvSpPr>
        <p:spPr/>
        <p:txBody>
          <a:bodyPr/>
          <a:lstStyle/>
          <a:p>
            <a:endParaRPr lang="en-US"/>
          </a:p>
        </p:txBody>
      </p:sp>
      <p:grpSp>
        <p:nvGrpSpPr>
          <p:cNvPr id="2" name="组合 64"/>
          <p:cNvGrpSpPr/>
          <p:nvPr/>
        </p:nvGrpSpPr>
        <p:grpSpPr>
          <a:xfrm>
            <a:off x="719572" y="1688808"/>
            <a:ext cx="3816424" cy="3360372"/>
            <a:chOff x="4644008" y="1383618"/>
            <a:chExt cx="3816424" cy="2520279"/>
          </a:xfrm>
        </p:grpSpPr>
        <p:sp>
          <p:nvSpPr>
            <p:cNvPr id="63" name="矩形 62"/>
            <p:cNvSpPr/>
            <p:nvPr/>
          </p:nvSpPr>
          <p:spPr bwMode="auto">
            <a:xfrm>
              <a:off x="4644008" y="1383618"/>
              <a:ext cx="3816424" cy="2520279"/>
            </a:xfrm>
            <a:prstGeom prst="rect">
              <a:avLst/>
            </a:prstGeom>
            <a:solidFill>
              <a:schemeClr val="accent6">
                <a:lumMod val="40000"/>
                <a:lumOff val="60000"/>
              </a:schemeClr>
            </a:solidFill>
            <a:ln w="9525">
              <a:solidFill>
                <a:schemeClr val="bg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1" compatLnSpc="1"/>
            <a:lstStyle/>
            <a:p>
              <a:pPr>
                <a:buClr>
                  <a:srgbClr val="CC9900"/>
                </a:buClr>
              </a:pPr>
              <a:endParaRPr lang="zh-CN" altLang="en-US" sz="900" dirty="0" err="1" smtClean="0">
                <a:solidFill>
                  <a:srgbClr val="000000"/>
                </a:solidFill>
                <a:latin typeface="+mn-ea"/>
              </a:endParaRPr>
            </a:p>
          </p:txBody>
        </p:sp>
        <p:grpSp>
          <p:nvGrpSpPr>
            <p:cNvPr id="3" name="组合 74"/>
            <p:cNvGrpSpPr/>
            <p:nvPr/>
          </p:nvGrpSpPr>
          <p:grpSpPr>
            <a:xfrm>
              <a:off x="4716016" y="1563638"/>
              <a:ext cx="3672408" cy="2102321"/>
              <a:chOff x="2483768" y="3651375"/>
              <a:chExt cx="2232248" cy="1218452"/>
            </a:xfrm>
          </p:grpSpPr>
          <p:sp>
            <p:nvSpPr>
              <p:cNvPr id="26" name="Rectangle 117"/>
              <p:cNvSpPr>
                <a:spLocks noChangeArrowheads="1"/>
              </p:cNvSpPr>
              <p:nvPr/>
            </p:nvSpPr>
            <p:spPr bwMode="auto">
              <a:xfrm>
                <a:off x="2483768" y="4509788"/>
                <a:ext cx="2232248" cy="360039"/>
              </a:xfrm>
              <a:prstGeom prst="rect">
                <a:avLst/>
              </a:prstGeom>
              <a:gradFill flip="none" rotWithShape="1">
                <a:gsLst>
                  <a:gs pos="0">
                    <a:srgbClr val="03D4A8"/>
                  </a:gs>
                  <a:gs pos="25000">
                    <a:srgbClr val="21D6E0"/>
                  </a:gs>
                  <a:gs pos="75000">
                    <a:srgbClr val="0087E6"/>
                  </a:gs>
                  <a:gs pos="100000">
                    <a:srgbClr val="005CBF"/>
                  </a:gs>
                </a:gsLst>
                <a:lin ang="2700000" scaled="0"/>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lIns="79169" tIns="39586" rIns="79169" bIns="39586" anchor="ctr"/>
              <a:lstStyle/>
              <a:p>
                <a:pPr algn="ctr" defTabSz="801370" fontAlgn="auto">
                  <a:spcBef>
                    <a:spcPts val="0"/>
                  </a:spcBef>
                  <a:spcAft>
                    <a:spcPts val="0"/>
                  </a:spcAft>
                  <a:defRPr/>
                </a:pPr>
                <a:r>
                  <a:rPr lang="en-US" altLang="zh-CN" sz="1050" kern="0" dirty="0" smtClean="0">
                    <a:solidFill>
                      <a:srgbClr val="000000"/>
                    </a:solidFill>
                    <a:latin typeface="+mn-ea"/>
                  </a:rPr>
                  <a:t>HDFS(</a:t>
                </a:r>
                <a:r>
                  <a:rPr lang="zh-CN" altLang="en-US" sz="1050" kern="0" dirty="0" smtClean="0">
                    <a:solidFill>
                      <a:srgbClr val="000000"/>
                    </a:solidFill>
                    <a:latin typeface="+mn-ea"/>
                  </a:rPr>
                  <a:t>分布式存储</a:t>
                </a:r>
                <a:r>
                  <a:rPr lang="en-US" altLang="zh-CN" sz="1050" kern="0" dirty="0" smtClean="0">
                    <a:solidFill>
                      <a:srgbClr val="000000"/>
                    </a:solidFill>
                    <a:latin typeface="+mn-ea"/>
                  </a:rPr>
                  <a:t>)</a:t>
                </a:r>
                <a:endParaRPr lang="en-US" altLang="zh-CN" sz="1050" kern="0" dirty="0">
                  <a:solidFill>
                    <a:srgbClr val="000000"/>
                  </a:solidFill>
                  <a:latin typeface="+mn-ea"/>
                </a:endParaRPr>
              </a:p>
            </p:txBody>
          </p:sp>
          <p:sp>
            <p:nvSpPr>
              <p:cNvPr id="27" name="Rectangle 117"/>
              <p:cNvSpPr>
                <a:spLocks noChangeArrowheads="1"/>
              </p:cNvSpPr>
              <p:nvPr/>
            </p:nvSpPr>
            <p:spPr bwMode="auto">
              <a:xfrm>
                <a:off x="2483769" y="3651375"/>
                <a:ext cx="590888" cy="333872"/>
              </a:xfrm>
              <a:prstGeom prst="rect">
                <a:avLst/>
              </a:prstGeom>
              <a:gradFill rotWithShape="1">
                <a:gsLst>
                  <a:gs pos="0">
                    <a:srgbClr val="8488C4"/>
                  </a:gs>
                  <a:gs pos="53000">
                    <a:srgbClr val="D4DEFF"/>
                  </a:gs>
                  <a:gs pos="83000">
                    <a:srgbClr val="D4DEFF"/>
                  </a:gs>
                  <a:gs pos="100000">
                    <a:srgbClr val="96AB94"/>
                  </a:gs>
                </a:gsLst>
                <a:lin ang="0" scaled="0"/>
              </a:gradFill>
              <a:ln w="9525" algn="ctr">
                <a:noFill/>
                <a:miter lim="800000"/>
              </a:ln>
              <a:effectLst>
                <a:prstShdw prst="shdw17" dist="17961" dir="2700000">
                  <a:srgbClr val="858585"/>
                </a:prstShdw>
              </a:effectLst>
            </p:spPr>
            <p:txBody>
              <a:bodyPr lIns="79169" tIns="39586" rIns="79169" bIns="39586" anchor="ctr"/>
              <a:lstStyle/>
              <a:p>
                <a:pPr algn="ctr" defTabSz="801370" fontAlgn="auto">
                  <a:spcBef>
                    <a:spcPts val="0"/>
                  </a:spcBef>
                  <a:spcAft>
                    <a:spcPts val="0"/>
                  </a:spcAft>
                  <a:defRPr/>
                </a:pPr>
                <a:r>
                  <a:rPr lang="en-US" altLang="zh-CN" kern="0" dirty="0" err="1" smtClean="0">
                    <a:solidFill>
                      <a:srgbClr val="000000"/>
                    </a:solidFill>
                    <a:latin typeface="+mn-ea"/>
                    <a:ea typeface="+mn-ea"/>
                  </a:rPr>
                  <a:t>MapReduce</a:t>
                </a:r>
                <a:r>
                  <a:rPr lang="en-US" altLang="zh-CN" kern="0" dirty="0" smtClean="0">
                    <a:solidFill>
                      <a:srgbClr val="000000"/>
                    </a:solidFill>
                    <a:latin typeface="+mn-ea"/>
                    <a:ea typeface="+mn-ea"/>
                  </a:rPr>
                  <a:t> </a:t>
                </a:r>
              </a:p>
              <a:p>
                <a:pPr algn="ctr" defTabSz="801370" fontAlgn="auto">
                  <a:spcBef>
                    <a:spcPts val="0"/>
                  </a:spcBef>
                  <a:spcAft>
                    <a:spcPts val="0"/>
                  </a:spcAft>
                  <a:defRPr/>
                </a:pPr>
                <a:r>
                  <a:rPr lang="zh-CN" altLang="en-US" kern="0" dirty="0" smtClean="0">
                    <a:solidFill>
                      <a:srgbClr val="000000"/>
                    </a:solidFill>
                    <a:latin typeface="+mn-ea"/>
                    <a:ea typeface="+mn-ea"/>
                  </a:rPr>
                  <a:t>离线处理</a:t>
                </a:r>
                <a:endParaRPr lang="en-US" altLang="zh-CN" kern="0" dirty="0">
                  <a:solidFill>
                    <a:srgbClr val="000000"/>
                  </a:solidFill>
                  <a:latin typeface="+mn-ea"/>
                  <a:ea typeface="+mn-ea"/>
                </a:endParaRPr>
              </a:p>
            </p:txBody>
          </p:sp>
          <p:sp>
            <p:nvSpPr>
              <p:cNvPr id="29" name="Rectangle 117"/>
              <p:cNvSpPr>
                <a:spLocks noChangeArrowheads="1"/>
              </p:cNvSpPr>
              <p:nvPr/>
            </p:nvSpPr>
            <p:spPr bwMode="auto">
              <a:xfrm>
                <a:off x="2483768" y="4068715"/>
                <a:ext cx="2222680" cy="360041"/>
              </a:xfrm>
              <a:prstGeom prst="rect">
                <a:avLst/>
              </a:prstGeom>
              <a:gradFill rotWithShape="1">
                <a:gsLst>
                  <a:gs pos="0">
                    <a:srgbClr val="5E9EFF"/>
                  </a:gs>
                  <a:gs pos="39999">
                    <a:srgbClr val="85C2FF"/>
                  </a:gs>
                  <a:gs pos="70000">
                    <a:srgbClr val="C4D6EB"/>
                  </a:gs>
                  <a:gs pos="100000">
                    <a:srgbClr val="FFEBFA"/>
                  </a:gs>
                </a:gsLst>
                <a:lin ang="0" scaled="0"/>
              </a:gradFill>
              <a:ln w="9525" algn="ctr">
                <a:noFill/>
                <a:miter lim="800000"/>
              </a:ln>
              <a:effectLst>
                <a:prstShdw prst="shdw17" dist="17961" dir="2700000">
                  <a:srgbClr val="858585"/>
                </a:prstShdw>
              </a:effectLst>
            </p:spPr>
            <p:txBody>
              <a:bodyPr lIns="79169" tIns="39586" rIns="79169" bIns="39586" anchor="ctr"/>
              <a:lstStyle/>
              <a:p>
                <a:pPr algn="ctr" defTabSz="801370" fontAlgn="auto">
                  <a:spcBef>
                    <a:spcPts val="0"/>
                  </a:spcBef>
                  <a:spcAft>
                    <a:spcPts val="0"/>
                  </a:spcAft>
                  <a:defRPr/>
                </a:pPr>
                <a:endParaRPr lang="en-US" altLang="zh-CN" sz="1050" kern="0" dirty="0">
                  <a:solidFill>
                    <a:srgbClr val="000000"/>
                  </a:solidFill>
                  <a:latin typeface="+mn-ea"/>
                  <a:ea typeface="+mn-ea"/>
                </a:endParaRPr>
              </a:p>
            </p:txBody>
          </p:sp>
        </p:grpSp>
        <p:sp>
          <p:nvSpPr>
            <p:cNvPr id="59" name="Rectangle 117"/>
            <p:cNvSpPr>
              <a:spLocks noChangeArrowheads="1"/>
            </p:cNvSpPr>
            <p:nvPr/>
          </p:nvSpPr>
          <p:spPr bwMode="auto">
            <a:xfrm>
              <a:off x="5724128" y="1563638"/>
              <a:ext cx="828092" cy="576064"/>
            </a:xfrm>
            <a:prstGeom prst="rect">
              <a:avLst/>
            </a:prstGeom>
            <a:gradFill rotWithShape="1">
              <a:gsLst>
                <a:gs pos="0">
                  <a:srgbClr val="8488C4"/>
                </a:gs>
                <a:gs pos="53000">
                  <a:srgbClr val="D4DEFF"/>
                </a:gs>
                <a:gs pos="83000">
                  <a:srgbClr val="D4DEFF"/>
                </a:gs>
                <a:gs pos="100000">
                  <a:srgbClr val="96AB94"/>
                </a:gs>
              </a:gsLst>
              <a:lin ang="0" scaled="0"/>
            </a:gradFill>
            <a:ln w="9525" algn="ctr">
              <a:noFill/>
              <a:miter lim="800000"/>
            </a:ln>
            <a:effectLst>
              <a:prstShdw prst="shdw17" dist="17961" dir="2700000">
                <a:srgbClr val="858585"/>
              </a:prstShdw>
            </a:effectLst>
          </p:spPr>
          <p:txBody>
            <a:bodyPr lIns="79169" tIns="39586" rIns="79169" bIns="39586" anchor="ctr"/>
            <a:lstStyle/>
            <a:p>
              <a:pPr algn="ctr" defTabSz="801370" fontAlgn="auto">
                <a:spcBef>
                  <a:spcPts val="0"/>
                </a:spcBef>
                <a:spcAft>
                  <a:spcPts val="0"/>
                </a:spcAft>
                <a:defRPr/>
              </a:pPr>
              <a:r>
                <a:rPr lang="en-US" altLang="zh-CN" kern="0" dirty="0" smtClean="0">
                  <a:solidFill>
                    <a:srgbClr val="000000"/>
                  </a:solidFill>
                  <a:latin typeface="+mn-ea"/>
                  <a:ea typeface="+mn-ea"/>
                </a:rPr>
                <a:t>Storm</a:t>
              </a:r>
            </a:p>
            <a:p>
              <a:pPr algn="ctr" defTabSz="801370" fontAlgn="auto">
                <a:spcBef>
                  <a:spcPts val="0"/>
                </a:spcBef>
                <a:spcAft>
                  <a:spcPts val="0"/>
                </a:spcAft>
                <a:defRPr/>
              </a:pPr>
              <a:r>
                <a:rPr lang="zh-CN" altLang="en-US" kern="0" dirty="0" smtClean="0">
                  <a:solidFill>
                    <a:srgbClr val="000000"/>
                  </a:solidFill>
                  <a:latin typeface="+mn-ea"/>
                  <a:ea typeface="+mn-ea"/>
                </a:rPr>
                <a:t>实时处理</a:t>
              </a:r>
              <a:endParaRPr lang="en-US" altLang="zh-CN" kern="0" dirty="0">
                <a:solidFill>
                  <a:srgbClr val="000000"/>
                </a:solidFill>
                <a:latin typeface="+mn-ea"/>
                <a:ea typeface="+mn-ea"/>
              </a:endParaRPr>
            </a:p>
          </p:txBody>
        </p:sp>
        <p:sp>
          <p:nvSpPr>
            <p:cNvPr id="60" name="TextBox 59"/>
            <p:cNvSpPr txBox="1"/>
            <p:nvPr/>
          </p:nvSpPr>
          <p:spPr>
            <a:xfrm>
              <a:off x="6012160" y="2499742"/>
              <a:ext cx="1372492" cy="190437"/>
            </a:xfrm>
            <a:prstGeom prst="rect">
              <a:avLst/>
            </a:prstGeom>
            <a:noFill/>
          </p:spPr>
          <p:txBody>
            <a:bodyPr wrap="none" rtlCol="0">
              <a:spAutoFit/>
            </a:bodyPr>
            <a:lstStyle/>
            <a:p>
              <a:r>
                <a:rPr lang="en-US" altLang="zh-CN" sz="1050" kern="0" dirty="0" smtClean="0">
                  <a:solidFill>
                    <a:srgbClr val="000000"/>
                  </a:solidFill>
                  <a:latin typeface="+mn-ea"/>
                  <a:ea typeface="+mn-ea"/>
                </a:rPr>
                <a:t>Yarn(</a:t>
              </a:r>
              <a:r>
                <a:rPr lang="zh-CN" altLang="en-US" sz="1050" kern="0" dirty="0" smtClean="0">
                  <a:solidFill>
                    <a:srgbClr val="000000"/>
                  </a:solidFill>
                  <a:latin typeface="+mn-ea"/>
                  <a:ea typeface="+mn-ea"/>
                </a:rPr>
                <a:t>集群资源管理</a:t>
              </a:r>
              <a:r>
                <a:rPr lang="en-US" altLang="zh-CN" sz="1050" kern="0" dirty="0" smtClean="0">
                  <a:solidFill>
                    <a:srgbClr val="000000"/>
                  </a:solidFill>
                  <a:latin typeface="+mn-ea"/>
                  <a:ea typeface="+mn-ea"/>
                </a:rPr>
                <a:t>)</a:t>
              </a:r>
              <a:endParaRPr lang="zh-CN" altLang="en-US" sz="1050" kern="0" dirty="0" smtClean="0">
                <a:solidFill>
                  <a:srgbClr val="000000"/>
                </a:solidFill>
                <a:latin typeface="+mn-ea"/>
                <a:ea typeface="+mn-ea"/>
              </a:endParaRPr>
            </a:p>
          </p:txBody>
        </p:sp>
        <p:sp>
          <p:nvSpPr>
            <p:cNvPr id="13" name="Rectangle 117"/>
            <p:cNvSpPr>
              <a:spLocks noChangeArrowheads="1"/>
            </p:cNvSpPr>
            <p:nvPr/>
          </p:nvSpPr>
          <p:spPr bwMode="auto">
            <a:xfrm>
              <a:off x="6588224" y="1563638"/>
              <a:ext cx="900100" cy="576064"/>
            </a:xfrm>
            <a:prstGeom prst="rect">
              <a:avLst/>
            </a:prstGeom>
            <a:gradFill rotWithShape="1">
              <a:gsLst>
                <a:gs pos="0">
                  <a:srgbClr val="8488C4"/>
                </a:gs>
                <a:gs pos="53000">
                  <a:srgbClr val="D4DEFF"/>
                </a:gs>
                <a:gs pos="83000">
                  <a:srgbClr val="D4DEFF"/>
                </a:gs>
                <a:gs pos="100000">
                  <a:srgbClr val="96AB94"/>
                </a:gs>
              </a:gsLst>
              <a:lin ang="0" scaled="0"/>
            </a:gradFill>
            <a:ln w="9525" algn="ctr">
              <a:noFill/>
              <a:miter lim="800000"/>
            </a:ln>
            <a:effectLst>
              <a:prstShdw prst="shdw17" dist="17961" dir="2700000">
                <a:srgbClr val="858585"/>
              </a:prstShdw>
            </a:effectLst>
          </p:spPr>
          <p:txBody>
            <a:bodyPr lIns="79169" tIns="39586" rIns="79169" bIns="39586" anchor="ctr"/>
            <a:lstStyle/>
            <a:p>
              <a:pPr algn="ctr" defTabSz="801370" fontAlgn="auto">
                <a:spcBef>
                  <a:spcPts val="0"/>
                </a:spcBef>
                <a:spcAft>
                  <a:spcPts val="0"/>
                </a:spcAft>
                <a:defRPr/>
              </a:pPr>
              <a:r>
                <a:rPr lang="en-US" altLang="zh-CN" kern="0" dirty="0" smtClean="0">
                  <a:solidFill>
                    <a:srgbClr val="000000"/>
                  </a:solidFill>
                  <a:latin typeface="+mn-ea"/>
                  <a:ea typeface="+mn-ea"/>
                </a:rPr>
                <a:t>Spark</a:t>
              </a:r>
            </a:p>
            <a:p>
              <a:pPr algn="ctr" defTabSz="801370" fontAlgn="auto">
                <a:spcBef>
                  <a:spcPts val="0"/>
                </a:spcBef>
                <a:spcAft>
                  <a:spcPts val="0"/>
                </a:spcAft>
                <a:defRPr/>
              </a:pPr>
              <a:r>
                <a:rPr lang="zh-CN" altLang="en-US" kern="0" dirty="0" smtClean="0">
                  <a:solidFill>
                    <a:srgbClr val="000000"/>
                  </a:solidFill>
                  <a:latin typeface="+mn-ea"/>
                  <a:ea typeface="+mn-ea"/>
                </a:rPr>
                <a:t>迭代计算</a:t>
              </a:r>
              <a:endParaRPr lang="en-US" altLang="zh-CN" sz="1050" kern="0" dirty="0">
                <a:solidFill>
                  <a:srgbClr val="000000"/>
                </a:solidFill>
                <a:latin typeface="+mn-ea"/>
                <a:ea typeface="+mn-ea"/>
              </a:endParaRPr>
            </a:p>
          </p:txBody>
        </p:sp>
        <p:sp>
          <p:nvSpPr>
            <p:cNvPr id="16" name="Rectangle 117"/>
            <p:cNvSpPr>
              <a:spLocks noChangeArrowheads="1"/>
            </p:cNvSpPr>
            <p:nvPr/>
          </p:nvSpPr>
          <p:spPr bwMode="auto">
            <a:xfrm>
              <a:off x="7524328" y="1563638"/>
              <a:ext cx="828092" cy="576064"/>
            </a:xfrm>
            <a:prstGeom prst="rect">
              <a:avLst/>
            </a:prstGeom>
            <a:gradFill rotWithShape="1">
              <a:gsLst>
                <a:gs pos="0">
                  <a:srgbClr val="8488C4"/>
                </a:gs>
                <a:gs pos="53000">
                  <a:srgbClr val="D4DEFF"/>
                </a:gs>
                <a:gs pos="83000">
                  <a:srgbClr val="D4DEFF"/>
                </a:gs>
                <a:gs pos="100000">
                  <a:srgbClr val="96AB94"/>
                </a:gs>
              </a:gsLst>
              <a:lin ang="0" scaled="0"/>
            </a:gradFill>
            <a:ln w="9525" algn="ctr">
              <a:noFill/>
              <a:miter lim="800000"/>
            </a:ln>
            <a:effectLst>
              <a:prstShdw prst="shdw17" dist="17961" dir="2700000">
                <a:srgbClr val="858585"/>
              </a:prstShdw>
            </a:effectLst>
          </p:spPr>
          <p:txBody>
            <a:bodyPr lIns="79169" tIns="39586" rIns="79169" bIns="39586" anchor="ctr"/>
            <a:lstStyle/>
            <a:p>
              <a:pPr algn="ctr" defTabSz="801370" fontAlgn="auto">
                <a:spcBef>
                  <a:spcPts val="0"/>
                </a:spcBef>
                <a:spcAft>
                  <a:spcPts val="0"/>
                </a:spcAft>
                <a:defRPr/>
              </a:pPr>
              <a:r>
                <a:rPr lang="zh-CN" altLang="en-US" kern="0" dirty="0" smtClean="0">
                  <a:solidFill>
                    <a:srgbClr val="000000"/>
                  </a:solidFill>
                  <a:latin typeface="+mn-ea"/>
                  <a:ea typeface="+mn-ea"/>
                </a:rPr>
                <a:t>其他</a:t>
              </a:r>
              <a:endParaRPr lang="en-US" altLang="zh-CN" kern="0" dirty="0">
                <a:solidFill>
                  <a:srgbClr val="000000"/>
                </a:solidFill>
                <a:latin typeface="+mn-ea"/>
                <a:ea typeface="+mn-ea"/>
              </a:endParaRPr>
            </a:p>
          </p:txBody>
        </p:sp>
      </p:grpSp>
      <p:pic>
        <p:nvPicPr>
          <p:cNvPr id="17" name="图片 16" descr="C:\360安全浏览器下载\yarn.jpg"/>
          <p:cNvPicPr/>
          <p:nvPr/>
        </p:nvPicPr>
        <p:blipFill>
          <a:blip r:embed="rId3" cstate="print"/>
          <a:srcRect/>
          <a:stretch>
            <a:fillRect/>
          </a:stretch>
        </p:blipFill>
        <p:spPr bwMode="auto">
          <a:xfrm>
            <a:off x="4644008" y="1412776"/>
            <a:ext cx="3888432" cy="3816424"/>
          </a:xfrm>
          <a:prstGeom prst="rect">
            <a:avLst/>
          </a:prstGeom>
          <a:noFill/>
          <a:ln w="9525">
            <a:noFill/>
            <a:miter lim="800000"/>
            <a:headEnd/>
            <a:tailEnd/>
          </a:ln>
        </p:spPr>
      </p:pic>
    </p:spTree>
  </p:cSld>
  <p:clrMapOvr>
    <a:masterClrMapping/>
  </p:clrMapOvr>
  <p:transition advClick="0" advTm="10141">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MapReduce</a:t>
            </a:r>
            <a:r>
              <a:rPr lang="zh-CN" altLang="en-US" smtClean="0"/>
              <a:t>原理简介－分布式计算架构</a:t>
            </a:r>
            <a:endParaRPr lang="zh-CN" altLang="en-US" dirty="0"/>
          </a:p>
        </p:txBody>
      </p:sp>
      <p:sp>
        <p:nvSpPr>
          <p:cNvPr id="4" name="Text Placeholder 3"/>
          <p:cNvSpPr>
            <a:spLocks noGrp="1"/>
          </p:cNvSpPr>
          <p:nvPr>
            <p:ph type="body" sz="quarter" idx="10"/>
          </p:nvPr>
        </p:nvSpPr>
        <p:spPr/>
        <p:txBody>
          <a:bodyPr/>
          <a:lstStyle/>
          <a:p>
            <a:endParaRPr lang="en-US"/>
          </a:p>
        </p:txBody>
      </p:sp>
      <p:pic>
        <p:nvPicPr>
          <p:cNvPr id="69636" name="Picture 2" descr="http://blog.jobbole.com/wp-content/uploads/vb/1321-mapreduce.png"/>
          <p:cNvPicPr>
            <a:picLocks noChangeAspect="1" noChangeArrowheads="1"/>
          </p:cNvPicPr>
          <p:nvPr/>
        </p:nvPicPr>
        <p:blipFill>
          <a:blip r:embed="rId3" cstate="print"/>
          <a:srcRect/>
          <a:stretch>
            <a:fillRect/>
          </a:stretch>
        </p:blipFill>
        <p:spPr bwMode="auto">
          <a:xfrm>
            <a:off x="5575300" y="1322731"/>
            <a:ext cx="2957140" cy="4009681"/>
          </a:xfrm>
          <a:prstGeom prst="rect">
            <a:avLst/>
          </a:prstGeom>
          <a:noFill/>
          <a:ln w="9525">
            <a:noFill/>
            <a:miter lim="800000"/>
            <a:headEnd/>
            <a:tailEnd/>
          </a:ln>
        </p:spPr>
      </p:pic>
      <p:pic>
        <p:nvPicPr>
          <p:cNvPr id="69637" name="Picture 4" descr="http://www.pinaldave.com/bimg/mapreduce.jpg"/>
          <p:cNvPicPr>
            <a:picLocks noChangeAspect="1" noChangeArrowheads="1"/>
          </p:cNvPicPr>
          <p:nvPr/>
        </p:nvPicPr>
        <p:blipFill>
          <a:blip r:embed="rId4" cstate="print"/>
          <a:srcRect/>
          <a:stretch>
            <a:fillRect/>
          </a:stretch>
        </p:blipFill>
        <p:spPr bwMode="auto">
          <a:xfrm>
            <a:off x="755576" y="1361334"/>
            <a:ext cx="4673674" cy="377422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Spark</a:t>
            </a:r>
            <a:r>
              <a:rPr lang="zh-CN" altLang="en-US" smtClean="0"/>
              <a:t>迭代计算：重构</a:t>
            </a:r>
            <a:r>
              <a:rPr lang="en-US" altLang="zh-CN" smtClean="0"/>
              <a:t>M-R,</a:t>
            </a:r>
            <a:r>
              <a:rPr lang="zh-CN" altLang="en-US" smtClean="0"/>
              <a:t>优于</a:t>
            </a:r>
            <a:r>
              <a:rPr lang="en-US" altLang="zh-CN" smtClean="0"/>
              <a:t>Hadoop</a:t>
            </a:r>
            <a:endParaRPr lang="zh-CN" altLang="en-US" dirty="0"/>
          </a:p>
        </p:txBody>
      </p:sp>
      <p:sp>
        <p:nvSpPr>
          <p:cNvPr id="4" name="Text Placeholder 3"/>
          <p:cNvSpPr>
            <a:spLocks noGrp="1"/>
          </p:cNvSpPr>
          <p:nvPr>
            <p:ph type="body" sz="quarter" idx="10"/>
          </p:nvPr>
        </p:nvSpPr>
        <p:spPr/>
        <p:txBody>
          <a:bodyPr/>
          <a:lstStyle/>
          <a:p>
            <a:endParaRPr lang="en-US"/>
          </a:p>
        </p:txBody>
      </p:sp>
      <p:pic>
        <p:nvPicPr>
          <p:cNvPr id="70659" name="Picture 2"/>
          <p:cNvPicPr>
            <a:picLocks noChangeAspect="1" noChangeArrowheads="1"/>
          </p:cNvPicPr>
          <p:nvPr/>
        </p:nvPicPr>
        <p:blipFill>
          <a:blip r:embed="rId3" cstate="print"/>
          <a:srcRect/>
          <a:stretch>
            <a:fillRect/>
          </a:stretch>
        </p:blipFill>
        <p:spPr bwMode="auto">
          <a:xfrm>
            <a:off x="710432" y="1412776"/>
            <a:ext cx="3753556" cy="3416717"/>
          </a:xfrm>
          <a:prstGeom prst="rect">
            <a:avLst/>
          </a:prstGeom>
          <a:noFill/>
          <a:ln w="9525">
            <a:noFill/>
            <a:miter lim="800000"/>
            <a:headEnd/>
            <a:tailEnd/>
          </a:ln>
        </p:spPr>
      </p:pic>
      <p:pic>
        <p:nvPicPr>
          <p:cNvPr id="70660" name="Picture 5"/>
          <p:cNvPicPr>
            <a:picLocks noChangeAspect="1" noChangeArrowheads="1"/>
          </p:cNvPicPr>
          <p:nvPr/>
        </p:nvPicPr>
        <p:blipFill>
          <a:blip r:embed="rId4" cstate="print"/>
          <a:srcRect/>
          <a:stretch>
            <a:fillRect/>
          </a:stretch>
        </p:blipFill>
        <p:spPr bwMode="auto">
          <a:xfrm>
            <a:off x="4966853" y="1412776"/>
            <a:ext cx="3601591" cy="3211996"/>
          </a:xfrm>
          <a:prstGeom prst="rect">
            <a:avLst/>
          </a:prstGeom>
          <a:noFill/>
          <a:ln w="9525">
            <a:noFill/>
            <a:miter lim="800000"/>
            <a:headEnd/>
            <a:tailEnd/>
          </a:ln>
        </p:spPr>
      </p:pic>
      <p:sp>
        <p:nvSpPr>
          <p:cNvPr id="6" name="矩形 5"/>
          <p:cNvSpPr/>
          <p:nvPr/>
        </p:nvSpPr>
        <p:spPr>
          <a:xfrm>
            <a:off x="1359085" y="2232315"/>
            <a:ext cx="1709122" cy="584775"/>
          </a:xfrm>
          <a:prstGeom prst="rect">
            <a:avLst/>
          </a:prstGeom>
          <a:noFill/>
        </p:spPr>
        <p:txBody>
          <a:bodyPr wrap="none">
            <a:spAutoFit/>
          </a:bodyPr>
          <a:lstStyle/>
          <a:p>
            <a:pPr algn="ctr">
              <a:defRPr/>
            </a:pPr>
            <a:r>
              <a:rPr lang="en-US" altLang="zh-CN" sz="32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宋体" panose="02010600030101010101" pitchFamily="2" charset="-122"/>
              </a:rPr>
              <a:t>Hadoop</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宋体" panose="02010600030101010101" pitchFamily="2" charset="-122"/>
            </a:endParaRPr>
          </a:p>
        </p:txBody>
      </p:sp>
      <p:sp>
        <p:nvSpPr>
          <p:cNvPr id="7" name="矩形 6"/>
          <p:cNvSpPr/>
          <p:nvPr/>
        </p:nvSpPr>
        <p:spPr>
          <a:xfrm>
            <a:off x="5509495" y="2232315"/>
            <a:ext cx="1324402" cy="584775"/>
          </a:xfrm>
          <a:prstGeom prst="rect">
            <a:avLst/>
          </a:prstGeom>
          <a:noFill/>
        </p:spPr>
        <p:txBody>
          <a:bodyPr wrap="none">
            <a:spAutoFit/>
          </a:bodyPr>
          <a:lstStyle/>
          <a:p>
            <a:pPr algn="ctr">
              <a:defRPr/>
            </a:pPr>
            <a:r>
              <a:rPr lang="en-US" altLang="zh-CN"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宋体" panose="02010600030101010101" pitchFamily="2" charset="-122"/>
              </a:rPr>
              <a:t>Spark</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宋体" panose="02010600030101010101" pitchFamily="2" charset="-122"/>
            </a:endParaRPr>
          </a:p>
        </p:txBody>
      </p:sp>
      <p:sp>
        <p:nvSpPr>
          <p:cNvPr id="70663" name="矩形 7"/>
          <p:cNvSpPr>
            <a:spLocks noChangeArrowheads="1"/>
          </p:cNvSpPr>
          <p:nvPr/>
        </p:nvSpPr>
        <p:spPr bwMode="auto">
          <a:xfrm>
            <a:off x="683569" y="4797152"/>
            <a:ext cx="7956884" cy="535531"/>
          </a:xfrm>
          <a:prstGeom prst="rect">
            <a:avLst/>
          </a:prstGeom>
          <a:noFill/>
          <a:ln w="9525">
            <a:noFill/>
            <a:miter lim="800000"/>
          </a:ln>
        </p:spPr>
        <p:txBody>
          <a:bodyPr wrap="square">
            <a:spAutoFit/>
          </a:bodyPr>
          <a:lstStyle/>
          <a:p>
            <a:pPr marL="342900" indent="-342900">
              <a:lnSpc>
                <a:spcPct val="120000"/>
              </a:lnSpc>
              <a:buFont typeface="Arial" panose="020B0604020202020204" pitchFamily="34" charset="0"/>
              <a:buChar char="•"/>
            </a:pPr>
            <a:r>
              <a:rPr lang="en-US" altLang="zh-CN" sz="1200" dirty="0">
                <a:latin typeface="+mn-ea"/>
                <a:ea typeface="+mn-ea"/>
              </a:rPr>
              <a:t>Spark</a:t>
            </a:r>
            <a:r>
              <a:rPr lang="zh-CN" altLang="en-US" sz="1200" dirty="0">
                <a:latin typeface="+mn-ea"/>
                <a:ea typeface="+mn-ea"/>
              </a:rPr>
              <a:t>是</a:t>
            </a:r>
            <a:r>
              <a:rPr lang="en-US" altLang="zh-CN" sz="1200" dirty="0">
                <a:latin typeface="+mn-ea"/>
                <a:ea typeface="+mn-ea"/>
              </a:rPr>
              <a:t>UC Berkeley AMP </a:t>
            </a:r>
            <a:r>
              <a:rPr lang="zh-CN" altLang="en-US" sz="1200" dirty="0">
                <a:latin typeface="+mn-ea"/>
                <a:ea typeface="+mn-ea"/>
              </a:rPr>
              <a:t>实验室基于</a:t>
            </a:r>
            <a:r>
              <a:rPr lang="en-US" altLang="zh-CN" sz="1200" dirty="0">
                <a:latin typeface="+mn-ea"/>
                <a:ea typeface="+mn-ea"/>
              </a:rPr>
              <a:t>map reduce</a:t>
            </a:r>
            <a:r>
              <a:rPr lang="zh-CN" altLang="en-US" sz="1200" dirty="0">
                <a:latin typeface="+mn-ea"/>
                <a:ea typeface="+mn-ea"/>
              </a:rPr>
              <a:t>算法实现的分布式计算框架，</a:t>
            </a:r>
            <a:r>
              <a:rPr lang="zh-CN" altLang="en-US" sz="1200" b="1" dirty="0">
                <a:solidFill>
                  <a:srgbClr val="FF0000"/>
                </a:solidFill>
                <a:latin typeface="+mn-ea"/>
                <a:ea typeface="+mn-ea"/>
              </a:rPr>
              <a:t>输出和结果保存在内存中</a:t>
            </a:r>
            <a:r>
              <a:rPr lang="zh-CN" altLang="en-US" sz="1200" dirty="0">
                <a:latin typeface="+mn-ea"/>
                <a:ea typeface="+mn-ea"/>
              </a:rPr>
              <a:t>，不需要频繁读写</a:t>
            </a:r>
            <a:r>
              <a:rPr lang="en-US" altLang="zh-CN" sz="1200" dirty="0">
                <a:latin typeface="+mn-ea"/>
                <a:ea typeface="+mn-ea"/>
              </a:rPr>
              <a:t>HDFS</a:t>
            </a:r>
            <a:r>
              <a:rPr lang="zh-CN" altLang="en-US" sz="1200" dirty="0">
                <a:latin typeface="+mn-ea"/>
                <a:ea typeface="+mn-ea"/>
              </a:rPr>
              <a:t>，数据处理效率更</a:t>
            </a:r>
            <a:r>
              <a:rPr lang="zh-CN" altLang="en-US" sz="1200" dirty="0" smtClean="0">
                <a:latin typeface="+mn-ea"/>
                <a:ea typeface="+mn-ea"/>
              </a:rPr>
              <a:t>高，</a:t>
            </a:r>
            <a:r>
              <a:rPr lang="en-US" altLang="zh-CN" sz="1200" dirty="0" smtClean="0">
                <a:latin typeface="+mn-ea"/>
                <a:ea typeface="+mn-ea"/>
              </a:rPr>
              <a:t>Spark</a:t>
            </a:r>
            <a:r>
              <a:rPr lang="zh-CN" altLang="en-US" sz="1200" dirty="0">
                <a:latin typeface="+mn-ea"/>
                <a:ea typeface="+mn-ea"/>
              </a:rPr>
              <a:t>适用于</a:t>
            </a:r>
            <a:r>
              <a:rPr lang="zh-CN" altLang="en-US" sz="1200" b="1" dirty="0">
                <a:solidFill>
                  <a:srgbClr val="FF0000"/>
                </a:solidFill>
                <a:latin typeface="+mn-ea"/>
                <a:ea typeface="+mn-ea"/>
              </a:rPr>
              <a:t>近线或准实时、数据挖掘</a:t>
            </a:r>
            <a:r>
              <a:rPr lang="zh-CN" altLang="en-US" sz="1200" dirty="0">
                <a:latin typeface="+mn-ea"/>
                <a:ea typeface="+mn-ea"/>
              </a:rPr>
              <a:t>与</a:t>
            </a:r>
            <a:r>
              <a:rPr lang="zh-CN" altLang="en-US" sz="1200" b="1" dirty="0">
                <a:solidFill>
                  <a:srgbClr val="FF0000"/>
                </a:solidFill>
                <a:latin typeface="+mn-ea"/>
                <a:ea typeface="+mn-ea"/>
              </a:rPr>
              <a:t>机器学习</a:t>
            </a:r>
            <a:r>
              <a:rPr lang="zh-CN" altLang="en-US" sz="1200" dirty="0">
                <a:latin typeface="+mn-ea"/>
                <a:ea typeface="+mn-ea"/>
              </a:rPr>
              <a:t>应用场景</a:t>
            </a:r>
          </a:p>
        </p:txBody>
      </p:sp>
      <p:pic>
        <p:nvPicPr>
          <p:cNvPr id="70664" name="Picture 7" descr="F:\PIC\16：10_PPT_pic\ICOS\Actions-go-next-icon.png"/>
          <p:cNvPicPr>
            <a:picLocks noChangeAspect="1" noChangeArrowheads="1"/>
          </p:cNvPicPr>
          <p:nvPr/>
        </p:nvPicPr>
        <p:blipFill>
          <a:blip r:embed="rId5" cstate="print"/>
          <a:srcRect/>
          <a:stretch>
            <a:fillRect/>
          </a:stretch>
        </p:blipFill>
        <p:spPr bwMode="auto">
          <a:xfrm>
            <a:off x="4371975" y="2432050"/>
            <a:ext cx="523875" cy="1487488"/>
          </a:xfrm>
          <a:prstGeom prst="rect">
            <a:avLst/>
          </a:prstGeom>
          <a:noFill/>
          <a:ln w="9525">
            <a:noFill/>
            <a:miter lim="800000"/>
            <a:headEnd/>
            <a:tailEnd/>
          </a:ln>
        </p:spPr>
      </p:pic>
    </p:spTree>
  </p:cSld>
  <p:clrMapOvr>
    <a:masterClrMapping/>
  </p:clrMapOvr>
  <p:transition advClick="0" advTm="800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Storm:</a:t>
            </a:r>
            <a:r>
              <a:rPr lang="zh-CN" altLang="en-US" smtClean="0"/>
              <a:t>流式数据处理框架</a:t>
            </a:r>
            <a:r>
              <a:rPr lang="en-US" altLang="zh-CN" smtClean="0"/>
              <a:t>,</a:t>
            </a:r>
            <a:r>
              <a:rPr lang="zh-CN" altLang="en-US" smtClean="0"/>
              <a:t>实时</a:t>
            </a:r>
            <a:r>
              <a:rPr lang="en-US" altLang="zh-CN" smtClean="0"/>
              <a:t>Hadoop</a:t>
            </a:r>
            <a:endParaRPr lang="zh-CN" altLang="en-US" dirty="0"/>
          </a:p>
        </p:txBody>
      </p:sp>
      <p:sp>
        <p:nvSpPr>
          <p:cNvPr id="4" name="Text Placeholder 3"/>
          <p:cNvSpPr>
            <a:spLocks noGrp="1"/>
          </p:cNvSpPr>
          <p:nvPr>
            <p:ph type="body" sz="quarter" idx="10"/>
          </p:nvPr>
        </p:nvSpPr>
        <p:spPr/>
        <p:txBody>
          <a:bodyPr/>
          <a:lstStyle/>
          <a:p>
            <a:endParaRPr lang="en-US"/>
          </a:p>
        </p:txBody>
      </p:sp>
      <p:pic>
        <p:nvPicPr>
          <p:cNvPr id="72707" name="Picture 2"/>
          <p:cNvPicPr>
            <a:picLocks noChangeAspect="1" noChangeArrowheads="1"/>
          </p:cNvPicPr>
          <p:nvPr/>
        </p:nvPicPr>
        <p:blipFill>
          <a:blip r:embed="rId3" cstate="print"/>
          <a:srcRect t="19246" r="55801" b="3928"/>
          <a:stretch>
            <a:fillRect/>
          </a:stretch>
        </p:blipFill>
        <p:spPr bwMode="auto">
          <a:xfrm>
            <a:off x="686495" y="1712975"/>
            <a:ext cx="3057413" cy="3228193"/>
          </a:xfrm>
          <a:prstGeom prst="rect">
            <a:avLst/>
          </a:prstGeom>
          <a:noFill/>
          <a:ln w="9525">
            <a:noFill/>
            <a:miter lim="800000"/>
            <a:headEnd/>
            <a:tailEnd/>
          </a:ln>
        </p:spPr>
      </p:pic>
      <p:sp>
        <p:nvSpPr>
          <p:cNvPr id="5" name="矩形 4"/>
          <p:cNvSpPr/>
          <p:nvPr/>
        </p:nvSpPr>
        <p:spPr>
          <a:xfrm>
            <a:off x="1452059" y="1249596"/>
            <a:ext cx="1523174" cy="523220"/>
          </a:xfrm>
          <a:prstGeom prst="rect">
            <a:avLst/>
          </a:prstGeom>
          <a:noFill/>
        </p:spPr>
        <p:txBody>
          <a:bodyPr wrap="none">
            <a:spAutoFit/>
          </a:bodyPr>
          <a:lstStyle/>
          <a:p>
            <a:pPr algn="ctr">
              <a:defRPr/>
            </a:pPr>
            <a:r>
              <a:rPr lang="en-US" altLang="zh-CN" sz="28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宋体" panose="02010600030101010101" pitchFamily="2" charset="-122"/>
              </a:rPr>
              <a:t>Hadoop</a:t>
            </a:r>
            <a:endParaRPr lang="zh-CN" alt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宋体" panose="02010600030101010101" pitchFamily="2" charset="-122"/>
            </a:endParaRPr>
          </a:p>
        </p:txBody>
      </p:sp>
      <p:sp>
        <p:nvSpPr>
          <p:cNvPr id="6" name="矩形 5"/>
          <p:cNvSpPr/>
          <p:nvPr/>
        </p:nvSpPr>
        <p:spPr>
          <a:xfrm>
            <a:off x="5976156" y="1285600"/>
            <a:ext cx="1221809" cy="523220"/>
          </a:xfrm>
          <a:prstGeom prst="rect">
            <a:avLst/>
          </a:prstGeom>
          <a:noFill/>
        </p:spPr>
        <p:txBody>
          <a:bodyPr wrap="none">
            <a:spAutoFit/>
          </a:bodyPr>
          <a:lstStyle/>
          <a:p>
            <a:pPr algn="ctr">
              <a:defRPr/>
            </a:pPr>
            <a:r>
              <a:rPr lang="en-US" altLang="zh-CN"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宋体" panose="02010600030101010101" pitchFamily="2" charset="-122"/>
              </a:rPr>
              <a:t>Storm</a:t>
            </a:r>
            <a:endParaRPr lang="zh-CN" alt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宋体" panose="02010600030101010101" pitchFamily="2" charset="-122"/>
            </a:endParaRPr>
          </a:p>
        </p:txBody>
      </p:sp>
      <p:pic>
        <p:nvPicPr>
          <p:cNvPr id="72710" name="Picture 2"/>
          <p:cNvPicPr>
            <a:picLocks noChangeAspect="1" noChangeArrowheads="1"/>
          </p:cNvPicPr>
          <p:nvPr/>
        </p:nvPicPr>
        <p:blipFill>
          <a:blip r:embed="rId3" cstate="print"/>
          <a:srcRect l="48737" t="19246" b="3928"/>
          <a:stretch>
            <a:fillRect/>
          </a:stretch>
        </p:blipFill>
        <p:spPr bwMode="auto">
          <a:xfrm>
            <a:off x="4736654" y="1841624"/>
            <a:ext cx="3399742" cy="3099544"/>
          </a:xfrm>
          <a:prstGeom prst="rect">
            <a:avLst/>
          </a:prstGeom>
          <a:noFill/>
          <a:ln w="9525">
            <a:noFill/>
            <a:miter lim="800000"/>
            <a:headEnd/>
            <a:tailEnd/>
          </a:ln>
        </p:spPr>
      </p:pic>
      <p:sp>
        <p:nvSpPr>
          <p:cNvPr id="72711" name="矩形 7"/>
          <p:cNvSpPr>
            <a:spLocks noChangeArrowheads="1"/>
          </p:cNvSpPr>
          <p:nvPr/>
        </p:nvSpPr>
        <p:spPr bwMode="auto">
          <a:xfrm>
            <a:off x="683455" y="4941168"/>
            <a:ext cx="8101013" cy="339725"/>
          </a:xfrm>
          <a:prstGeom prst="rect">
            <a:avLst/>
          </a:prstGeom>
          <a:noFill/>
          <a:ln w="9525">
            <a:noFill/>
            <a:miter lim="800000"/>
          </a:ln>
        </p:spPr>
        <p:txBody>
          <a:bodyPr>
            <a:spAutoFit/>
          </a:bodyPr>
          <a:lstStyle/>
          <a:p>
            <a:r>
              <a:rPr lang="en-US" altLang="zh-CN" sz="1600" dirty="0">
                <a:latin typeface="+mn-ea"/>
                <a:ea typeface="+mn-ea"/>
              </a:rPr>
              <a:t>Storm</a:t>
            </a:r>
            <a:r>
              <a:rPr lang="zh-CN" altLang="en-US" sz="1600" dirty="0">
                <a:latin typeface="+mn-ea"/>
                <a:ea typeface="+mn-ea"/>
              </a:rPr>
              <a:t> 广泛应用于</a:t>
            </a:r>
            <a:r>
              <a:rPr lang="zh-CN" altLang="en-US" sz="1600" b="1" dirty="0">
                <a:solidFill>
                  <a:srgbClr val="FF0000"/>
                </a:solidFill>
                <a:latin typeface="+mn-ea"/>
                <a:ea typeface="+mn-ea"/>
              </a:rPr>
              <a:t>实时分析，在线机器学习，持续计算、分布式远程调用</a:t>
            </a:r>
            <a:r>
              <a:rPr lang="zh-CN" altLang="en-US" sz="1600" dirty="0">
                <a:latin typeface="+mn-ea"/>
                <a:ea typeface="+mn-ea"/>
              </a:rPr>
              <a:t>等</a:t>
            </a:r>
            <a:r>
              <a:rPr lang="zh-CN" altLang="en-US" sz="1600" dirty="0" smtClean="0">
                <a:latin typeface="+mn-ea"/>
                <a:ea typeface="+mn-ea"/>
              </a:rPr>
              <a:t>领域</a:t>
            </a:r>
            <a:endParaRPr lang="zh-CN" altLang="en-US" dirty="0">
              <a:latin typeface="+mn-ea"/>
              <a:ea typeface="+mn-ea"/>
            </a:endParaRPr>
          </a:p>
        </p:txBody>
      </p:sp>
      <p:pic>
        <p:nvPicPr>
          <p:cNvPr id="72712" name="Picture 7" descr="F:\PIC\16：10_PPT_pic\ICOS\Actions-go-next-icon.png"/>
          <p:cNvPicPr>
            <a:picLocks noChangeAspect="1" noChangeArrowheads="1"/>
          </p:cNvPicPr>
          <p:nvPr/>
        </p:nvPicPr>
        <p:blipFill>
          <a:blip r:embed="rId4" cstate="print"/>
          <a:srcRect/>
          <a:stretch>
            <a:fillRect/>
          </a:stretch>
        </p:blipFill>
        <p:spPr bwMode="auto">
          <a:xfrm>
            <a:off x="4059238" y="2592388"/>
            <a:ext cx="523875" cy="1450975"/>
          </a:xfrm>
          <a:prstGeom prst="rect">
            <a:avLst/>
          </a:prstGeom>
          <a:noFill/>
          <a:ln w="9525">
            <a:noFill/>
            <a:miter lim="800000"/>
            <a:headEnd/>
            <a:tailEnd/>
          </a:ln>
        </p:spPr>
      </p:pic>
    </p:spTree>
  </p:cSld>
  <p:clrMapOvr>
    <a:masterClrMapping/>
  </p:clrMapOvr>
  <p:transition advClick="0" advTm="800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a:spLocks noGrp="1"/>
          </p:cNvSpPr>
          <p:nvPr>
            <p:ph type="title"/>
          </p:nvPr>
        </p:nvSpPr>
        <p:spPr/>
        <p:txBody>
          <a:bodyPr/>
          <a:lstStyle/>
          <a:p>
            <a:r>
              <a:rPr lang="en-US" altLang="zh-CN" smtClean="0"/>
              <a:t>Storm</a:t>
            </a:r>
            <a:r>
              <a:rPr lang="zh-CN" altLang="en-US" smtClean="0"/>
              <a:t>架构</a:t>
            </a:r>
            <a:endParaRPr lang="zh-CN" altLang="en-US" dirty="0"/>
          </a:p>
        </p:txBody>
      </p:sp>
      <p:sp>
        <p:nvSpPr>
          <p:cNvPr id="3" name="Text Placeholder 2"/>
          <p:cNvSpPr>
            <a:spLocks noGrp="1"/>
          </p:cNvSpPr>
          <p:nvPr>
            <p:ph type="body" sz="quarter" idx="10"/>
          </p:nvPr>
        </p:nvSpPr>
        <p:spPr/>
        <p:txBody>
          <a:bodyPr/>
          <a:lstStyle/>
          <a:p>
            <a:endParaRPr lang="en-US"/>
          </a:p>
        </p:txBody>
      </p:sp>
      <p:sp>
        <p:nvSpPr>
          <p:cNvPr id="195586" name="Rectangle 2"/>
          <p:cNvSpPr>
            <a:spLocks noChangeArrowheads="1"/>
          </p:cNvSpPr>
          <p:nvPr/>
        </p:nvSpPr>
        <p:spPr bwMode="auto">
          <a:xfrm>
            <a:off x="0" y="-123110"/>
            <a:ext cx="184731" cy="246221"/>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5588" name="Rectangle 4"/>
          <p:cNvSpPr>
            <a:spLocks noChangeArrowheads="1"/>
          </p:cNvSpPr>
          <p:nvPr/>
        </p:nvSpPr>
        <p:spPr bwMode="auto">
          <a:xfrm>
            <a:off x="0" y="-123110"/>
            <a:ext cx="184731" cy="246221"/>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5590" name="Rectangle 6"/>
          <p:cNvSpPr>
            <a:spLocks noChangeArrowheads="1"/>
          </p:cNvSpPr>
          <p:nvPr/>
        </p:nvSpPr>
        <p:spPr bwMode="auto">
          <a:xfrm>
            <a:off x="0" y="-123110"/>
            <a:ext cx="184731" cy="246221"/>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5592" name="Rectangle 8"/>
          <p:cNvSpPr>
            <a:spLocks noChangeArrowheads="1"/>
          </p:cNvSpPr>
          <p:nvPr/>
        </p:nvSpPr>
        <p:spPr bwMode="auto">
          <a:xfrm>
            <a:off x="0" y="-123110"/>
            <a:ext cx="184731" cy="246221"/>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5593" name="Rectangle 9"/>
          <p:cNvSpPr>
            <a:spLocks noChangeArrowheads="1"/>
          </p:cNvSpPr>
          <p:nvPr/>
        </p:nvSpPr>
        <p:spPr bwMode="auto">
          <a:xfrm>
            <a:off x="0" y="-123110"/>
            <a:ext cx="184731" cy="246221"/>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5595" name="Rectangle 11"/>
          <p:cNvSpPr>
            <a:spLocks noChangeArrowheads="1"/>
          </p:cNvSpPr>
          <p:nvPr/>
        </p:nvSpPr>
        <p:spPr bwMode="auto">
          <a:xfrm>
            <a:off x="0" y="-123110"/>
            <a:ext cx="184731" cy="246221"/>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95594" name="Object 10"/>
          <p:cNvGraphicFramePr>
            <a:graphicFrameLocks noChangeAspect="1"/>
          </p:cNvGraphicFramePr>
          <p:nvPr/>
        </p:nvGraphicFramePr>
        <p:xfrm>
          <a:off x="755576" y="1455900"/>
          <a:ext cx="5112568" cy="3881312"/>
        </p:xfrm>
        <a:graphic>
          <a:graphicData uri="http://schemas.openxmlformats.org/presentationml/2006/ole">
            <mc:AlternateContent xmlns:mc="http://schemas.openxmlformats.org/markup-compatibility/2006">
              <mc:Choice xmlns:v="urn:schemas-microsoft-com:vml" Requires="v">
                <p:oleObj spid="_x0000_s2080" name="Visio" r:id="rId4" imgW="2880995" imgH="1969135" progId="">
                  <p:embed/>
                </p:oleObj>
              </mc:Choice>
              <mc:Fallback>
                <p:oleObj name="Visio" r:id="rId4" imgW="2880995" imgH="1969135" progId="">
                  <p:embed/>
                  <p:pic>
                    <p:nvPicPr>
                      <p:cNvPr id="0" name="图片 20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455900"/>
                        <a:ext cx="5112568" cy="3881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advTm="800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smtClean="0"/>
              <a:t>ZooKeeper</a:t>
            </a:r>
            <a:r>
              <a:rPr lang="zh-CN" altLang="en-US" smtClean="0"/>
              <a:t>简介</a:t>
            </a:r>
            <a:endParaRPr lang="zh-CN" altLang="en-US" dirty="0"/>
          </a:p>
        </p:txBody>
      </p:sp>
      <p:sp>
        <p:nvSpPr>
          <p:cNvPr id="4" name="Text Placeholder 3"/>
          <p:cNvSpPr>
            <a:spLocks noGrp="1"/>
          </p:cNvSpPr>
          <p:nvPr>
            <p:ph type="body" sz="quarter" idx="10"/>
          </p:nvPr>
        </p:nvSpPr>
        <p:spPr/>
        <p:txBody>
          <a:bodyPr/>
          <a:lstStyle/>
          <a:p>
            <a:endParaRPr lang="en-US"/>
          </a:p>
        </p:txBody>
      </p:sp>
      <p:sp>
        <p:nvSpPr>
          <p:cNvPr id="49" name="矩形 71"/>
          <p:cNvSpPr>
            <a:spLocks noChangeArrowheads="1"/>
          </p:cNvSpPr>
          <p:nvPr/>
        </p:nvSpPr>
        <p:spPr bwMode="auto">
          <a:xfrm>
            <a:off x="4355976" y="1408038"/>
            <a:ext cx="4176464" cy="3879378"/>
          </a:xfrm>
          <a:prstGeom prst="rect">
            <a:avLst/>
          </a:prstGeom>
          <a:ln w="6350">
            <a:noFill/>
          </a:ln>
        </p:spPr>
        <p:style>
          <a:lnRef idx="2">
            <a:schemeClr val="accent6"/>
          </a:lnRef>
          <a:fillRef idx="1">
            <a:schemeClr val="lt1"/>
          </a:fillRef>
          <a:effectRef idx="0">
            <a:schemeClr val="accent6"/>
          </a:effectRef>
          <a:fontRef idx="minor">
            <a:schemeClr val="dk1"/>
          </a:fontRef>
        </p:style>
        <p:txBody>
          <a:bodyPr wrap="square" lIns="69961" tIns="34980" rIns="69961" bIns="34980">
            <a:spAutoFit/>
          </a:bodyPr>
          <a:lstStyle/>
          <a:p>
            <a:pPr marL="179705" lvl="1">
              <a:lnSpc>
                <a:spcPct val="150000"/>
              </a:lnSpc>
              <a:buFont typeface="Wingdings" panose="05000000000000000000" pitchFamily="2" charset="2"/>
              <a:buChar char="l"/>
              <a:defRPr/>
            </a:pPr>
            <a:r>
              <a:rPr lang="en-US" altLang="zh-CN" sz="1100" b="1" dirty="0">
                <a:solidFill>
                  <a:schemeClr val="tx1">
                    <a:lumMod val="85000"/>
                    <a:lumOff val="15000"/>
                  </a:schemeClr>
                </a:solidFill>
                <a:latin typeface="+mn-ea"/>
              </a:rPr>
              <a:t> </a:t>
            </a:r>
            <a:r>
              <a:rPr lang="zh-CN" altLang="en-US" sz="1100" b="1" dirty="0">
                <a:solidFill>
                  <a:schemeClr val="tx1">
                    <a:lumMod val="85000"/>
                    <a:lumOff val="15000"/>
                  </a:schemeClr>
                </a:solidFill>
                <a:latin typeface="+mn-ea"/>
              </a:rPr>
              <a:t>提供分布式锁的</a:t>
            </a:r>
            <a:r>
              <a:rPr lang="zh-CN" altLang="en-US" sz="1100" b="1" dirty="0" smtClean="0">
                <a:solidFill>
                  <a:schemeClr val="tx1">
                    <a:lumMod val="85000"/>
                    <a:lumOff val="15000"/>
                  </a:schemeClr>
                </a:solidFill>
                <a:latin typeface="+mn-ea"/>
              </a:rPr>
              <a:t>服务</a:t>
            </a:r>
            <a:endParaRPr lang="en-US" altLang="zh-CN" sz="1100" b="1" dirty="0">
              <a:solidFill>
                <a:schemeClr val="tx1">
                  <a:lumMod val="85000"/>
                  <a:lumOff val="15000"/>
                </a:schemeClr>
              </a:solidFill>
              <a:latin typeface="+mn-ea"/>
            </a:endParaRPr>
          </a:p>
          <a:p>
            <a:pPr marL="179705" lvl="1">
              <a:lnSpc>
                <a:spcPct val="150000"/>
              </a:lnSpc>
              <a:defRPr/>
            </a:pPr>
            <a:r>
              <a:rPr lang="en-US" altLang="zh-CN" sz="1100" b="1" dirty="0">
                <a:solidFill>
                  <a:schemeClr val="tx1">
                    <a:lumMod val="85000"/>
                    <a:lumOff val="15000"/>
                  </a:schemeClr>
                </a:solidFill>
                <a:latin typeface="+mn-ea"/>
              </a:rPr>
              <a:t> </a:t>
            </a:r>
            <a:r>
              <a:rPr lang="zh-CN" altLang="en-US" sz="1100" b="1" dirty="0">
                <a:solidFill>
                  <a:schemeClr val="tx1">
                    <a:lumMod val="85000"/>
                    <a:lumOff val="15000"/>
                  </a:schemeClr>
                </a:solidFill>
                <a:latin typeface="+mn-ea"/>
              </a:rPr>
              <a:t>例如</a:t>
            </a:r>
            <a:r>
              <a:rPr lang="zh-CN" altLang="en-US" sz="1100" dirty="0">
                <a:solidFill>
                  <a:schemeClr val="tx1">
                    <a:lumMod val="85000"/>
                    <a:lumOff val="15000"/>
                  </a:schemeClr>
                </a:solidFill>
                <a:latin typeface="+mn-ea"/>
              </a:rPr>
              <a:t>，多个</a:t>
            </a:r>
            <a:r>
              <a:rPr lang="en-US" altLang="zh-CN" sz="1100" dirty="0">
                <a:solidFill>
                  <a:schemeClr val="tx1">
                    <a:lumMod val="85000"/>
                    <a:lumOff val="15000"/>
                  </a:schemeClr>
                </a:solidFill>
                <a:latin typeface="+mn-ea"/>
              </a:rPr>
              <a:t>Master</a:t>
            </a:r>
            <a:r>
              <a:rPr lang="zh-CN" altLang="en-US" sz="1100" dirty="0">
                <a:solidFill>
                  <a:schemeClr val="tx1">
                    <a:lumMod val="85000"/>
                    <a:lumOff val="15000"/>
                  </a:schemeClr>
                </a:solidFill>
                <a:latin typeface="+mn-ea"/>
              </a:rPr>
              <a:t>进程竞争主</a:t>
            </a:r>
            <a:r>
              <a:rPr lang="en-US" altLang="zh-CN" sz="1100" dirty="0">
                <a:solidFill>
                  <a:schemeClr val="tx1">
                    <a:lumMod val="85000"/>
                    <a:lumOff val="15000"/>
                  </a:schemeClr>
                </a:solidFill>
                <a:latin typeface="+mn-ea"/>
              </a:rPr>
              <a:t>Master</a:t>
            </a:r>
            <a:r>
              <a:rPr lang="zh-CN" altLang="en-US" sz="1100" dirty="0">
                <a:solidFill>
                  <a:schemeClr val="tx1">
                    <a:lumMod val="85000"/>
                    <a:lumOff val="15000"/>
                  </a:schemeClr>
                </a:solidFill>
                <a:latin typeface="+mn-ea"/>
              </a:rPr>
              <a:t>角色时，怎么样保证仅有一个</a:t>
            </a:r>
            <a:r>
              <a:rPr lang="en-US" altLang="zh-CN" sz="1100" dirty="0">
                <a:solidFill>
                  <a:schemeClr val="tx1">
                    <a:lumMod val="85000"/>
                    <a:lumOff val="15000"/>
                  </a:schemeClr>
                </a:solidFill>
                <a:latin typeface="+mn-ea"/>
              </a:rPr>
              <a:t>Active</a:t>
            </a:r>
            <a:r>
              <a:rPr lang="zh-CN" altLang="en-US" sz="1100" dirty="0">
                <a:solidFill>
                  <a:schemeClr val="tx1">
                    <a:lumMod val="85000"/>
                    <a:lumOff val="15000"/>
                  </a:schemeClr>
                </a:solidFill>
                <a:latin typeface="+mn-ea"/>
              </a:rPr>
              <a:t>角色存在？这就需要一个分布式的锁机制来保证。多个</a:t>
            </a:r>
            <a:r>
              <a:rPr lang="en-US" altLang="zh-CN" sz="1100" dirty="0">
                <a:solidFill>
                  <a:schemeClr val="tx1">
                    <a:lumMod val="85000"/>
                    <a:lumOff val="15000"/>
                  </a:schemeClr>
                </a:solidFill>
                <a:latin typeface="+mn-ea"/>
              </a:rPr>
              <a:t>Master</a:t>
            </a:r>
            <a:r>
              <a:rPr lang="zh-CN" altLang="en-US" sz="1100" dirty="0">
                <a:solidFill>
                  <a:schemeClr val="tx1">
                    <a:lumMod val="85000"/>
                    <a:lumOff val="15000"/>
                  </a:schemeClr>
                </a:solidFill>
                <a:latin typeface="+mn-ea"/>
              </a:rPr>
              <a:t>进程都尝试着去</a:t>
            </a:r>
            <a:r>
              <a:rPr lang="en-US" altLang="zh-CN" sz="1100" dirty="0" err="1">
                <a:solidFill>
                  <a:schemeClr val="tx1">
                    <a:lumMod val="85000"/>
                    <a:lumOff val="15000"/>
                  </a:schemeClr>
                </a:solidFill>
                <a:latin typeface="+mn-ea"/>
              </a:rPr>
              <a:t>ZooKeeper</a:t>
            </a:r>
            <a:r>
              <a:rPr lang="zh-CN" altLang="en-US" sz="1100" dirty="0">
                <a:solidFill>
                  <a:schemeClr val="tx1">
                    <a:lumMod val="85000"/>
                    <a:lumOff val="15000"/>
                  </a:schemeClr>
                </a:solidFill>
                <a:latin typeface="+mn-ea"/>
              </a:rPr>
              <a:t>中写入一个对应的节点，该节点只能被一个</a:t>
            </a:r>
            <a:r>
              <a:rPr lang="en-US" altLang="zh-CN" sz="1100" dirty="0">
                <a:solidFill>
                  <a:schemeClr val="tx1">
                    <a:lumMod val="85000"/>
                    <a:lumOff val="15000"/>
                  </a:schemeClr>
                </a:solidFill>
                <a:latin typeface="+mn-ea"/>
              </a:rPr>
              <a:t>Master</a:t>
            </a:r>
            <a:r>
              <a:rPr lang="zh-CN" altLang="en-US" sz="1100" dirty="0">
                <a:solidFill>
                  <a:schemeClr val="tx1">
                    <a:lumMod val="85000"/>
                    <a:lumOff val="15000"/>
                  </a:schemeClr>
                </a:solidFill>
                <a:latin typeface="+mn-ea"/>
              </a:rPr>
              <a:t>进程创建成功，创建成功的</a:t>
            </a:r>
            <a:r>
              <a:rPr lang="en-US" altLang="zh-CN" sz="1100" dirty="0">
                <a:solidFill>
                  <a:schemeClr val="tx1">
                    <a:lumMod val="85000"/>
                    <a:lumOff val="15000"/>
                  </a:schemeClr>
                </a:solidFill>
                <a:latin typeface="+mn-ea"/>
              </a:rPr>
              <a:t>Master</a:t>
            </a:r>
            <a:r>
              <a:rPr lang="zh-CN" altLang="en-US" sz="1100" dirty="0">
                <a:solidFill>
                  <a:schemeClr val="tx1">
                    <a:lumMod val="85000"/>
                    <a:lumOff val="15000"/>
                  </a:schemeClr>
                </a:solidFill>
                <a:latin typeface="+mn-ea"/>
              </a:rPr>
              <a:t>进程就是</a:t>
            </a:r>
            <a:r>
              <a:rPr lang="en-US" altLang="zh-CN" sz="1100" dirty="0">
                <a:solidFill>
                  <a:schemeClr val="tx1">
                    <a:lumMod val="85000"/>
                    <a:lumOff val="15000"/>
                  </a:schemeClr>
                </a:solidFill>
                <a:latin typeface="+mn-ea"/>
              </a:rPr>
              <a:t>Active</a:t>
            </a:r>
            <a:r>
              <a:rPr lang="zh-CN" altLang="en-US" sz="1100" dirty="0" smtClean="0">
                <a:solidFill>
                  <a:schemeClr val="tx1">
                    <a:lumMod val="85000"/>
                    <a:lumOff val="15000"/>
                  </a:schemeClr>
                </a:solidFill>
                <a:latin typeface="+mn-ea"/>
              </a:rPr>
              <a:t>角色</a:t>
            </a:r>
            <a:endParaRPr lang="en-US" altLang="zh-CN" sz="1100" dirty="0">
              <a:solidFill>
                <a:schemeClr val="tx1">
                  <a:lumMod val="85000"/>
                  <a:lumOff val="15000"/>
                </a:schemeClr>
              </a:solidFill>
              <a:latin typeface="+mn-ea"/>
            </a:endParaRPr>
          </a:p>
          <a:p>
            <a:pPr marL="179705" lvl="1">
              <a:lnSpc>
                <a:spcPct val="150000"/>
              </a:lnSpc>
              <a:buFont typeface="Wingdings" panose="05000000000000000000" pitchFamily="2" charset="2"/>
              <a:buChar char="l"/>
              <a:defRPr/>
            </a:pPr>
            <a:r>
              <a:rPr lang="zh-CN" altLang="en-US" sz="1100" b="1" dirty="0">
                <a:solidFill>
                  <a:schemeClr val="tx1">
                    <a:lumMod val="85000"/>
                    <a:lumOff val="15000"/>
                  </a:schemeClr>
                </a:solidFill>
                <a:latin typeface="+mn-ea"/>
              </a:rPr>
              <a:t>提供了事件侦听</a:t>
            </a:r>
            <a:r>
              <a:rPr lang="zh-CN" altLang="en-US" sz="1100" b="1" dirty="0" smtClean="0">
                <a:solidFill>
                  <a:schemeClr val="tx1">
                    <a:lumMod val="85000"/>
                    <a:lumOff val="15000"/>
                  </a:schemeClr>
                </a:solidFill>
                <a:latin typeface="+mn-ea"/>
              </a:rPr>
              <a:t>机制</a:t>
            </a:r>
            <a:endParaRPr lang="en-US" altLang="zh-CN" sz="1100" b="1" dirty="0">
              <a:solidFill>
                <a:schemeClr val="tx1">
                  <a:lumMod val="85000"/>
                  <a:lumOff val="15000"/>
                </a:schemeClr>
              </a:solidFill>
              <a:latin typeface="+mn-ea"/>
            </a:endParaRPr>
          </a:p>
          <a:p>
            <a:pPr marL="179705" lvl="1">
              <a:lnSpc>
                <a:spcPct val="150000"/>
              </a:lnSpc>
              <a:defRPr/>
            </a:pPr>
            <a:r>
              <a:rPr lang="en-US" altLang="zh-CN" sz="1100" b="1" dirty="0">
                <a:solidFill>
                  <a:schemeClr val="tx1">
                    <a:lumMod val="85000"/>
                    <a:lumOff val="15000"/>
                  </a:schemeClr>
                </a:solidFill>
                <a:latin typeface="+mn-ea"/>
              </a:rPr>
              <a:t> </a:t>
            </a:r>
            <a:r>
              <a:rPr lang="zh-CN" altLang="en-US" sz="1100" b="1" dirty="0">
                <a:solidFill>
                  <a:schemeClr val="tx1">
                    <a:lumMod val="85000"/>
                    <a:lumOff val="15000"/>
                  </a:schemeClr>
                </a:solidFill>
                <a:latin typeface="+mn-ea"/>
              </a:rPr>
              <a:t>例如</a:t>
            </a:r>
            <a:r>
              <a:rPr lang="zh-CN" altLang="en-US" sz="1100" dirty="0">
                <a:solidFill>
                  <a:schemeClr val="tx1">
                    <a:lumMod val="85000"/>
                    <a:lumOff val="15000"/>
                  </a:schemeClr>
                </a:solidFill>
                <a:latin typeface="+mn-ea"/>
              </a:rPr>
              <a:t>，主</a:t>
            </a:r>
            <a:r>
              <a:rPr lang="en-US" altLang="zh-CN" sz="1100" dirty="0">
                <a:solidFill>
                  <a:schemeClr val="tx1">
                    <a:lumMod val="85000"/>
                    <a:lumOff val="15000"/>
                  </a:schemeClr>
                </a:solidFill>
                <a:latin typeface="+mn-ea"/>
              </a:rPr>
              <a:t>Master</a:t>
            </a:r>
            <a:r>
              <a:rPr lang="zh-CN" altLang="en-US" sz="1100" dirty="0">
                <a:solidFill>
                  <a:schemeClr val="tx1">
                    <a:lumMod val="85000"/>
                    <a:lumOff val="15000"/>
                  </a:schemeClr>
                </a:solidFill>
                <a:latin typeface="+mn-ea"/>
              </a:rPr>
              <a:t>进程宕掉之后，其它的备</a:t>
            </a:r>
            <a:r>
              <a:rPr lang="en-US" altLang="zh-CN" sz="1100" dirty="0">
                <a:solidFill>
                  <a:schemeClr val="tx1">
                    <a:lumMod val="85000"/>
                    <a:lumOff val="15000"/>
                  </a:schemeClr>
                </a:solidFill>
                <a:latin typeface="+mn-ea"/>
              </a:rPr>
              <a:t>Master</a:t>
            </a:r>
            <a:r>
              <a:rPr lang="zh-CN" altLang="en-US" sz="1100" dirty="0">
                <a:solidFill>
                  <a:schemeClr val="tx1">
                    <a:lumMod val="85000"/>
                    <a:lumOff val="15000"/>
                  </a:schemeClr>
                </a:solidFill>
                <a:latin typeface="+mn-ea"/>
              </a:rPr>
              <a:t>如何能够快速的接管？这个过程中，备</a:t>
            </a:r>
            <a:r>
              <a:rPr lang="en-US" altLang="zh-CN" sz="1100" dirty="0">
                <a:solidFill>
                  <a:schemeClr val="tx1">
                    <a:lumMod val="85000"/>
                    <a:lumOff val="15000"/>
                  </a:schemeClr>
                </a:solidFill>
                <a:latin typeface="+mn-ea"/>
              </a:rPr>
              <a:t>Master</a:t>
            </a:r>
            <a:r>
              <a:rPr lang="zh-CN" altLang="en-US" sz="1100" dirty="0">
                <a:solidFill>
                  <a:schemeClr val="tx1">
                    <a:lumMod val="85000"/>
                    <a:lumOff val="15000"/>
                  </a:schemeClr>
                </a:solidFill>
                <a:latin typeface="+mn-ea"/>
              </a:rPr>
              <a:t>在侦听那个对应的</a:t>
            </a:r>
            <a:r>
              <a:rPr lang="en-US" altLang="zh-CN" sz="1100" dirty="0" err="1">
                <a:solidFill>
                  <a:schemeClr val="tx1">
                    <a:lumMod val="85000"/>
                    <a:lumOff val="15000"/>
                  </a:schemeClr>
                </a:solidFill>
                <a:latin typeface="+mn-ea"/>
              </a:rPr>
              <a:t>ZooKeeper</a:t>
            </a:r>
            <a:r>
              <a:rPr lang="zh-CN" altLang="en-US" sz="1100" dirty="0">
                <a:solidFill>
                  <a:schemeClr val="tx1">
                    <a:lumMod val="85000"/>
                    <a:lumOff val="15000"/>
                  </a:schemeClr>
                </a:solidFill>
                <a:latin typeface="+mn-ea"/>
              </a:rPr>
              <a:t>节点。主</a:t>
            </a:r>
            <a:r>
              <a:rPr lang="en-US" altLang="zh-CN" sz="1100" dirty="0">
                <a:solidFill>
                  <a:schemeClr val="tx1">
                    <a:lumMod val="85000"/>
                    <a:lumOff val="15000"/>
                  </a:schemeClr>
                </a:solidFill>
                <a:latin typeface="+mn-ea"/>
              </a:rPr>
              <a:t>Master</a:t>
            </a:r>
            <a:r>
              <a:rPr lang="zh-CN" altLang="en-US" sz="1100" dirty="0">
                <a:solidFill>
                  <a:schemeClr val="tx1">
                    <a:lumMod val="85000"/>
                    <a:lumOff val="15000"/>
                  </a:schemeClr>
                </a:solidFill>
                <a:latin typeface="+mn-ea"/>
              </a:rPr>
              <a:t>进程宕掉之后，该节点会被删除，那么，其它的备</a:t>
            </a:r>
            <a:r>
              <a:rPr lang="en-US" altLang="zh-CN" sz="1100" dirty="0">
                <a:solidFill>
                  <a:schemeClr val="tx1">
                    <a:lumMod val="85000"/>
                    <a:lumOff val="15000"/>
                  </a:schemeClr>
                </a:solidFill>
                <a:latin typeface="+mn-ea"/>
              </a:rPr>
              <a:t>Master</a:t>
            </a:r>
            <a:r>
              <a:rPr lang="zh-CN" altLang="en-US" sz="1100" dirty="0">
                <a:solidFill>
                  <a:schemeClr val="tx1">
                    <a:lumMod val="85000"/>
                    <a:lumOff val="15000"/>
                  </a:schemeClr>
                </a:solidFill>
                <a:latin typeface="+mn-ea"/>
              </a:rPr>
              <a:t>就可以收到相应的</a:t>
            </a:r>
            <a:r>
              <a:rPr lang="zh-CN" altLang="en-US" sz="1100" dirty="0" smtClean="0">
                <a:solidFill>
                  <a:schemeClr val="tx1">
                    <a:lumMod val="85000"/>
                    <a:lumOff val="15000"/>
                  </a:schemeClr>
                </a:solidFill>
                <a:latin typeface="+mn-ea"/>
              </a:rPr>
              <a:t>消息</a:t>
            </a:r>
            <a:endParaRPr lang="en-US" altLang="zh-CN" sz="1100" b="1" dirty="0">
              <a:solidFill>
                <a:schemeClr val="tx1">
                  <a:lumMod val="85000"/>
                  <a:lumOff val="15000"/>
                </a:schemeClr>
              </a:solidFill>
              <a:latin typeface="+mn-ea"/>
            </a:endParaRPr>
          </a:p>
          <a:p>
            <a:pPr marL="179705" lvl="1">
              <a:lnSpc>
                <a:spcPct val="150000"/>
              </a:lnSpc>
              <a:buFont typeface="Wingdings" panose="05000000000000000000" pitchFamily="2" charset="2"/>
              <a:buChar char="l"/>
              <a:defRPr/>
            </a:pPr>
            <a:r>
              <a:rPr lang="zh-CN" altLang="en-US" sz="1100" b="1" dirty="0">
                <a:solidFill>
                  <a:schemeClr val="tx1">
                    <a:lumMod val="85000"/>
                    <a:lumOff val="15000"/>
                  </a:schemeClr>
                </a:solidFill>
                <a:latin typeface="+mn-ea"/>
              </a:rPr>
              <a:t>个别场景，可充当一个微型数据库</a:t>
            </a:r>
            <a:r>
              <a:rPr lang="zh-CN" altLang="en-US" sz="1100" b="1" dirty="0" smtClean="0">
                <a:solidFill>
                  <a:schemeClr val="tx1">
                    <a:lumMod val="85000"/>
                    <a:lumOff val="15000"/>
                  </a:schemeClr>
                </a:solidFill>
                <a:latin typeface="+mn-ea"/>
              </a:rPr>
              <a:t>角色</a:t>
            </a:r>
            <a:endParaRPr lang="en-US" altLang="zh-CN" sz="1100" b="1" dirty="0">
              <a:solidFill>
                <a:schemeClr val="tx1">
                  <a:lumMod val="85000"/>
                  <a:lumOff val="15000"/>
                </a:schemeClr>
              </a:solidFill>
              <a:latin typeface="+mn-ea"/>
            </a:endParaRPr>
          </a:p>
          <a:p>
            <a:pPr marL="179705" lvl="1">
              <a:lnSpc>
                <a:spcPct val="150000"/>
              </a:lnSpc>
              <a:defRPr/>
            </a:pPr>
            <a:r>
              <a:rPr lang="en-US" altLang="zh-CN" sz="1100" b="1" dirty="0">
                <a:solidFill>
                  <a:schemeClr val="tx1">
                    <a:lumMod val="85000"/>
                    <a:lumOff val="15000"/>
                  </a:schemeClr>
                </a:solidFill>
                <a:latin typeface="+mn-ea"/>
              </a:rPr>
              <a:t> </a:t>
            </a:r>
            <a:r>
              <a:rPr lang="zh-CN" altLang="en-US" sz="1100" b="1" dirty="0">
                <a:solidFill>
                  <a:schemeClr val="tx1">
                    <a:lumMod val="85000"/>
                    <a:lumOff val="15000"/>
                  </a:schemeClr>
                </a:solidFill>
                <a:latin typeface="+mn-ea"/>
              </a:rPr>
              <a:t>例如</a:t>
            </a:r>
            <a:r>
              <a:rPr lang="zh-CN" altLang="en-US" sz="1100" dirty="0">
                <a:solidFill>
                  <a:schemeClr val="tx1">
                    <a:lumMod val="85000"/>
                    <a:lumOff val="15000"/>
                  </a:schemeClr>
                </a:solidFill>
                <a:latin typeface="+mn-ea"/>
              </a:rPr>
              <a:t>，在</a:t>
            </a:r>
            <a:r>
              <a:rPr lang="en-US" altLang="zh-CN" sz="1100" dirty="0" err="1">
                <a:solidFill>
                  <a:schemeClr val="tx1">
                    <a:lumMod val="85000"/>
                    <a:lumOff val="15000"/>
                  </a:schemeClr>
                </a:solidFill>
                <a:latin typeface="+mn-ea"/>
              </a:rPr>
              <a:t>ZooKeeper</a:t>
            </a:r>
            <a:r>
              <a:rPr lang="zh-CN" altLang="en-US" sz="1100" dirty="0">
                <a:solidFill>
                  <a:schemeClr val="tx1">
                    <a:lumMod val="85000"/>
                    <a:lumOff val="15000"/>
                  </a:schemeClr>
                </a:solidFill>
                <a:latin typeface="+mn-ea"/>
              </a:rPr>
              <a:t>中存放了</a:t>
            </a:r>
            <a:r>
              <a:rPr lang="en-US" altLang="zh-CN" sz="1100" dirty="0">
                <a:solidFill>
                  <a:schemeClr val="tx1">
                    <a:lumMod val="85000"/>
                    <a:lumOff val="15000"/>
                  </a:schemeClr>
                </a:solidFill>
                <a:latin typeface="+mn-ea"/>
              </a:rPr>
              <a:t>Root Region</a:t>
            </a:r>
            <a:r>
              <a:rPr lang="zh-CN" altLang="en-US" sz="1100" dirty="0">
                <a:solidFill>
                  <a:schemeClr val="tx1">
                    <a:lumMod val="85000"/>
                    <a:lumOff val="15000"/>
                  </a:schemeClr>
                </a:solidFill>
                <a:latin typeface="+mn-ea"/>
              </a:rPr>
              <a:t>的地址（</a:t>
            </a:r>
            <a:r>
              <a:rPr lang="en-US" altLang="zh-CN" sz="1100" dirty="0">
                <a:solidFill>
                  <a:schemeClr val="tx1">
                    <a:lumMod val="85000"/>
                    <a:lumOff val="15000"/>
                  </a:schemeClr>
                </a:solidFill>
                <a:latin typeface="+mn-ea"/>
              </a:rPr>
              <a:t>Root Region</a:t>
            </a:r>
            <a:r>
              <a:rPr lang="zh-CN" altLang="en-US" sz="1100" dirty="0">
                <a:solidFill>
                  <a:schemeClr val="tx1">
                    <a:lumMod val="85000"/>
                    <a:lumOff val="15000"/>
                  </a:schemeClr>
                </a:solidFill>
                <a:latin typeface="+mn-ea"/>
              </a:rPr>
              <a:t>原来是存在</a:t>
            </a:r>
            <a:r>
              <a:rPr lang="en-US" altLang="zh-CN" sz="1100" dirty="0" err="1">
                <a:solidFill>
                  <a:schemeClr val="tx1">
                    <a:lumMod val="85000"/>
                    <a:lumOff val="15000"/>
                  </a:schemeClr>
                </a:solidFill>
                <a:latin typeface="+mn-ea"/>
              </a:rPr>
              <a:t>ZooKeeper</a:t>
            </a:r>
            <a:r>
              <a:rPr lang="zh-CN" altLang="en-US" sz="1100" dirty="0">
                <a:solidFill>
                  <a:schemeClr val="tx1">
                    <a:lumMod val="85000"/>
                    <a:lumOff val="15000"/>
                  </a:schemeClr>
                </a:solidFill>
                <a:latin typeface="+mn-ea"/>
              </a:rPr>
              <a:t>中的！），此时，可以将它理解成一个微型</a:t>
            </a:r>
            <a:r>
              <a:rPr lang="zh-CN" altLang="en-US" sz="1100" dirty="0" smtClean="0">
                <a:solidFill>
                  <a:schemeClr val="tx1">
                    <a:lumMod val="85000"/>
                    <a:lumOff val="15000"/>
                  </a:schemeClr>
                </a:solidFill>
                <a:latin typeface="+mn-ea"/>
              </a:rPr>
              <a:t>数据库</a:t>
            </a:r>
            <a:endParaRPr lang="en-US" altLang="zh-CN" sz="1100" b="1" dirty="0">
              <a:solidFill>
                <a:schemeClr val="tx1">
                  <a:lumMod val="85000"/>
                  <a:lumOff val="15000"/>
                </a:schemeClr>
              </a:solidFill>
              <a:latin typeface="+mn-ea"/>
            </a:endParaRPr>
          </a:p>
        </p:txBody>
      </p:sp>
      <p:cxnSp>
        <p:nvCxnSpPr>
          <p:cNvPr id="77" name="直接箭头连接符 76"/>
          <p:cNvCxnSpPr/>
          <p:nvPr/>
        </p:nvCxnSpPr>
        <p:spPr bwMode="auto">
          <a:xfrm flipH="1" flipV="1">
            <a:off x="1331641" y="3212976"/>
            <a:ext cx="260207" cy="672075"/>
          </a:xfrm>
          <a:prstGeom prst="straightConnector1">
            <a:avLst/>
          </a:prstGeom>
          <a:noFill/>
          <a:ln w="19050">
            <a:gradFill>
              <a:gsLst>
                <a:gs pos="0">
                  <a:srgbClr val="DDEBCF"/>
                </a:gs>
                <a:gs pos="50000">
                  <a:srgbClr val="9CB86E"/>
                </a:gs>
                <a:gs pos="100000">
                  <a:srgbClr val="156B13"/>
                </a:gs>
              </a:gsLst>
              <a:lin ang="5400000" scaled="0"/>
            </a:gradFill>
            <a:headEnd type="none"/>
            <a:tailEnd type="stealth" w="lg" len="lg"/>
          </a:ln>
          <a:effectLst/>
        </p:spPr>
      </p:cxnSp>
      <p:cxnSp>
        <p:nvCxnSpPr>
          <p:cNvPr id="79" name="直接箭头连接符 78"/>
          <p:cNvCxnSpPr/>
          <p:nvPr/>
        </p:nvCxnSpPr>
        <p:spPr bwMode="auto">
          <a:xfrm flipH="1" flipV="1">
            <a:off x="2159732" y="2996952"/>
            <a:ext cx="728259" cy="795663"/>
          </a:xfrm>
          <a:prstGeom prst="straightConnector1">
            <a:avLst/>
          </a:prstGeom>
          <a:noFill/>
          <a:ln w="19050">
            <a:gradFill>
              <a:gsLst>
                <a:gs pos="0">
                  <a:srgbClr val="DDEBCF"/>
                </a:gs>
                <a:gs pos="50000">
                  <a:srgbClr val="9CB86E"/>
                </a:gs>
                <a:gs pos="100000">
                  <a:srgbClr val="156B13"/>
                </a:gs>
              </a:gsLst>
              <a:lin ang="5400000" scaled="0"/>
            </a:gradFill>
            <a:headEnd type="none"/>
            <a:tailEnd type="stealth" w="lg" len="lg"/>
          </a:ln>
          <a:effectLst/>
        </p:spPr>
      </p:cxnSp>
      <p:sp>
        <p:nvSpPr>
          <p:cNvPr id="74758" name="圆角矩形标注 100"/>
          <p:cNvSpPr>
            <a:spLocks noChangeArrowheads="1"/>
          </p:cNvSpPr>
          <p:nvPr/>
        </p:nvSpPr>
        <p:spPr bwMode="auto">
          <a:xfrm>
            <a:off x="2807804" y="1940173"/>
            <a:ext cx="1583630" cy="1164791"/>
          </a:xfrm>
          <a:prstGeom prst="wedgeRoundRectCallout">
            <a:avLst>
              <a:gd name="adj1" fmla="val -85588"/>
              <a:gd name="adj2" fmla="val -5190"/>
              <a:gd name="adj3" fmla="val 16667"/>
            </a:avLst>
          </a:prstGeom>
          <a:gradFill rotWithShape="0">
            <a:gsLst>
              <a:gs pos="0">
                <a:srgbClr val="DDEBCF"/>
              </a:gs>
              <a:gs pos="50000">
                <a:srgbClr val="9CB86E"/>
              </a:gs>
              <a:gs pos="100000">
                <a:srgbClr val="156B13"/>
              </a:gs>
            </a:gsLst>
            <a:lin ang="5400000"/>
          </a:gradFill>
          <a:ln w="9525" algn="ctr">
            <a:noFill/>
            <a:round/>
          </a:ln>
        </p:spPr>
        <p:txBody>
          <a:bodyPr/>
          <a:lstStyle/>
          <a:p>
            <a:pPr fontAlgn="base">
              <a:buClr>
                <a:srgbClr val="CC9900"/>
              </a:buClr>
            </a:pPr>
            <a:r>
              <a:rPr lang="en-US" altLang="zh-CN" sz="800" dirty="0">
                <a:latin typeface="+mn-lt"/>
              </a:rPr>
              <a:t>“Master-1, Congratulations! You are the active one!”</a:t>
            </a:r>
          </a:p>
          <a:p>
            <a:pPr fontAlgn="base">
              <a:buClr>
                <a:srgbClr val="CC9900"/>
              </a:buClr>
            </a:pPr>
            <a:endParaRPr lang="en-US" altLang="zh-CN" sz="800" dirty="0">
              <a:latin typeface="+mn-lt"/>
            </a:endParaRPr>
          </a:p>
          <a:p>
            <a:pPr fontAlgn="base">
              <a:buClr>
                <a:srgbClr val="CC9900"/>
              </a:buClr>
            </a:pPr>
            <a:r>
              <a:rPr lang="en-US" altLang="zh-CN" sz="800" dirty="0">
                <a:latin typeface="+mn-lt"/>
              </a:rPr>
              <a:t>“Sorry, Master-2. The active seat has been taken by others. Please be patient!”</a:t>
            </a:r>
          </a:p>
        </p:txBody>
      </p:sp>
      <p:pic>
        <p:nvPicPr>
          <p:cNvPr id="74759" name="Picture 2" descr="C:\Users\b00178450\Desktop\HBase-漫画形象\Zookeeper.png"/>
          <p:cNvPicPr>
            <a:picLocks noChangeAspect="1" noChangeArrowheads="1"/>
          </p:cNvPicPr>
          <p:nvPr/>
        </p:nvPicPr>
        <p:blipFill>
          <a:blip r:embed="rId3" cstate="print"/>
          <a:srcRect/>
          <a:stretch>
            <a:fillRect/>
          </a:stretch>
        </p:blipFill>
        <p:spPr bwMode="auto">
          <a:xfrm>
            <a:off x="741172" y="1437506"/>
            <a:ext cx="1706592" cy="1811474"/>
          </a:xfrm>
          <a:prstGeom prst="rect">
            <a:avLst/>
          </a:prstGeom>
          <a:noFill/>
          <a:ln w="9525">
            <a:noFill/>
            <a:miter lim="800000"/>
            <a:headEnd/>
            <a:tailEnd/>
          </a:ln>
        </p:spPr>
      </p:pic>
      <p:pic>
        <p:nvPicPr>
          <p:cNvPr id="74760" name="Picture 2" descr="C:\Users\b00178450\Desktop\HBase-漫画形象\Master.png"/>
          <p:cNvPicPr>
            <a:picLocks noChangeAspect="1" noChangeArrowheads="1"/>
          </p:cNvPicPr>
          <p:nvPr/>
        </p:nvPicPr>
        <p:blipFill>
          <a:blip r:embed="rId4" cstate="print"/>
          <a:srcRect/>
          <a:stretch>
            <a:fillRect/>
          </a:stretch>
        </p:blipFill>
        <p:spPr bwMode="auto">
          <a:xfrm>
            <a:off x="1187450" y="3885250"/>
            <a:ext cx="684250" cy="1381942"/>
          </a:xfrm>
          <a:prstGeom prst="rect">
            <a:avLst/>
          </a:prstGeom>
          <a:noFill/>
          <a:ln w="9525">
            <a:noFill/>
            <a:miter lim="800000"/>
            <a:headEnd/>
            <a:tailEnd/>
          </a:ln>
        </p:spPr>
      </p:pic>
      <p:pic>
        <p:nvPicPr>
          <p:cNvPr id="74761" name="Picture 2" descr="C:\Users\b00178450\Desktop\HBase-漫画形象\Master.png"/>
          <p:cNvPicPr>
            <a:picLocks noChangeAspect="1" noChangeArrowheads="1"/>
          </p:cNvPicPr>
          <p:nvPr/>
        </p:nvPicPr>
        <p:blipFill>
          <a:blip r:embed="rId4" cstate="print"/>
          <a:srcRect/>
          <a:stretch>
            <a:fillRect/>
          </a:stretch>
        </p:blipFill>
        <p:spPr bwMode="auto">
          <a:xfrm>
            <a:off x="2483209" y="3792813"/>
            <a:ext cx="607206" cy="1223937"/>
          </a:xfrm>
          <a:prstGeom prst="rect">
            <a:avLst/>
          </a:prstGeom>
          <a:noFill/>
          <a:ln w="9525">
            <a:noFill/>
            <a:miter lim="800000"/>
            <a:headEnd/>
            <a:tailEnd/>
          </a:ln>
        </p:spPr>
      </p:pic>
    </p:spTree>
  </p:cSld>
  <p:clrMapOvr>
    <a:masterClrMapping/>
  </p:clrMapOvr>
  <p:transition advClick="0" advTm="8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smtClean="0"/>
              <a:t>Big Data</a:t>
            </a:r>
            <a:r>
              <a:rPr lang="zh-CN" altLang="en-US" smtClean="0"/>
              <a:t>名词由来</a:t>
            </a:r>
            <a:endParaRPr lang="zh-CN" altLang="en-US" dirty="0"/>
          </a:p>
        </p:txBody>
      </p:sp>
      <p:sp>
        <p:nvSpPr>
          <p:cNvPr id="10" name="文本占位符 9"/>
          <p:cNvSpPr>
            <a:spLocks noGrp="1"/>
          </p:cNvSpPr>
          <p:nvPr>
            <p:ph type="body" sz="quarter" idx="10"/>
          </p:nvPr>
        </p:nvSpPr>
        <p:spPr/>
        <p:txBody>
          <a:bodyPr/>
          <a:lstStyle/>
          <a:p>
            <a:r>
              <a:rPr lang="en-US" altLang="zh-CN" dirty="0" smtClean="0"/>
              <a:t>20</a:t>
            </a:r>
            <a:r>
              <a:rPr lang="zh-CN" altLang="en-US" dirty="0" smtClean="0"/>
              <a:t>世纪</a:t>
            </a:r>
            <a:r>
              <a:rPr lang="en-US" altLang="zh-CN" dirty="0" smtClean="0"/>
              <a:t>90</a:t>
            </a:r>
            <a:r>
              <a:rPr lang="zh-CN" altLang="en-US" dirty="0" smtClean="0"/>
              <a:t>年代，数据仓库之父的</a:t>
            </a:r>
            <a:r>
              <a:rPr lang="en-US" altLang="zh-CN" dirty="0" smtClean="0"/>
              <a:t>Bill </a:t>
            </a:r>
            <a:r>
              <a:rPr lang="en-US" altLang="zh-CN" dirty="0" err="1" smtClean="0"/>
              <a:t>Inmon</a:t>
            </a:r>
            <a:r>
              <a:rPr lang="zh-CN" altLang="en-US" dirty="0" smtClean="0"/>
              <a:t>就经常提及</a:t>
            </a:r>
            <a:r>
              <a:rPr lang="en-US" altLang="zh-CN" dirty="0" smtClean="0"/>
              <a:t>Big Data</a:t>
            </a:r>
          </a:p>
          <a:p>
            <a:r>
              <a:rPr lang="en-US" altLang="zh-CN" dirty="0" smtClean="0"/>
              <a:t>2011</a:t>
            </a:r>
            <a:r>
              <a:rPr lang="zh-CN" altLang="zh-CN" dirty="0" smtClean="0"/>
              <a:t>年</a:t>
            </a:r>
            <a:r>
              <a:rPr lang="en-US" altLang="zh-CN" dirty="0" smtClean="0"/>
              <a:t>5</a:t>
            </a:r>
            <a:r>
              <a:rPr lang="zh-CN" altLang="zh-CN" dirty="0" smtClean="0"/>
              <a:t>月，</a:t>
            </a:r>
            <a:r>
              <a:rPr lang="zh-CN" altLang="en-US" dirty="0" smtClean="0"/>
              <a:t>在</a:t>
            </a:r>
            <a:r>
              <a:rPr lang="zh-CN" altLang="zh-CN" dirty="0" smtClean="0"/>
              <a:t>“云计算相遇大数据”</a:t>
            </a:r>
            <a:r>
              <a:rPr lang="zh-CN" altLang="en-US" dirty="0" smtClean="0"/>
              <a:t>为主题的会议中</a:t>
            </a:r>
            <a:r>
              <a:rPr lang="zh-CN" altLang="zh-CN" dirty="0" smtClean="0"/>
              <a:t>抛出了</a:t>
            </a:r>
            <a:r>
              <a:rPr lang="en-US" altLang="zh-CN" dirty="0" smtClean="0"/>
              <a:t>Big Data</a:t>
            </a:r>
            <a:r>
              <a:rPr lang="zh-CN" altLang="zh-CN" dirty="0" smtClean="0"/>
              <a:t>概念</a:t>
            </a:r>
            <a:r>
              <a:rPr lang="zh-CN" altLang="en-US" dirty="0" smtClean="0"/>
              <a:t>，重点是如何管理</a:t>
            </a:r>
            <a:r>
              <a:rPr lang="en-US" altLang="zh-CN" dirty="0" smtClean="0"/>
              <a:t>PB</a:t>
            </a:r>
            <a:r>
              <a:rPr lang="zh-CN" altLang="en-US" dirty="0" smtClean="0"/>
              <a:t>级数据量，通过分析挖掘这些数据的价值，确保及时向相关人员提供信息。</a:t>
            </a:r>
            <a:endParaRPr lang="en-US" altLang="zh-CN" dirty="0" smtClean="0"/>
          </a:p>
          <a:p>
            <a:r>
              <a:rPr lang="zh-CN" altLang="en-US" dirty="0" smtClean="0"/>
              <a:t>维基百科：“大数据是指无法在一定时间内用常规软件工具对其内容进行抓取、管理和处理的数据集合”</a:t>
            </a:r>
            <a:endParaRPr lang="en-US" altLang="zh-CN" dirty="0" smtClean="0"/>
          </a:p>
          <a:p>
            <a:endParaRPr lang="zh-CN" altLang="en-US" dirty="0" smtClean="0"/>
          </a:p>
          <a:p>
            <a:endParaRPr lang="en-US" altLang="zh-CN"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大数据的产生背景</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a:solidFill>
                  <a:srgbClr val="777777"/>
                </a:solidFill>
                <a:latin typeface="+mn-ea"/>
              </a:rPr>
              <a:t>大数据简介</a:t>
            </a:r>
            <a:endParaRPr lang="en-US" altLang="zh-CN" dirty="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华为大数据的定义</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企业版简介</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组件介绍</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b="1" dirty="0" smtClean="0">
                <a:latin typeface="+mn-ea"/>
              </a:rPr>
              <a:t>FusionInsight</a:t>
            </a:r>
            <a:r>
              <a:rPr lang="zh-CN" altLang="en-US" b="1" dirty="0" smtClean="0">
                <a:latin typeface="+mn-ea"/>
              </a:rPr>
              <a:t>功能特性</a:t>
            </a:r>
            <a:endParaRPr lang="en-US" altLang="zh-CN" b="1" dirty="0" smtClean="0">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大数据行业应用与成功案例</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t>安全：用户权限集中管理</a:t>
            </a:r>
            <a:endParaRPr lang="zh-CN" altLang="en-US" dirty="0" smtClean="0"/>
          </a:p>
        </p:txBody>
      </p:sp>
      <p:sp>
        <p:nvSpPr>
          <p:cNvPr id="5" name="Text Placeholder 4"/>
          <p:cNvSpPr>
            <a:spLocks noGrp="1"/>
          </p:cNvSpPr>
          <p:nvPr>
            <p:ph type="body" sz="quarter" idx="10"/>
          </p:nvPr>
        </p:nvSpPr>
        <p:spPr/>
        <p:txBody>
          <a:bodyPr/>
          <a:lstStyle/>
          <a:p>
            <a:endParaRPr lang="en-US"/>
          </a:p>
        </p:txBody>
      </p:sp>
      <p:grpSp>
        <p:nvGrpSpPr>
          <p:cNvPr id="2" name="组合 19"/>
          <p:cNvGrpSpPr/>
          <p:nvPr/>
        </p:nvGrpSpPr>
        <p:grpSpPr bwMode="auto">
          <a:xfrm>
            <a:off x="611882" y="1400808"/>
            <a:ext cx="4104134" cy="1956184"/>
            <a:chOff x="107504" y="1341438"/>
            <a:chExt cx="6243594" cy="2376264"/>
          </a:xfrm>
        </p:grpSpPr>
        <p:pic>
          <p:nvPicPr>
            <p:cNvPr id="75786" name="Picture 3"/>
            <p:cNvPicPr>
              <a:picLocks noChangeAspect="1" noChangeArrowheads="1"/>
            </p:cNvPicPr>
            <p:nvPr/>
          </p:nvPicPr>
          <p:blipFill>
            <a:blip r:embed="rId3" cstate="print"/>
            <a:srcRect/>
            <a:stretch>
              <a:fillRect/>
            </a:stretch>
          </p:blipFill>
          <p:spPr bwMode="auto">
            <a:xfrm>
              <a:off x="271822" y="1341438"/>
              <a:ext cx="6079276" cy="2376264"/>
            </a:xfrm>
            <a:prstGeom prst="rect">
              <a:avLst/>
            </a:prstGeom>
            <a:noFill/>
            <a:ln w="9525">
              <a:noFill/>
              <a:miter lim="800000"/>
              <a:headEnd/>
              <a:tailEnd/>
            </a:ln>
          </p:spPr>
        </p:pic>
        <p:sp>
          <p:nvSpPr>
            <p:cNvPr id="75787" name="椭圆 13"/>
            <p:cNvSpPr>
              <a:spLocks noChangeArrowheads="1"/>
            </p:cNvSpPr>
            <p:nvPr/>
          </p:nvSpPr>
          <p:spPr bwMode="auto">
            <a:xfrm>
              <a:off x="107504" y="1988840"/>
              <a:ext cx="504056" cy="216024"/>
            </a:xfrm>
            <a:prstGeom prst="ellipse">
              <a:avLst/>
            </a:prstGeom>
            <a:noFill/>
            <a:ln w="19050">
              <a:solidFill>
                <a:srgbClr val="FF0000"/>
              </a:solidFill>
              <a:prstDash val="dash"/>
              <a:round/>
            </a:ln>
          </p:spPr>
          <p:txBody>
            <a:bodyPr/>
            <a:lstStyle/>
            <a:p>
              <a:pPr fontAlgn="base">
                <a:buClr>
                  <a:srgbClr val="CC9900"/>
                </a:buClr>
                <a:buFont typeface="Wingdings" panose="05000000000000000000" pitchFamily="2" charset="2"/>
                <a:buChar char="n"/>
              </a:pPr>
              <a:endParaRPr lang="zh-CN" altLang="en-US" sz="1800">
                <a:latin typeface="微软雅黑" panose="020B0503020204020204" pitchFamily="34" charset="-122"/>
                <a:ea typeface="微软雅黑" panose="020B0503020204020204" pitchFamily="34" charset="-122"/>
              </a:endParaRPr>
            </a:p>
          </p:txBody>
        </p:sp>
        <p:sp>
          <p:nvSpPr>
            <p:cNvPr id="75788" name="椭圆 14"/>
            <p:cNvSpPr>
              <a:spLocks noChangeArrowheads="1"/>
            </p:cNvSpPr>
            <p:nvPr/>
          </p:nvSpPr>
          <p:spPr bwMode="auto">
            <a:xfrm>
              <a:off x="1403648" y="2348880"/>
              <a:ext cx="504056" cy="216024"/>
            </a:xfrm>
            <a:prstGeom prst="ellipse">
              <a:avLst/>
            </a:prstGeom>
            <a:noFill/>
            <a:ln w="19050">
              <a:solidFill>
                <a:srgbClr val="FF0000"/>
              </a:solidFill>
              <a:prstDash val="dash"/>
              <a:round/>
            </a:ln>
          </p:spPr>
          <p:txBody>
            <a:bodyPr/>
            <a:lstStyle/>
            <a:p>
              <a:pPr fontAlgn="base">
                <a:buClr>
                  <a:srgbClr val="CC9900"/>
                </a:buClr>
                <a:buFont typeface="Wingdings" panose="05000000000000000000" pitchFamily="2" charset="2"/>
                <a:buChar char="n"/>
              </a:pPr>
              <a:endParaRPr lang="zh-CN" altLang="en-US" sz="1800">
                <a:latin typeface="微软雅黑" panose="020B0503020204020204" pitchFamily="34" charset="-122"/>
                <a:ea typeface="微软雅黑" panose="020B0503020204020204" pitchFamily="34" charset="-122"/>
              </a:endParaRPr>
            </a:p>
          </p:txBody>
        </p:sp>
      </p:grpSp>
      <p:grpSp>
        <p:nvGrpSpPr>
          <p:cNvPr id="3" name="组合 18"/>
          <p:cNvGrpSpPr/>
          <p:nvPr/>
        </p:nvGrpSpPr>
        <p:grpSpPr bwMode="auto">
          <a:xfrm>
            <a:off x="719572" y="3392996"/>
            <a:ext cx="4032448" cy="1824831"/>
            <a:chOff x="6444208" y="1341438"/>
            <a:chExt cx="2270264" cy="4360349"/>
          </a:xfrm>
        </p:grpSpPr>
        <p:pic>
          <p:nvPicPr>
            <p:cNvPr id="75782" name="Picture 2"/>
            <p:cNvPicPr>
              <a:picLocks noChangeAspect="1" noChangeArrowheads="1"/>
            </p:cNvPicPr>
            <p:nvPr/>
          </p:nvPicPr>
          <p:blipFill>
            <a:blip r:embed="rId4" cstate="print"/>
            <a:srcRect/>
            <a:stretch>
              <a:fillRect/>
            </a:stretch>
          </p:blipFill>
          <p:spPr bwMode="auto">
            <a:xfrm>
              <a:off x="6444208" y="1341438"/>
              <a:ext cx="2270264" cy="4360349"/>
            </a:xfrm>
            <a:prstGeom prst="rect">
              <a:avLst/>
            </a:prstGeom>
            <a:noFill/>
            <a:ln w="9525">
              <a:noFill/>
              <a:miter lim="800000"/>
              <a:headEnd/>
              <a:tailEnd/>
            </a:ln>
          </p:spPr>
        </p:pic>
        <p:sp>
          <p:nvSpPr>
            <p:cNvPr id="75783" name="椭圆 15"/>
            <p:cNvSpPr>
              <a:spLocks noChangeArrowheads="1"/>
            </p:cNvSpPr>
            <p:nvPr/>
          </p:nvSpPr>
          <p:spPr bwMode="auto">
            <a:xfrm>
              <a:off x="6588224" y="2132856"/>
              <a:ext cx="504056" cy="216024"/>
            </a:xfrm>
            <a:prstGeom prst="ellipse">
              <a:avLst/>
            </a:prstGeom>
            <a:noFill/>
            <a:ln w="19050">
              <a:solidFill>
                <a:srgbClr val="FF0000"/>
              </a:solidFill>
              <a:prstDash val="dash"/>
              <a:round/>
            </a:ln>
          </p:spPr>
          <p:txBody>
            <a:bodyPr/>
            <a:lstStyle/>
            <a:p>
              <a:pPr fontAlgn="base">
                <a:buClr>
                  <a:srgbClr val="CC9900"/>
                </a:buClr>
                <a:buFont typeface="Wingdings" panose="05000000000000000000" pitchFamily="2" charset="2"/>
                <a:buChar char="n"/>
              </a:pPr>
              <a:endParaRPr lang="zh-CN" altLang="en-US" sz="1800">
                <a:latin typeface="微软雅黑" panose="020B0503020204020204" pitchFamily="34" charset="-122"/>
                <a:ea typeface="微软雅黑" panose="020B0503020204020204" pitchFamily="34" charset="-122"/>
              </a:endParaRPr>
            </a:p>
          </p:txBody>
        </p:sp>
        <p:sp>
          <p:nvSpPr>
            <p:cNvPr id="75784" name="椭圆 16"/>
            <p:cNvSpPr>
              <a:spLocks noChangeArrowheads="1"/>
            </p:cNvSpPr>
            <p:nvPr/>
          </p:nvSpPr>
          <p:spPr bwMode="auto">
            <a:xfrm>
              <a:off x="6588224" y="2852936"/>
              <a:ext cx="504056" cy="216024"/>
            </a:xfrm>
            <a:prstGeom prst="ellipse">
              <a:avLst/>
            </a:prstGeom>
            <a:noFill/>
            <a:ln w="19050">
              <a:solidFill>
                <a:srgbClr val="FF0000"/>
              </a:solidFill>
              <a:prstDash val="dash"/>
              <a:round/>
            </a:ln>
          </p:spPr>
          <p:txBody>
            <a:bodyPr/>
            <a:lstStyle/>
            <a:p>
              <a:pPr fontAlgn="base">
                <a:buClr>
                  <a:srgbClr val="CC9900"/>
                </a:buClr>
                <a:buFont typeface="Wingdings" panose="05000000000000000000" pitchFamily="2" charset="2"/>
                <a:buChar char="n"/>
              </a:pPr>
              <a:endParaRPr lang="zh-CN" altLang="en-US" sz="1800">
                <a:latin typeface="微软雅黑" panose="020B0503020204020204" pitchFamily="34" charset="-122"/>
                <a:ea typeface="微软雅黑" panose="020B0503020204020204" pitchFamily="34" charset="-122"/>
              </a:endParaRPr>
            </a:p>
          </p:txBody>
        </p:sp>
        <p:sp>
          <p:nvSpPr>
            <p:cNvPr id="75785" name="椭圆 17"/>
            <p:cNvSpPr>
              <a:spLocks noChangeArrowheads="1"/>
            </p:cNvSpPr>
            <p:nvPr/>
          </p:nvSpPr>
          <p:spPr bwMode="auto">
            <a:xfrm>
              <a:off x="6444208" y="4005064"/>
              <a:ext cx="864096" cy="360040"/>
            </a:xfrm>
            <a:prstGeom prst="ellipse">
              <a:avLst/>
            </a:prstGeom>
            <a:noFill/>
            <a:ln w="19050">
              <a:solidFill>
                <a:srgbClr val="FF0000"/>
              </a:solidFill>
              <a:prstDash val="dash"/>
              <a:round/>
            </a:ln>
          </p:spPr>
          <p:txBody>
            <a:bodyPr/>
            <a:lstStyle/>
            <a:p>
              <a:pPr fontAlgn="base">
                <a:buClr>
                  <a:srgbClr val="CC9900"/>
                </a:buClr>
                <a:buFont typeface="Wingdings" panose="05000000000000000000" pitchFamily="2" charset="2"/>
                <a:buChar char="n"/>
              </a:pPr>
              <a:endParaRPr lang="zh-CN" altLang="en-US" sz="1800">
                <a:latin typeface="微软雅黑" panose="020B0503020204020204" pitchFamily="34" charset="-122"/>
                <a:ea typeface="微软雅黑" panose="020B0503020204020204" pitchFamily="34" charset="-122"/>
              </a:endParaRPr>
            </a:p>
          </p:txBody>
        </p:sp>
      </p:grpSp>
      <p:sp>
        <p:nvSpPr>
          <p:cNvPr id="21" name="TextBox 20"/>
          <p:cNvSpPr txBox="1"/>
          <p:nvPr/>
        </p:nvSpPr>
        <p:spPr>
          <a:xfrm>
            <a:off x="4788024" y="1407009"/>
            <a:ext cx="3792538" cy="3786187"/>
          </a:xfrm>
          <a:prstGeom prst="rect">
            <a:avLst/>
          </a:prstGeom>
          <a:solidFill>
            <a:schemeClr val="bg1">
              <a:lumMod val="85000"/>
            </a:schemeClr>
          </a:solidFill>
        </p:spPr>
        <p:txBody>
          <a:bodyPr>
            <a:spAutoFit/>
          </a:bodyPr>
          <a:lstStyle/>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应用场景</a:t>
            </a:r>
            <a:endParaRPr lang="en-US" altLang="zh-CN" sz="1600" kern="0" dirty="0">
              <a:solidFill>
                <a:srgbClr val="C00000"/>
              </a:solidFill>
              <a:latin typeface="+mn-ea"/>
              <a:ea typeface="+mn-ea"/>
            </a:endParaRPr>
          </a:p>
          <a:p>
            <a:pPr>
              <a:defRPr/>
            </a:pPr>
            <a:r>
              <a:rPr lang="en-US" altLang="zh-CN" sz="1200" dirty="0" err="1">
                <a:latin typeface="+mn-ea"/>
                <a:ea typeface="+mn-ea"/>
              </a:rPr>
              <a:t>Hadoop</a:t>
            </a:r>
            <a:r>
              <a:rPr lang="zh-CN" altLang="en-US" sz="1200" dirty="0">
                <a:latin typeface="+mn-ea"/>
                <a:ea typeface="+mn-ea"/>
              </a:rPr>
              <a:t>各组件原生的用户权限管理采用的是命令行模式，并且各组件各配置管理各自的用户权限，在配置管理时比较</a:t>
            </a:r>
            <a:r>
              <a:rPr lang="zh-CN" altLang="en-US" sz="1200" dirty="0" smtClean="0">
                <a:latin typeface="+mn-ea"/>
                <a:ea typeface="+mn-ea"/>
              </a:rPr>
              <a:t>繁杂 </a:t>
            </a:r>
            <a:endParaRPr lang="en-US" altLang="zh-CN" sz="1200" dirty="0">
              <a:latin typeface="+mn-ea"/>
              <a:ea typeface="+mn-ea"/>
            </a:endParaRPr>
          </a:p>
          <a:p>
            <a:pPr>
              <a:defRPr/>
            </a:pP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解决方案</a:t>
            </a:r>
            <a:endParaRPr lang="en-US" altLang="zh-CN" sz="1600" kern="0" dirty="0">
              <a:solidFill>
                <a:srgbClr val="C00000"/>
              </a:solidFill>
              <a:latin typeface="+mn-ea"/>
              <a:ea typeface="+mn-ea"/>
            </a:endParaRPr>
          </a:p>
          <a:p>
            <a:pPr marL="285750" indent="-285750">
              <a:buFont typeface="Wingdings" panose="05000000000000000000" pitchFamily="2" charset="2"/>
              <a:buChar char="l"/>
              <a:defRPr/>
            </a:pPr>
            <a:r>
              <a:rPr lang="zh-CN" altLang="en-US" sz="1200" dirty="0">
                <a:latin typeface="+mn-ea"/>
                <a:ea typeface="+mn-ea"/>
              </a:rPr>
              <a:t>提供图形化的界面进行用户权限配置</a:t>
            </a:r>
            <a:endParaRPr lang="en-US" altLang="zh-CN" sz="1200" dirty="0">
              <a:latin typeface="+mn-ea"/>
              <a:ea typeface="+mn-ea"/>
            </a:endParaRPr>
          </a:p>
          <a:p>
            <a:pPr marL="285750" indent="-285750">
              <a:buFont typeface="Wingdings" panose="05000000000000000000" pitchFamily="2" charset="2"/>
              <a:buChar char="l"/>
              <a:defRPr/>
            </a:pPr>
            <a:r>
              <a:rPr lang="zh-CN" altLang="en-US" sz="1200" dirty="0">
                <a:latin typeface="+mn-ea"/>
                <a:ea typeface="+mn-ea"/>
              </a:rPr>
              <a:t>提供角色的增删改查</a:t>
            </a:r>
            <a:r>
              <a:rPr lang="zh-CN" altLang="en-US" sz="1200" dirty="0" smtClean="0">
                <a:latin typeface="+mn-ea"/>
                <a:ea typeface="+mn-ea"/>
              </a:rPr>
              <a:t>功能</a:t>
            </a:r>
            <a:endParaRPr lang="en-US" altLang="zh-CN" sz="1200" dirty="0">
              <a:latin typeface="+mn-ea"/>
              <a:ea typeface="+mn-ea"/>
            </a:endParaRPr>
          </a:p>
          <a:p>
            <a:pPr marL="285750" indent="-285750">
              <a:buFont typeface="Wingdings" panose="05000000000000000000" pitchFamily="2" charset="2"/>
              <a:buChar char="l"/>
              <a:defRPr/>
            </a:pPr>
            <a:r>
              <a:rPr lang="zh-CN" altLang="en-US" sz="1200" dirty="0">
                <a:latin typeface="+mn-ea"/>
                <a:ea typeface="+mn-ea"/>
              </a:rPr>
              <a:t>通过</a:t>
            </a:r>
            <a:r>
              <a:rPr lang="en-US" altLang="zh-CN" sz="1200" dirty="0">
                <a:latin typeface="+mn-ea"/>
                <a:ea typeface="+mn-ea"/>
              </a:rPr>
              <a:t>RBAC</a:t>
            </a:r>
            <a:r>
              <a:rPr lang="zh-CN" altLang="en-US" sz="1200" dirty="0">
                <a:latin typeface="+mn-ea"/>
                <a:ea typeface="+mn-ea"/>
              </a:rPr>
              <a:t>（基于角色的访问控制），以角色</a:t>
            </a:r>
            <a:r>
              <a:rPr lang="en-US" altLang="zh-CN" sz="1200" dirty="0">
                <a:latin typeface="+mn-ea"/>
                <a:ea typeface="+mn-ea"/>
              </a:rPr>
              <a:t>—</a:t>
            </a:r>
            <a:r>
              <a:rPr lang="zh-CN" altLang="en-US" sz="1200" dirty="0">
                <a:latin typeface="+mn-ea"/>
                <a:ea typeface="+mn-ea"/>
              </a:rPr>
              <a:t>组件资源</a:t>
            </a:r>
            <a:r>
              <a:rPr lang="en-US" altLang="zh-CN" sz="1200" dirty="0">
                <a:latin typeface="+mn-ea"/>
                <a:ea typeface="+mn-ea"/>
              </a:rPr>
              <a:t>—</a:t>
            </a:r>
            <a:r>
              <a:rPr lang="zh-CN" altLang="en-US" sz="1200" dirty="0">
                <a:latin typeface="+mn-ea"/>
                <a:ea typeface="+mn-ea"/>
              </a:rPr>
              <a:t>权限的模式完成权限的定义和</a:t>
            </a:r>
            <a:r>
              <a:rPr lang="zh-CN" altLang="en-US" sz="1200" dirty="0" smtClean="0">
                <a:latin typeface="+mn-ea"/>
                <a:ea typeface="+mn-ea"/>
              </a:rPr>
              <a:t>管理</a:t>
            </a:r>
            <a:endParaRPr lang="en-US" altLang="zh-CN" sz="1200" dirty="0">
              <a:latin typeface="+mn-ea"/>
              <a:ea typeface="+mn-ea"/>
            </a:endParaRPr>
          </a:p>
          <a:p>
            <a:pPr marL="285750" indent="-285750">
              <a:buFont typeface="Wingdings" panose="05000000000000000000" pitchFamily="2" charset="2"/>
              <a:buChar char="l"/>
              <a:defRPr/>
            </a:pPr>
            <a:r>
              <a:rPr lang="zh-CN" altLang="en-US" sz="1200" dirty="0">
                <a:latin typeface="+mn-ea"/>
                <a:ea typeface="+mn-ea"/>
              </a:rPr>
              <a:t>通过将角色授予用户</a:t>
            </a:r>
            <a:r>
              <a:rPr lang="en-US" altLang="zh-CN" sz="1200" dirty="0">
                <a:latin typeface="+mn-ea"/>
                <a:ea typeface="+mn-ea"/>
              </a:rPr>
              <a:t>/</a:t>
            </a:r>
            <a:r>
              <a:rPr lang="zh-CN" altLang="en-US" sz="1200" dirty="0">
                <a:latin typeface="+mn-ea"/>
                <a:ea typeface="+mn-ea"/>
              </a:rPr>
              <a:t>用户组，实现用户与权限的</a:t>
            </a:r>
            <a:r>
              <a:rPr lang="zh-CN" altLang="en-US" sz="1200" dirty="0" smtClean="0">
                <a:latin typeface="+mn-ea"/>
                <a:ea typeface="+mn-ea"/>
              </a:rPr>
              <a:t>绑定</a:t>
            </a:r>
            <a:endParaRPr lang="zh-CN" altLang="en-US" sz="1200" dirty="0">
              <a:latin typeface="+mn-ea"/>
              <a:ea typeface="+mn-ea"/>
            </a:endParaRPr>
          </a:p>
          <a:p>
            <a:pPr marL="285750" indent="-285750">
              <a:defRPr/>
            </a:pP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用户价值</a:t>
            </a:r>
            <a:endParaRPr lang="en-US" altLang="zh-CN" sz="1600" kern="0" dirty="0">
              <a:solidFill>
                <a:srgbClr val="C00000"/>
              </a:solidFill>
              <a:latin typeface="+mn-ea"/>
              <a:ea typeface="+mn-ea"/>
            </a:endParaRPr>
          </a:p>
          <a:p>
            <a:pPr>
              <a:buFont typeface="Wingdings" panose="05000000000000000000" pitchFamily="2" charset="2"/>
              <a:buChar char="l"/>
              <a:defRPr/>
            </a:pPr>
            <a:r>
              <a:rPr lang="zh-CN" altLang="en-US" sz="1200" dirty="0">
                <a:latin typeface="+mn-ea"/>
                <a:ea typeface="+mn-ea"/>
              </a:rPr>
              <a:t>权限集中</a:t>
            </a:r>
            <a:r>
              <a:rPr lang="zh-CN" altLang="en-US" sz="1200" dirty="0" smtClean="0">
                <a:latin typeface="+mn-ea"/>
                <a:ea typeface="+mn-ea"/>
              </a:rPr>
              <a:t>管理</a:t>
            </a:r>
            <a:endParaRPr lang="en-US" altLang="zh-CN" sz="1200" dirty="0">
              <a:latin typeface="+mn-ea"/>
              <a:ea typeface="+mn-ea"/>
            </a:endParaRPr>
          </a:p>
          <a:p>
            <a:pPr>
              <a:buFont typeface="Wingdings" panose="05000000000000000000" pitchFamily="2" charset="2"/>
              <a:buChar char="l"/>
              <a:defRPr/>
            </a:pPr>
            <a:r>
              <a:rPr lang="zh-CN" altLang="en-US" sz="1200" dirty="0">
                <a:latin typeface="+mn-ea"/>
                <a:ea typeface="+mn-ea"/>
              </a:rPr>
              <a:t>降低了集群的管理</a:t>
            </a:r>
            <a:r>
              <a:rPr lang="zh-CN" altLang="en-US" sz="1200" dirty="0" smtClean="0">
                <a:latin typeface="+mn-ea"/>
                <a:ea typeface="+mn-ea"/>
              </a:rPr>
              <a:t>难度</a:t>
            </a:r>
            <a:endParaRPr lang="en-US" altLang="zh-CN" sz="1200" dirty="0">
              <a:latin typeface="+mn-ea"/>
              <a:ea typeface="+mn-ea"/>
            </a:endParaRPr>
          </a:p>
          <a:p>
            <a:pPr>
              <a:buFont typeface="Wingdings" panose="05000000000000000000" pitchFamily="2" charset="2"/>
              <a:buChar char="l"/>
              <a:defRPr/>
            </a:pPr>
            <a:r>
              <a:rPr lang="zh-CN" altLang="en-US" sz="1200" dirty="0">
                <a:latin typeface="+mn-ea"/>
                <a:ea typeface="+mn-ea"/>
              </a:rPr>
              <a:t>提供了细粒度的</a:t>
            </a:r>
            <a:r>
              <a:rPr lang="zh-CN" altLang="en-US" sz="1200" dirty="0" smtClean="0">
                <a:latin typeface="+mn-ea"/>
                <a:ea typeface="+mn-ea"/>
              </a:rPr>
              <a:t>资源管理</a:t>
            </a:r>
            <a:endParaRPr lang="en-US" altLang="zh-CN" sz="1200" dirty="0">
              <a:latin typeface="+mn-ea"/>
              <a:ea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安全：单点登录</a:t>
            </a:r>
            <a:endParaRPr lang="zh-CN" altLang="en-US" dirty="0" smtClean="0"/>
          </a:p>
        </p:txBody>
      </p:sp>
      <p:sp>
        <p:nvSpPr>
          <p:cNvPr id="3" name="Text Placeholder 2"/>
          <p:cNvSpPr>
            <a:spLocks noGrp="1"/>
          </p:cNvSpPr>
          <p:nvPr>
            <p:ph type="body" sz="quarter" idx="10"/>
          </p:nvPr>
        </p:nvSpPr>
        <p:spPr/>
        <p:txBody>
          <a:bodyPr/>
          <a:lstStyle/>
          <a:p>
            <a:endParaRPr lang="en-US"/>
          </a:p>
        </p:txBody>
      </p:sp>
      <p:sp>
        <p:nvSpPr>
          <p:cNvPr id="163" name="TextBox 162"/>
          <p:cNvSpPr txBox="1"/>
          <p:nvPr/>
        </p:nvSpPr>
        <p:spPr>
          <a:xfrm>
            <a:off x="4775906" y="1412776"/>
            <a:ext cx="3792538" cy="3786188"/>
          </a:xfrm>
          <a:prstGeom prst="rect">
            <a:avLst/>
          </a:prstGeom>
          <a:solidFill>
            <a:schemeClr val="bg1">
              <a:lumMod val="85000"/>
            </a:schemeClr>
          </a:solidFill>
        </p:spPr>
        <p:txBody>
          <a:bodyPr>
            <a:spAutoFit/>
          </a:bodyPr>
          <a:lstStyle/>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应用场景</a:t>
            </a:r>
            <a:endParaRPr lang="en-US" altLang="zh-CN" sz="1600" kern="0" dirty="0">
              <a:solidFill>
                <a:srgbClr val="C00000"/>
              </a:solidFill>
              <a:latin typeface="+mn-ea"/>
              <a:ea typeface="+mn-ea"/>
            </a:endParaRPr>
          </a:p>
          <a:p>
            <a:pPr>
              <a:defRPr/>
            </a:pPr>
            <a:r>
              <a:rPr lang="en-US" altLang="zh-CN" sz="1200" dirty="0" err="1">
                <a:latin typeface="+mn-ea"/>
                <a:ea typeface="+mn-ea"/>
              </a:rPr>
              <a:t>Hadoop</a:t>
            </a:r>
            <a:r>
              <a:rPr lang="zh-CN" altLang="en-US" sz="1200" dirty="0">
                <a:latin typeface="+mn-ea"/>
                <a:ea typeface="+mn-ea"/>
              </a:rPr>
              <a:t>集群原生组件的</a:t>
            </a:r>
            <a:r>
              <a:rPr lang="en-US" altLang="zh-CN" sz="1200" dirty="0">
                <a:latin typeface="+mn-ea"/>
                <a:ea typeface="+mn-ea"/>
              </a:rPr>
              <a:t>WEB UI</a:t>
            </a:r>
            <a:r>
              <a:rPr lang="zh-CN" altLang="en-US" sz="1200" dirty="0">
                <a:latin typeface="+mn-ea"/>
                <a:ea typeface="+mn-ea"/>
              </a:rPr>
              <a:t>可以直接登陆，并不需要用户鉴权，没有任何安全保障能力，需要增加用户鉴权功能。同时，多个组件</a:t>
            </a:r>
            <a:r>
              <a:rPr lang="en-US" altLang="zh-CN" sz="1200" dirty="0">
                <a:latin typeface="+mn-ea"/>
                <a:ea typeface="+mn-ea"/>
              </a:rPr>
              <a:t>UI</a:t>
            </a:r>
            <a:r>
              <a:rPr lang="zh-CN" altLang="en-US" sz="1200" dirty="0">
                <a:latin typeface="+mn-ea"/>
                <a:ea typeface="+mn-ea"/>
              </a:rPr>
              <a:t>登陆时，如果不支持单点登陆，那么每登陆一次组件</a:t>
            </a:r>
            <a:r>
              <a:rPr lang="en-US" altLang="zh-CN" sz="1200" dirty="0">
                <a:latin typeface="+mn-ea"/>
                <a:ea typeface="+mn-ea"/>
              </a:rPr>
              <a:t>UI</a:t>
            </a:r>
            <a:r>
              <a:rPr lang="zh-CN" altLang="en-US" sz="1200" dirty="0">
                <a:latin typeface="+mn-ea"/>
                <a:ea typeface="+mn-ea"/>
              </a:rPr>
              <a:t>都需要输入一次鉴权信息，非常麻烦。</a:t>
            </a: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解决方案</a:t>
            </a:r>
            <a:endParaRPr lang="en-US" altLang="zh-CN" sz="1600" kern="0" dirty="0">
              <a:solidFill>
                <a:srgbClr val="C00000"/>
              </a:solidFill>
              <a:latin typeface="+mn-ea"/>
              <a:ea typeface="+mn-ea"/>
            </a:endParaRPr>
          </a:p>
          <a:p>
            <a:pPr marL="285750" indent="-285750">
              <a:buFont typeface="Wingdings" panose="05000000000000000000" pitchFamily="2" charset="2"/>
              <a:buChar char="l"/>
              <a:defRPr/>
            </a:pPr>
            <a:r>
              <a:rPr lang="zh-CN" altLang="en-US" sz="1200" dirty="0">
                <a:latin typeface="+mn-ea"/>
                <a:ea typeface="+mn-ea"/>
              </a:rPr>
              <a:t>首次登陆</a:t>
            </a:r>
            <a:r>
              <a:rPr lang="en-US" altLang="zh-CN" sz="1200" dirty="0">
                <a:latin typeface="+mn-ea"/>
                <a:ea typeface="+mn-ea"/>
              </a:rPr>
              <a:t>UI</a:t>
            </a:r>
            <a:r>
              <a:rPr lang="zh-CN" altLang="en-US" sz="1200" dirty="0">
                <a:latin typeface="+mn-ea"/>
                <a:ea typeface="+mn-ea"/>
              </a:rPr>
              <a:t>，会重定向到</a:t>
            </a:r>
            <a:r>
              <a:rPr lang="en-US" altLang="zh-CN" sz="1200" dirty="0">
                <a:latin typeface="+mn-ea"/>
                <a:ea typeface="+mn-ea"/>
              </a:rPr>
              <a:t>CAS</a:t>
            </a:r>
            <a:r>
              <a:rPr lang="zh-CN" altLang="en-US" sz="1200" dirty="0">
                <a:latin typeface="+mn-ea"/>
                <a:ea typeface="+mn-ea"/>
              </a:rPr>
              <a:t>进行集中认证。认证通过后，返回票据；</a:t>
            </a:r>
            <a:r>
              <a:rPr lang="en-US" altLang="zh-CN" sz="1200" dirty="0">
                <a:latin typeface="+mn-ea"/>
                <a:ea typeface="+mn-ea"/>
              </a:rPr>
              <a:t>UI</a:t>
            </a:r>
            <a:r>
              <a:rPr lang="zh-CN" altLang="en-US" sz="1200" dirty="0">
                <a:latin typeface="+mn-ea"/>
                <a:ea typeface="+mn-ea"/>
              </a:rPr>
              <a:t>使用票据重新请求</a:t>
            </a:r>
            <a:r>
              <a:rPr lang="en-US" altLang="zh-CN" sz="1200" dirty="0">
                <a:latin typeface="+mn-ea"/>
                <a:ea typeface="+mn-ea"/>
              </a:rPr>
              <a:t>server</a:t>
            </a:r>
            <a:r>
              <a:rPr lang="zh-CN" altLang="en-US" sz="1200" dirty="0">
                <a:latin typeface="+mn-ea"/>
                <a:ea typeface="+mn-ea"/>
              </a:rPr>
              <a:t>端，</a:t>
            </a:r>
            <a:r>
              <a:rPr lang="en-US" altLang="zh-CN" sz="1200" dirty="0">
                <a:latin typeface="+mn-ea"/>
                <a:ea typeface="+mn-ea"/>
              </a:rPr>
              <a:t>server</a:t>
            </a:r>
            <a:r>
              <a:rPr lang="zh-CN" altLang="en-US" sz="1200" dirty="0">
                <a:latin typeface="+mn-ea"/>
                <a:ea typeface="+mn-ea"/>
              </a:rPr>
              <a:t>端向</a:t>
            </a:r>
            <a:r>
              <a:rPr lang="en-US" altLang="zh-CN" sz="1200" dirty="0">
                <a:latin typeface="+mn-ea"/>
                <a:ea typeface="+mn-ea"/>
              </a:rPr>
              <a:t>CAS</a:t>
            </a:r>
            <a:r>
              <a:rPr lang="zh-CN" altLang="en-US" sz="1200" dirty="0">
                <a:latin typeface="+mn-ea"/>
                <a:ea typeface="+mn-ea"/>
              </a:rPr>
              <a:t>校验票据。从而完成登陆认证校验过程。</a:t>
            </a:r>
            <a:endParaRPr lang="en-US" altLang="zh-CN" sz="1200" dirty="0">
              <a:latin typeface="+mn-ea"/>
              <a:ea typeface="+mn-ea"/>
            </a:endParaRPr>
          </a:p>
          <a:p>
            <a:pPr marL="285750" indent="-285750">
              <a:buFont typeface="Wingdings" panose="05000000000000000000" pitchFamily="2" charset="2"/>
              <a:buChar char="l"/>
              <a:defRPr/>
            </a:pPr>
            <a:r>
              <a:rPr lang="zh-CN" altLang="en-US" sz="1200" dirty="0">
                <a:latin typeface="+mn-ea"/>
                <a:ea typeface="+mn-ea"/>
              </a:rPr>
              <a:t>二次登陆组件</a:t>
            </a:r>
            <a:r>
              <a:rPr lang="en-US" altLang="zh-CN" sz="1200" dirty="0">
                <a:latin typeface="+mn-ea"/>
                <a:ea typeface="+mn-ea"/>
              </a:rPr>
              <a:t>UI</a:t>
            </a:r>
            <a:r>
              <a:rPr lang="zh-CN" altLang="en-US" sz="1200" dirty="0">
                <a:latin typeface="+mn-ea"/>
                <a:ea typeface="+mn-ea"/>
              </a:rPr>
              <a:t>，组件</a:t>
            </a:r>
            <a:r>
              <a:rPr lang="en-US" altLang="zh-CN" sz="1200" dirty="0" err="1">
                <a:latin typeface="+mn-ea"/>
                <a:ea typeface="+mn-ea"/>
              </a:rPr>
              <a:t>Webapp</a:t>
            </a:r>
            <a:r>
              <a:rPr lang="zh-CN" altLang="en-US" sz="1200" dirty="0">
                <a:latin typeface="+mn-ea"/>
                <a:ea typeface="+mn-ea"/>
              </a:rPr>
              <a:t>直接向</a:t>
            </a:r>
            <a:r>
              <a:rPr lang="en-US" altLang="zh-CN" sz="1200" dirty="0">
                <a:latin typeface="+mn-ea"/>
                <a:ea typeface="+mn-ea"/>
              </a:rPr>
              <a:t>CAS</a:t>
            </a:r>
            <a:r>
              <a:rPr lang="zh-CN" altLang="en-US" sz="1200" dirty="0">
                <a:latin typeface="+mn-ea"/>
                <a:ea typeface="+mn-ea"/>
              </a:rPr>
              <a:t>校验身份。如果该身份已经登陆，则无需再次身份校验。</a:t>
            </a: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用户价值</a:t>
            </a:r>
            <a:endParaRPr lang="en-US" altLang="zh-CN" sz="1600" kern="0" dirty="0">
              <a:solidFill>
                <a:srgbClr val="C00000"/>
              </a:solidFill>
              <a:latin typeface="+mn-ea"/>
              <a:ea typeface="+mn-ea"/>
            </a:endParaRPr>
          </a:p>
          <a:p>
            <a:pPr>
              <a:buFont typeface="Wingdings" panose="05000000000000000000" pitchFamily="2" charset="2"/>
              <a:buChar char="l"/>
              <a:defRPr/>
            </a:pPr>
            <a:r>
              <a:rPr lang="zh-CN" altLang="en-US" sz="1200" dirty="0">
                <a:latin typeface="+mn-ea"/>
                <a:ea typeface="+mn-ea"/>
              </a:rPr>
              <a:t>提供安全、可靠的统一用户身份校验机制。</a:t>
            </a:r>
            <a:endParaRPr lang="en-US" altLang="zh-CN" sz="1200" dirty="0">
              <a:latin typeface="+mn-ea"/>
              <a:ea typeface="+mn-ea"/>
            </a:endParaRPr>
          </a:p>
          <a:p>
            <a:pPr>
              <a:buFont typeface="Wingdings" panose="05000000000000000000" pitchFamily="2" charset="2"/>
              <a:buChar char="l"/>
              <a:defRPr/>
            </a:pPr>
            <a:r>
              <a:rPr lang="zh-CN" altLang="en-US" sz="1200" dirty="0">
                <a:latin typeface="+mn-ea"/>
                <a:ea typeface="+mn-ea"/>
              </a:rPr>
              <a:t>提供多组件</a:t>
            </a:r>
            <a:r>
              <a:rPr lang="en-US" altLang="zh-CN" sz="1200" dirty="0">
                <a:latin typeface="+mn-ea"/>
                <a:ea typeface="+mn-ea"/>
              </a:rPr>
              <a:t>UI</a:t>
            </a:r>
            <a:r>
              <a:rPr lang="zh-CN" altLang="en-US" sz="1200" dirty="0">
                <a:latin typeface="+mn-ea"/>
                <a:ea typeface="+mn-ea"/>
              </a:rPr>
              <a:t>间单点登陆功能，操作方便易用。</a:t>
            </a:r>
            <a:endParaRPr lang="en-US" altLang="zh-CN" sz="1200" dirty="0">
              <a:latin typeface="+mn-ea"/>
              <a:ea typeface="+mn-ea"/>
            </a:endParaRPr>
          </a:p>
        </p:txBody>
      </p:sp>
      <p:sp>
        <p:nvSpPr>
          <p:cNvPr id="75" name="TextBox 158"/>
          <p:cNvSpPr txBox="1">
            <a:spLocks noChangeArrowheads="1"/>
          </p:cNvSpPr>
          <p:nvPr/>
        </p:nvSpPr>
        <p:spPr bwMode="auto">
          <a:xfrm>
            <a:off x="1295636" y="3320988"/>
            <a:ext cx="240772" cy="215444"/>
          </a:xfrm>
          <a:prstGeom prst="rect">
            <a:avLst/>
          </a:prstGeom>
          <a:noFill/>
          <a:ln w="9525">
            <a:noFill/>
            <a:miter lim="800000"/>
          </a:ln>
        </p:spPr>
        <p:txBody>
          <a:bodyPr wrap="none">
            <a:spAutoFit/>
          </a:bodyPr>
          <a:lstStyle/>
          <a:p>
            <a:r>
              <a:rPr lang="en-US" altLang="zh-CN" sz="800" dirty="0" smtClean="0">
                <a:solidFill>
                  <a:schemeClr val="bg1"/>
                </a:solidFill>
                <a:latin typeface="+mn-ea"/>
                <a:ea typeface="+mn-ea"/>
              </a:rPr>
              <a:t>6</a:t>
            </a:r>
            <a:endParaRPr lang="zh-CN" altLang="en-US" sz="800" dirty="0">
              <a:solidFill>
                <a:schemeClr val="bg1"/>
              </a:solidFill>
              <a:latin typeface="+mn-ea"/>
              <a:ea typeface="+mn-ea"/>
            </a:endParaRPr>
          </a:p>
        </p:txBody>
      </p:sp>
      <p:grpSp>
        <p:nvGrpSpPr>
          <p:cNvPr id="141" name="组合 140"/>
          <p:cNvGrpSpPr/>
          <p:nvPr/>
        </p:nvGrpSpPr>
        <p:grpSpPr>
          <a:xfrm>
            <a:off x="647564" y="1484784"/>
            <a:ext cx="4104456" cy="2923441"/>
            <a:chOff x="263965" y="915566"/>
            <a:chExt cx="4471590" cy="2923441"/>
          </a:xfrm>
        </p:grpSpPr>
        <p:grpSp>
          <p:nvGrpSpPr>
            <p:cNvPr id="142" name="组合 65"/>
            <p:cNvGrpSpPr/>
            <p:nvPr/>
          </p:nvGrpSpPr>
          <p:grpSpPr>
            <a:xfrm>
              <a:off x="263965" y="915566"/>
              <a:ext cx="4471590" cy="2923441"/>
              <a:chOff x="1403648" y="1131590"/>
              <a:chExt cx="5519131" cy="2077970"/>
            </a:xfrm>
          </p:grpSpPr>
          <p:sp>
            <p:nvSpPr>
              <p:cNvPr id="151" name="圆角矩形 150"/>
              <p:cNvSpPr/>
              <p:nvPr/>
            </p:nvSpPr>
            <p:spPr bwMode="auto">
              <a:xfrm>
                <a:off x="1691680" y="1744337"/>
                <a:ext cx="864096" cy="270030"/>
              </a:xfrm>
              <a:prstGeom prst="roundRect">
                <a:avLst/>
              </a:prstGeom>
              <a:solidFill>
                <a:schemeClr val="accent2">
                  <a:lumMod val="9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a:buClr>
                    <a:srgbClr val="CC9900"/>
                  </a:buClr>
                </a:pPr>
                <a:r>
                  <a:rPr lang="en-US" altLang="zh-CN" sz="800" dirty="0" smtClean="0">
                    <a:solidFill>
                      <a:srgbClr val="000000"/>
                    </a:solidFill>
                    <a:latin typeface="微软雅黑" panose="020B0503020204020204" pitchFamily="34" charset="-122"/>
                    <a:ea typeface="微软雅黑" panose="020B0503020204020204" pitchFamily="34" charset="-122"/>
                  </a:rPr>
                  <a:t>OM UI</a:t>
                </a:r>
                <a:endParaRPr lang="zh-CN" altLang="en-US" sz="800" dirty="0" smtClean="0">
                  <a:solidFill>
                    <a:srgbClr val="000000"/>
                  </a:solidFill>
                  <a:latin typeface="微软雅黑" panose="020B0503020204020204" pitchFamily="34" charset="-122"/>
                  <a:ea typeface="微软雅黑" panose="020B0503020204020204" pitchFamily="34" charset="-122"/>
                </a:endParaRPr>
              </a:p>
            </p:txBody>
          </p:sp>
          <p:sp>
            <p:nvSpPr>
              <p:cNvPr id="152" name="圆角矩形 151"/>
              <p:cNvSpPr/>
              <p:nvPr/>
            </p:nvSpPr>
            <p:spPr bwMode="auto">
              <a:xfrm>
                <a:off x="2843808" y="2122379"/>
                <a:ext cx="648072" cy="270030"/>
              </a:xfrm>
              <a:prstGeom prst="roundRect">
                <a:avLst/>
              </a:prstGeom>
              <a:solidFill>
                <a:srgbClr val="00B0F0"/>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a:buClr>
                    <a:srgbClr val="CC9900"/>
                  </a:buClr>
                </a:pPr>
                <a:r>
                  <a:rPr lang="en-US" altLang="zh-CN" sz="800" dirty="0" smtClean="0">
                    <a:solidFill>
                      <a:srgbClr val="000000"/>
                    </a:solidFill>
                    <a:latin typeface="微软雅黑" panose="020B0503020204020204" pitchFamily="34" charset="-122"/>
                    <a:ea typeface="微软雅黑" panose="020B0503020204020204" pitchFamily="34" charset="-122"/>
                  </a:rPr>
                  <a:t>CAS</a:t>
                </a:r>
                <a:endParaRPr lang="zh-CN" altLang="en-US" sz="800" dirty="0" smtClean="0">
                  <a:solidFill>
                    <a:srgbClr val="000000"/>
                  </a:solidFill>
                  <a:latin typeface="微软雅黑" panose="020B0503020204020204" pitchFamily="34" charset="-122"/>
                  <a:ea typeface="微软雅黑" panose="020B0503020204020204" pitchFamily="34" charset="-122"/>
                </a:endParaRPr>
              </a:p>
            </p:txBody>
          </p:sp>
          <p:sp>
            <p:nvSpPr>
              <p:cNvPr id="153" name="圆角矩形 152"/>
              <p:cNvSpPr/>
              <p:nvPr/>
            </p:nvSpPr>
            <p:spPr bwMode="auto">
              <a:xfrm>
                <a:off x="1763688" y="2716445"/>
                <a:ext cx="720080" cy="324036"/>
              </a:xfrm>
              <a:prstGeom prst="roundRect">
                <a:avLst/>
              </a:prstGeom>
              <a:solidFill>
                <a:srgbClr val="00B0F0"/>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a:buClr>
                    <a:srgbClr val="CC9900"/>
                  </a:buClr>
                </a:pPr>
                <a:r>
                  <a:rPr lang="en-US" altLang="zh-CN" sz="800" dirty="0" smtClean="0">
                    <a:solidFill>
                      <a:srgbClr val="000000"/>
                    </a:solidFill>
                    <a:latin typeface="微软雅黑" panose="020B0503020204020204" pitchFamily="34" charset="-122"/>
                    <a:ea typeface="微软雅黑" panose="020B0503020204020204" pitchFamily="34" charset="-122"/>
                  </a:rPr>
                  <a:t>OM Server</a:t>
                </a:r>
                <a:endParaRPr lang="zh-CN" altLang="en-US" sz="800" dirty="0" smtClean="0">
                  <a:solidFill>
                    <a:srgbClr val="000000"/>
                  </a:solidFill>
                  <a:latin typeface="微软雅黑" panose="020B0503020204020204" pitchFamily="34" charset="-122"/>
                  <a:ea typeface="微软雅黑" panose="020B0503020204020204" pitchFamily="34" charset="-122"/>
                </a:endParaRPr>
              </a:p>
            </p:txBody>
          </p:sp>
          <p:pic>
            <p:nvPicPr>
              <p:cNvPr id="154" name="Picture 122" descr="icons_contained_005"/>
              <p:cNvPicPr>
                <a:picLocks noChangeAspect="1" noChangeArrowheads="1"/>
              </p:cNvPicPr>
              <p:nvPr/>
            </p:nvPicPr>
            <p:blipFill>
              <a:blip r:embed="rId3" cstate="print"/>
              <a:srcRect/>
              <a:stretch>
                <a:fillRect/>
              </a:stretch>
            </p:blipFill>
            <p:spPr bwMode="auto">
              <a:xfrm>
                <a:off x="3011944" y="1131590"/>
                <a:ext cx="263913" cy="181202"/>
              </a:xfrm>
              <a:prstGeom prst="rect">
                <a:avLst/>
              </a:prstGeom>
              <a:noFill/>
              <a:ln w="9525">
                <a:noFill/>
                <a:miter lim="800000"/>
                <a:headEnd/>
                <a:tailEnd/>
              </a:ln>
            </p:spPr>
          </p:pic>
          <p:sp>
            <p:nvSpPr>
              <p:cNvPr id="155" name="圆角矩形 154"/>
              <p:cNvSpPr/>
              <p:nvPr/>
            </p:nvSpPr>
            <p:spPr bwMode="auto">
              <a:xfrm>
                <a:off x="4644008" y="1744337"/>
                <a:ext cx="864096" cy="270030"/>
              </a:xfrm>
              <a:prstGeom prst="roundRect">
                <a:avLst/>
              </a:prstGeom>
              <a:solidFill>
                <a:schemeClr val="accent2">
                  <a:lumMod val="9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a:buClr>
                    <a:srgbClr val="CC9900"/>
                  </a:buClr>
                </a:pPr>
                <a:r>
                  <a:rPr lang="zh-CN" altLang="en-US" sz="800" dirty="0" smtClean="0">
                    <a:solidFill>
                      <a:srgbClr val="000000"/>
                    </a:solidFill>
                    <a:latin typeface="微软雅黑" panose="020B0503020204020204" pitchFamily="34" charset="-122"/>
                    <a:ea typeface="微软雅黑" panose="020B0503020204020204" pitchFamily="34" charset="-122"/>
                  </a:rPr>
                  <a:t>组件</a:t>
                </a:r>
                <a:r>
                  <a:rPr lang="en-US" altLang="zh-CN" sz="800" dirty="0" smtClean="0">
                    <a:solidFill>
                      <a:srgbClr val="000000"/>
                    </a:solidFill>
                    <a:latin typeface="微软雅黑" panose="020B0503020204020204" pitchFamily="34" charset="-122"/>
                    <a:ea typeface="微软雅黑" panose="020B0503020204020204" pitchFamily="34" charset="-122"/>
                  </a:rPr>
                  <a:t> </a:t>
                </a:r>
                <a:r>
                  <a:rPr lang="en-US" altLang="zh-CN" sz="800" dirty="0" err="1" smtClean="0">
                    <a:solidFill>
                      <a:srgbClr val="000000"/>
                    </a:solidFill>
                    <a:latin typeface="微软雅黑" panose="020B0503020204020204" pitchFamily="34" charset="-122"/>
                    <a:ea typeface="微软雅黑" panose="020B0503020204020204" pitchFamily="34" charset="-122"/>
                  </a:rPr>
                  <a:t>WebUI</a:t>
                </a:r>
                <a:endParaRPr lang="zh-CN" altLang="en-US" sz="800" dirty="0" smtClean="0">
                  <a:solidFill>
                    <a:srgbClr val="000000"/>
                  </a:solidFill>
                  <a:latin typeface="微软雅黑" panose="020B0503020204020204" pitchFamily="34" charset="-122"/>
                  <a:ea typeface="微软雅黑" panose="020B0503020204020204" pitchFamily="34" charset="-122"/>
                </a:endParaRPr>
              </a:p>
            </p:txBody>
          </p:sp>
          <p:sp>
            <p:nvSpPr>
              <p:cNvPr id="156" name="圆角矩形 155"/>
              <p:cNvSpPr/>
              <p:nvPr/>
            </p:nvSpPr>
            <p:spPr bwMode="auto">
              <a:xfrm>
                <a:off x="4644008" y="2716445"/>
                <a:ext cx="864096" cy="324036"/>
              </a:xfrm>
              <a:prstGeom prst="roundRect">
                <a:avLst/>
              </a:prstGeom>
              <a:solidFill>
                <a:srgbClr val="00B0F0"/>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a:buClr>
                    <a:srgbClr val="CC9900"/>
                  </a:buClr>
                </a:pPr>
                <a:r>
                  <a:rPr lang="zh-CN" altLang="en-US" sz="800" dirty="0" smtClean="0">
                    <a:solidFill>
                      <a:srgbClr val="000000"/>
                    </a:solidFill>
                    <a:latin typeface="微软雅黑" panose="020B0503020204020204" pitchFamily="34" charset="-122"/>
                    <a:ea typeface="微软雅黑" panose="020B0503020204020204" pitchFamily="34" charset="-122"/>
                  </a:rPr>
                  <a:t>组件</a:t>
                </a:r>
                <a:r>
                  <a:rPr lang="en-US" altLang="zh-CN" sz="800" dirty="0" smtClean="0">
                    <a:solidFill>
                      <a:srgbClr val="000000"/>
                    </a:solidFill>
                    <a:latin typeface="微软雅黑" panose="020B0503020204020204" pitchFamily="34" charset="-122"/>
                    <a:ea typeface="微软雅黑" panose="020B0503020204020204" pitchFamily="34" charset="-122"/>
                  </a:rPr>
                  <a:t> </a:t>
                </a:r>
                <a:r>
                  <a:rPr lang="en-US" altLang="zh-CN" sz="800" dirty="0" err="1" smtClean="0">
                    <a:solidFill>
                      <a:srgbClr val="000000"/>
                    </a:solidFill>
                    <a:latin typeface="微软雅黑" panose="020B0503020204020204" pitchFamily="34" charset="-122"/>
                    <a:ea typeface="微软雅黑" panose="020B0503020204020204" pitchFamily="34" charset="-122"/>
                  </a:rPr>
                  <a:t>WebApp</a:t>
                </a:r>
                <a:endParaRPr lang="zh-CN" altLang="en-US" sz="800" dirty="0" smtClean="0">
                  <a:solidFill>
                    <a:srgbClr val="000000"/>
                  </a:solidFill>
                  <a:latin typeface="微软雅黑" panose="020B0503020204020204" pitchFamily="34" charset="-122"/>
                  <a:ea typeface="微软雅黑" panose="020B0503020204020204" pitchFamily="34" charset="-122"/>
                </a:endParaRPr>
              </a:p>
            </p:txBody>
          </p:sp>
          <p:sp>
            <p:nvSpPr>
              <p:cNvPr id="157" name="圆角矩形 156"/>
              <p:cNvSpPr/>
              <p:nvPr/>
            </p:nvSpPr>
            <p:spPr bwMode="auto">
              <a:xfrm>
                <a:off x="3923928" y="2122379"/>
                <a:ext cx="720080" cy="270030"/>
              </a:xfrm>
              <a:prstGeom prst="roundRect">
                <a:avLst/>
              </a:prstGeom>
              <a:solidFill>
                <a:srgbClr val="00B0F0"/>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a:buClr>
                    <a:srgbClr val="CC9900"/>
                  </a:buClr>
                </a:pPr>
                <a:r>
                  <a:rPr lang="en-US" altLang="zh-CN" sz="800" dirty="0" smtClean="0">
                    <a:solidFill>
                      <a:srgbClr val="000000"/>
                    </a:solidFill>
                    <a:latin typeface="微软雅黑" panose="020B0503020204020204" pitchFamily="34" charset="-122"/>
                    <a:ea typeface="微软雅黑" panose="020B0503020204020204" pitchFamily="34" charset="-122"/>
                  </a:rPr>
                  <a:t>LDAP</a:t>
                </a:r>
                <a:endParaRPr lang="zh-CN" altLang="en-US" sz="800" dirty="0" smtClean="0">
                  <a:solidFill>
                    <a:srgbClr val="000000"/>
                  </a:solidFill>
                  <a:latin typeface="微软雅黑" panose="020B0503020204020204" pitchFamily="34" charset="-122"/>
                  <a:ea typeface="微软雅黑" panose="020B0503020204020204" pitchFamily="34" charset="-122"/>
                </a:endParaRPr>
              </a:p>
            </p:txBody>
          </p:sp>
          <p:sp>
            <p:nvSpPr>
              <p:cNvPr id="158" name="圆角矩形 157"/>
              <p:cNvSpPr/>
              <p:nvPr/>
            </p:nvSpPr>
            <p:spPr bwMode="auto">
              <a:xfrm>
                <a:off x="6156177" y="1744337"/>
                <a:ext cx="766599" cy="282955"/>
              </a:xfrm>
              <a:prstGeom prst="roundRect">
                <a:avLst/>
              </a:prstGeom>
              <a:solidFill>
                <a:schemeClr val="accent2">
                  <a:lumMod val="90000"/>
                </a:scheme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a:buClr>
                    <a:srgbClr val="CC9900"/>
                  </a:buClr>
                </a:pPr>
                <a:r>
                  <a:rPr lang="zh-CN" altLang="en-US" sz="800" dirty="0" smtClean="0">
                    <a:solidFill>
                      <a:srgbClr val="000000"/>
                    </a:solidFill>
                    <a:latin typeface="微软雅黑" panose="020B0503020204020204" pitchFamily="34" charset="-122"/>
                    <a:ea typeface="微软雅黑" panose="020B0503020204020204" pitchFamily="34" charset="-122"/>
                  </a:rPr>
                  <a:t>组件</a:t>
                </a:r>
                <a:r>
                  <a:rPr lang="en-US" altLang="zh-CN" sz="800" dirty="0" smtClean="0">
                    <a:solidFill>
                      <a:srgbClr val="000000"/>
                    </a:solidFill>
                    <a:latin typeface="微软雅黑" panose="020B0503020204020204" pitchFamily="34" charset="-122"/>
                    <a:ea typeface="微软雅黑" panose="020B0503020204020204" pitchFamily="34" charset="-122"/>
                  </a:rPr>
                  <a:t> </a:t>
                </a:r>
                <a:r>
                  <a:rPr lang="en-US" altLang="zh-CN" sz="800" dirty="0" err="1" smtClean="0">
                    <a:solidFill>
                      <a:srgbClr val="000000"/>
                    </a:solidFill>
                    <a:latin typeface="微软雅黑" panose="020B0503020204020204" pitchFamily="34" charset="-122"/>
                    <a:ea typeface="微软雅黑" panose="020B0503020204020204" pitchFamily="34" charset="-122"/>
                  </a:rPr>
                  <a:t>WebUI</a:t>
                </a:r>
                <a:endParaRPr lang="zh-CN" altLang="en-US" sz="800" dirty="0" smtClean="0">
                  <a:solidFill>
                    <a:srgbClr val="000000"/>
                  </a:solidFill>
                  <a:latin typeface="微软雅黑" panose="020B0503020204020204" pitchFamily="34" charset="-122"/>
                  <a:ea typeface="微软雅黑" panose="020B0503020204020204" pitchFamily="34" charset="-122"/>
                </a:endParaRPr>
              </a:p>
            </p:txBody>
          </p:sp>
          <p:sp>
            <p:nvSpPr>
              <p:cNvPr id="159" name="圆角矩形 158"/>
              <p:cNvSpPr/>
              <p:nvPr/>
            </p:nvSpPr>
            <p:spPr bwMode="auto">
              <a:xfrm>
                <a:off x="6156177" y="2716445"/>
                <a:ext cx="766599" cy="308915"/>
              </a:xfrm>
              <a:prstGeom prst="roundRect">
                <a:avLst/>
              </a:prstGeom>
              <a:solidFill>
                <a:srgbClr val="00B0F0"/>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a:buClr>
                    <a:srgbClr val="CC9900"/>
                  </a:buClr>
                </a:pPr>
                <a:r>
                  <a:rPr lang="zh-CN" altLang="en-US" sz="800" dirty="0" smtClean="0">
                    <a:solidFill>
                      <a:srgbClr val="000000"/>
                    </a:solidFill>
                    <a:latin typeface="微软雅黑" panose="020B0503020204020204" pitchFamily="34" charset="-122"/>
                    <a:ea typeface="微软雅黑" panose="020B0503020204020204" pitchFamily="34" charset="-122"/>
                  </a:rPr>
                  <a:t>组件</a:t>
                </a:r>
                <a:r>
                  <a:rPr lang="en-US" altLang="zh-CN" sz="800" dirty="0" smtClean="0">
                    <a:solidFill>
                      <a:srgbClr val="000000"/>
                    </a:solidFill>
                    <a:latin typeface="微软雅黑" panose="020B0503020204020204" pitchFamily="34" charset="-122"/>
                    <a:ea typeface="微软雅黑" panose="020B0503020204020204" pitchFamily="34" charset="-122"/>
                  </a:rPr>
                  <a:t> </a:t>
                </a:r>
                <a:r>
                  <a:rPr lang="en-US" altLang="zh-CN" sz="800" dirty="0" err="1" smtClean="0">
                    <a:solidFill>
                      <a:srgbClr val="000000"/>
                    </a:solidFill>
                    <a:latin typeface="微软雅黑" panose="020B0503020204020204" pitchFamily="34" charset="-122"/>
                    <a:ea typeface="微软雅黑" panose="020B0503020204020204" pitchFamily="34" charset="-122"/>
                  </a:rPr>
                  <a:t>WebApp</a:t>
                </a:r>
                <a:endParaRPr lang="zh-CN" altLang="en-US" sz="800" dirty="0" smtClean="0">
                  <a:solidFill>
                    <a:srgbClr val="000000"/>
                  </a:solidFill>
                  <a:latin typeface="微软雅黑" panose="020B0503020204020204" pitchFamily="34" charset="-122"/>
                  <a:ea typeface="微软雅黑" panose="020B0503020204020204" pitchFamily="34" charset="-122"/>
                </a:endParaRPr>
              </a:p>
            </p:txBody>
          </p:sp>
          <p:cxnSp>
            <p:nvCxnSpPr>
              <p:cNvPr id="160" name="直接箭头连接符 13"/>
              <p:cNvCxnSpPr>
                <a:stCxn id="154" idx="2"/>
                <a:endCxn id="155" idx="0"/>
              </p:cNvCxnSpPr>
              <p:nvPr/>
            </p:nvCxnSpPr>
            <p:spPr bwMode="auto">
              <a:xfrm rot="16200000" flipH="1">
                <a:off x="3894205" y="562486"/>
                <a:ext cx="431546" cy="1932156"/>
              </a:xfrm>
              <a:prstGeom prst="bentConnector3">
                <a:avLst>
                  <a:gd name="adj1" fmla="val 50000"/>
                </a:avLst>
              </a:prstGeom>
              <a:noFill/>
              <a:ln w="19050">
                <a:solidFill>
                  <a:srgbClr val="0000FF"/>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直接箭头连接符 15"/>
              <p:cNvCxnSpPr>
                <a:stCxn id="154" idx="2"/>
                <a:endCxn id="158" idx="0"/>
              </p:cNvCxnSpPr>
              <p:nvPr/>
            </p:nvCxnSpPr>
            <p:spPr bwMode="auto">
              <a:xfrm rot="16200000" flipH="1">
                <a:off x="4625915" y="-169224"/>
                <a:ext cx="431546" cy="3395576"/>
              </a:xfrm>
              <a:prstGeom prst="bentConnector3">
                <a:avLst>
                  <a:gd name="adj1" fmla="val 50000"/>
                </a:avLst>
              </a:prstGeom>
              <a:noFill/>
              <a:ln w="19050">
                <a:solidFill>
                  <a:srgbClr val="0000FF"/>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直接箭头连接符 17"/>
              <p:cNvCxnSpPr>
                <a:stCxn id="154" idx="2"/>
                <a:endCxn id="152" idx="0"/>
              </p:cNvCxnSpPr>
              <p:nvPr/>
            </p:nvCxnSpPr>
            <p:spPr bwMode="auto">
              <a:xfrm rot="16200000" flipH="1">
                <a:off x="2751078" y="1705613"/>
                <a:ext cx="809588" cy="23944"/>
              </a:xfrm>
              <a:prstGeom prst="bentConnector3">
                <a:avLst>
                  <a:gd name="adj1" fmla="val 50000"/>
                </a:avLst>
              </a:prstGeom>
              <a:noFill/>
              <a:ln w="19050">
                <a:solidFill>
                  <a:srgbClr val="FF00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直接箭头连接符 163"/>
              <p:cNvCxnSpPr>
                <a:stCxn id="155" idx="2"/>
                <a:endCxn id="156" idx="0"/>
              </p:cNvCxnSpPr>
              <p:nvPr/>
            </p:nvCxnSpPr>
            <p:spPr bwMode="auto">
              <a:xfrm>
                <a:off x="5076056" y="2014367"/>
                <a:ext cx="0" cy="702078"/>
              </a:xfrm>
              <a:prstGeom prst="straightConnector1">
                <a:avLst/>
              </a:prstGeom>
              <a:noFill/>
              <a:ln w="19050">
                <a:solidFill>
                  <a:srgbClr val="0000FF"/>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直接箭头连接符 21"/>
              <p:cNvCxnSpPr>
                <a:stCxn id="156" idx="1"/>
                <a:endCxn id="152" idx="2"/>
              </p:cNvCxnSpPr>
              <p:nvPr/>
            </p:nvCxnSpPr>
            <p:spPr bwMode="auto">
              <a:xfrm rot="10800000">
                <a:off x="3167844" y="2392409"/>
                <a:ext cx="1476164" cy="486054"/>
              </a:xfrm>
              <a:prstGeom prst="bentConnector2">
                <a:avLst/>
              </a:prstGeom>
              <a:noFill/>
              <a:ln w="19050">
                <a:solidFill>
                  <a:srgbClr val="0000FF"/>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箭头连接符 165"/>
              <p:cNvCxnSpPr>
                <a:stCxn id="158" idx="2"/>
                <a:endCxn id="159" idx="0"/>
              </p:cNvCxnSpPr>
              <p:nvPr/>
            </p:nvCxnSpPr>
            <p:spPr bwMode="auto">
              <a:xfrm>
                <a:off x="6539477" y="2027292"/>
                <a:ext cx="0" cy="689153"/>
              </a:xfrm>
              <a:prstGeom prst="straightConnector1">
                <a:avLst/>
              </a:prstGeom>
              <a:noFill/>
              <a:ln w="19050">
                <a:solidFill>
                  <a:srgbClr val="0000FF"/>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 name="肘形连接符 166"/>
              <p:cNvCxnSpPr>
                <a:stCxn id="159" idx="2"/>
                <a:endCxn id="152" idx="2"/>
              </p:cNvCxnSpPr>
              <p:nvPr/>
            </p:nvCxnSpPr>
            <p:spPr bwMode="auto">
              <a:xfrm rot="5400000" flipH="1">
                <a:off x="4537184" y="1023069"/>
                <a:ext cx="632952" cy="3371632"/>
              </a:xfrm>
              <a:prstGeom prst="bentConnector3">
                <a:avLst>
                  <a:gd name="adj1" fmla="val -25671"/>
                </a:avLst>
              </a:prstGeom>
              <a:noFill/>
              <a:ln w="19050">
                <a:solidFill>
                  <a:srgbClr val="0000FF"/>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箭头连接符 32"/>
              <p:cNvCxnSpPr>
                <a:stCxn id="154" idx="2"/>
                <a:endCxn id="151" idx="0"/>
              </p:cNvCxnSpPr>
              <p:nvPr/>
            </p:nvCxnSpPr>
            <p:spPr bwMode="auto">
              <a:xfrm rot="5400000">
                <a:off x="2418041" y="1018478"/>
                <a:ext cx="431546" cy="1020172"/>
              </a:xfrm>
              <a:prstGeom prst="bentConnector3">
                <a:avLst>
                  <a:gd name="adj1" fmla="val 50000"/>
                </a:avLst>
              </a:prstGeom>
              <a:noFill/>
              <a:ln w="19050">
                <a:solidFill>
                  <a:srgbClr val="FF00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直接箭头连接符 168"/>
              <p:cNvCxnSpPr/>
              <p:nvPr/>
            </p:nvCxnSpPr>
            <p:spPr bwMode="auto">
              <a:xfrm>
                <a:off x="1921550" y="2024854"/>
                <a:ext cx="0" cy="702078"/>
              </a:xfrm>
              <a:prstGeom prst="straightConnector1">
                <a:avLst/>
              </a:prstGeom>
              <a:noFill/>
              <a:ln w="19050">
                <a:solidFill>
                  <a:srgbClr val="FF00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直接箭头连接符 38"/>
              <p:cNvCxnSpPr>
                <a:stCxn id="153" idx="3"/>
              </p:cNvCxnSpPr>
              <p:nvPr/>
            </p:nvCxnSpPr>
            <p:spPr bwMode="auto">
              <a:xfrm flipV="1">
                <a:off x="2483768" y="2404601"/>
                <a:ext cx="587249" cy="473862"/>
              </a:xfrm>
              <a:prstGeom prst="bentConnector2">
                <a:avLst/>
              </a:prstGeom>
              <a:noFill/>
              <a:ln w="19050">
                <a:solidFill>
                  <a:srgbClr val="FF00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 name="直接箭头连接符 170"/>
              <p:cNvCxnSpPr>
                <a:stCxn id="152" idx="3"/>
                <a:endCxn id="157" idx="1"/>
              </p:cNvCxnSpPr>
              <p:nvPr/>
            </p:nvCxnSpPr>
            <p:spPr bwMode="auto">
              <a:xfrm>
                <a:off x="3491880" y="2257394"/>
                <a:ext cx="432048" cy="0"/>
              </a:xfrm>
              <a:prstGeom prst="straightConnector1">
                <a:avLst/>
              </a:prstGeom>
              <a:noFill/>
              <a:ln>
                <a:solidFill>
                  <a:schemeClr val="tx1"/>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TextBox 171"/>
              <p:cNvSpPr txBox="1"/>
              <p:nvPr/>
            </p:nvSpPr>
            <p:spPr>
              <a:xfrm>
                <a:off x="2339752" y="1312791"/>
                <a:ext cx="481179" cy="184198"/>
              </a:xfrm>
              <a:prstGeom prst="rect">
                <a:avLst/>
              </a:prstGeom>
              <a:noFill/>
            </p:spPr>
            <p:txBody>
              <a:bodyPr wrap="non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登录</a:t>
                </a:r>
                <a:endParaRPr lang="zh-CN" altLang="en-US" sz="800" dirty="0">
                  <a:latin typeface="微软雅黑" panose="020B0503020204020204" pitchFamily="34" charset="-122"/>
                  <a:ea typeface="微软雅黑" panose="020B0503020204020204" pitchFamily="34" charset="-122"/>
                </a:endParaRPr>
              </a:p>
            </p:txBody>
          </p:sp>
          <p:grpSp>
            <p:nvGrpSpPr>
              <p:cNvPr id="173" name="组合 75"/>
              <p:cNvGrpSpPr/>
              <p:nvPr/>
            </p:nvGrpSpPr>
            <p:grpSpPr>
              <a:xfrm>
                <a:off x="2123728" y="1343213"/>
                <a:ext cx="303112" cy="197845"/>
                <a:chOff x="852402" y="2060848"/>
                <a:chExt cx="303112" cy="263793"/>
              </a:xfrm>
            </p:grpSpPr>
            <p:sp>
              <p:nvSpPr>
                <p:cNvPr id="212" name="椭圆 211"/>
                <p:cNvSpPr/>
                <p:nvPr/>
              </p:nvSpPr>
              <p:spPr bwMode="auto">
                <a:xfrm>
                  <a:off x="899592" y="2060848"/>
                  <a:ext cx="216024" cy="216024"/>
                </a:xfrm>
                <a:prstGeom prst="ellipse">
                  <a:avLst/>
                </a:prstGeom>
                <a:solidFill>
                  <a:srgbClr val="FF0000"/>
                </a:solidFill>
                <a:ln>
                  <a:solidFill>
                    <a:srgbClr val="FF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13" name="TextBox 212"/>
                <p:cNvSpPr txBox="1"/>
                <p:nvPr/>
              </p:nvSpPr>
              <p:spPr>
                <a:xfrm>
                  <a:off x="852402" y="2079045"/>
                  <a:ext cx="303112" cy="245596"/>
                </a:xfrm>
                <a:prstGeom prst="rect">
                  <a:avLst/>
                </a:prstGeom>
                <a:noFill/>
              </p:spPr>
              <p:txBody>
                <a:bodyPr wrap="non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1</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sp>
            <p:nvSpPr>
              <p:cNvPr id="174" name="TextBox 173"/>
              <p:cNvSpPr txBox="1"/>
              <p:nvPr/>
            </p:nvSpPr>
            <p:spPr>
              <a:xfrm>
                <a:off x="1566042" y="2230391"/>
                <a:ext cx="481179" cy="184198"/>
              </a:xfrm>
              <a:prstGeom prst="rect">
                <a:avLst/>
              </a:prstGeom>
              <a:noFill/>
            </p:spPr>
            <p:txBody>
              <a:bodyPr wrap="non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请求</a:t>
                </a:r>
                <a:endParaRPr lang="zh-CN" altLang="en-US" sz="800" dirty="0">
                  <a:latin typeface="微软雅黑" panose="020B0503020204020204" pitchFamily="34" charset="-122"/>
                  <a:ea typeface="微软雅黑" panose="020B0503020204020204" pitchFamily="34" charset="-122"/>
                </a:endParaRPr>
              </a:p>
            </p:txBody>
          </p:sp>
          <p:grpSp>
            <p:nvGrpSpPr>
              <p:cNvPr id="175" name="组合 77"/>
              <p:cNvGrpSpPr/>
              <p:nvPr/>
            </p:nvGrpSpPr>
            <p:grpSpPr>
              <a:xfrm>
                <a:off x="1403648" y="2260812"/>
                <a:ext cx="303112" cy="201538"/>
                <a:chOff x="852402" y="2060848"/>
                <a:chExt cx="303112" cy="268717"/>
              </a:xfrm>
            </p:grpSpPr>
            <p:sp>
              <p:nvSpPr>
                <p:cNvPr id="210" name="椭圆 209"/>
                <p:cNvSpPr/>
                <p:nvPr/>
              </p:nvSpPr>
              <p:spPr bwMode="auto">
                <a:xfrm>
                  <a:off x="899592" y="2060848"/>
                  <a:ext cx="216024" cy="216024"/>
                </a:xfrm>
                <a:prstGeom prst="ellipse">
                  <a:avLst/>
                </a:prstGeom>
                <a:solidFill>
                  <a:srgbClr val="FF0000"/>
                </a:solidFill>
                <a:ln>
                  <a:solidFill>
                    <a:srgbClr val="FF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11" name="TextBox 210"/>
                <p:cNvSpPr txBox="1"/>
                <p:nvPr/>
              </p:nvSpPr>
              <p:spPr>
                <a:xfrm>
                  <a:off x="852402" y="2083969"/>
                  <a:ext cx="303112" cy="245596"/>
                </a:xfrm>
                <a:prstGeom prst="rect">
                  <a:avLst/>
                </a:prstGeom>
                <a:noFill/>
              </p:spPr>
              <p:txBody>
                <a:bodyPr wrap="non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2</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sp>
            <p:nvSpPr>
              <p:cNvPr id="176" name="TextBox 175"/>
              <p:cNvSpPr txBox="1"/>
              <p:nvPr/>
            </p:nvSpPr>
            <p:spPr>
              <a:xfrm>
                <a:off x="3419872" y="1798343"/>
                <a:ext cx="481179" cy="184198"/>
              </a:xfrm>
              <a:prstGeom prst="rect">
                <a:avLst/>
              </a:prstGeom>
              <a:noFill/>
            </p:spPr>
            <p:txBody>
              <a:bodyPr wrap="non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认证</a:t>
                </a:r>
                <a:endParaRPr lang="zh-CN" altLang="en-US" sz="800" dirty="0">
                  <a:latin typeface="微软雅黑" panose="020B0503020204020204" pitchFamily="34" charset="-122"/>
                  <a:ea typeface="微软雅黑" panose="020B0503020204020204" pitchFamily="34" charset="-122"/>
                </a:endParaRPr>
              </a:p>
            </p:txBody>
          </p:sp>
          <p:grpSp>
            <p:nvGrpSpPr>
              <p:cNvPr id="177" name="组合 81"/>
              <p:cNvGrpSpPr/>
              <p:nvPr/>
            </p:nvGrpSpPr>
            <p:grpSpPr>
              <a:xfrm>
                <a:off x="3203848" y="1828763"/>
                <a:ext cx="303112" cy="203584"/>
                <a:chOff x="852402" y="2060848"/>
                <a:chExt cx="303112" cy="271445"/>
              </a:xfrm>
            </p:grpSpPr>
            <p:sp>
              <p:nvSpPr>
                <p:cNvPr id="208" name="椭圆 207"/>
                <p:cNvSpPr/>
                <p:nvPr/>
              </p:nvSpPr>
              <p:spPr bwMode="auto">
                <a:xfrm>
                  <a:off x="899592" y="2060848"/>
                  <a:ext cx="216024" cy="216024"/>
                </a:xfrm>
                <a:prstGeom prst="ellipse">
                  <a:avLst/>
                </a:prstGeom>
                <a:solidFill>
                  <a:srgbClr val="FF0000"/>
                </a:solidFill>
                <a:ln>
                  <a:solidFill>
                    <a:srgbClr val="FF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09" name="TextBox 208"/>
                <p:cNvSpPr txBox="1"/>
                <p:nvPr/>
              </p:nvSpPr>
              <p:spPr>
                <a:xfrm>
                  <a:off x="852402" y="2086697"/>
                  <a:ext cx="303112" cy="245596"/>
                </a:xfrm>
                <a:prstGeom prst="rect">
                  <a:avLst/>
                </a:prstGeom>
                <a:noFill/>
              </p:spPr>
              <p:txBody>
                <a:bodyPr wrap="non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4</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sp>
            <p:nvSpPr>
              <p:cNvPr id="178" name="TextBox 177"/>
              <p:cNvSpPr txBox="1"/>
              <p:nvPr/>
            </p:nvSpPr>
            <p:spPr>
              <a:xfrm>
                <a:off x="2754278" y="2662941"/>
                <a:ext cx="481179" cy="184198"/>
              </a:xfrm>
              <a:prstGeom prst="rect">
                <a:avLst/>
              </a:prstGeom>
              <a:noFill/>
            </p:spPr>
            <p:txBody>
              <a:bodyPr wrap="non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验证</a:t>
                </a:r>
                <a:endParaRPr lang="zh-CN" altLang="en-US" sz="800" dirty="0">
                  <a:latin typeface="微软雅黑" panose="020B0503020204020204" pitchFamily="34" charset="-122"/>
                  <a:ea typeface="微软雅黑" panose="020B0503020204020204" pitchFamily="34" charset="-122"/>
                </a:endParaRPr>
              </a:p>
            </p:txBody>
          </p:sp>
          <p:grpSp>
            <p:nvGrpSpPr>
              <p:cNvPr id="179" name="组合 85"/>
              <p:cNvGrpSpPr/>
              <p:nvPr/>
            </p:nvGrpSpPr>
            <p:grpSpPr>
              <a:xfrm>
                <a:off x="2538254" y="2647632"/>
                <a:ext cx="303112" cy="173006"/>
                <a:chOff x="852402" y="1999860"/>
                <a:chExt cx="303112" cy="230673"/>
              </a:xfrm>
            </p:grpSpPr>
            <p:sp>
              <p:nvSpPr>
                <p:cNvPr id="206" name="椭圆 205"/>
                <p:cNvSpPr/>
                <p:nvPr/>
              </p:nvSpPr>
              <p:spPr bwMode="auto">
                <a:xfrm>
                  <a:off x="899592" y="2014509"/>
                  <a:ext cx="216024" cy="216024"/>
                </a:xfrm>
                <a:prstGeom prst="ellipse">
                  <a:avLst/>
                </a:prstGeom>
                <a:solidFill>
                  <a:srgbClr val="FF0000"/>
                </a:solidFill>
                <a:ln>
                  <a:solidFill>
                    <a:srgbClr val="FF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07" name="TextBox 206"/>
                <p:cNvSpPr txBox="1"/>
                <p:nvPr/>
              </p:nvSpPr>
              <p:spPr>
                <a:xfrm>
                  <a:off x="852402" y="1999860"/>
                  <a:ext cx="303112" cy="204181"/>
                </a:xfrm>
                <a:prstGeom prst="rect">
                  <a:avLst/>
                </a:prstGeom>
                <a:noFill/>
              </p:spPr>
              <p:txBody>
                <a:bodyPr wrap="non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7</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sp>
            <p:nvSpPr>
              <p:cNvPr id="180" name="TextBox 179"/>
              <p:cNvSpPr txBox="1"/>
              <p:nvPr/>
            </p:nvSpPr>
            <p:spPr>
              <a:xfrm>
                <a:off x="4283968" y="1312791"/>
                <a:ext cx="481179" cy="184198"/>
              </a:xfrm>
              <a:prstGeom prst="rect">
                <a:avLst/>
              </a:prstGeom>
              <a:noFill/>
            </p:spPr>
            <p:txBody>
              <a:bodyPr wrap="non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跳转</a:t>
                </a:r>
                <a:endParaRPr lang="zh-CN" altLang="en-US" sz="800" dirty="0">
                  <a:latin typeface="微软雅黑" panose="020B0503020204020204" pitchFamily="34" charset="-122"/>
                  <a:ea typeface="微软雅黑" panose="020B0503020204020204" pitchFamily="34" charset="-122"/>
                </a:endParaRPr>
              </a:p>
            </p:txBody>
          </p:sp>
          <p:grpSp>
            <p:nvGrpSpPr>
              <p:cNvPr id="181" name="组合 89"/>
              <p:cNvGrpSpPr/>
              <p:nvPr/>
            </p:nvGrpSpPr>
            <p:grpSpPr>
              <a:xfrm>
                <a:off x="4067944" y="1285139"/>
                <a:ext cx="303112" cy="196540"/>
                <a:chOff x="852402" y="1983416"/>
                <a:chExt cx="303112" cy="262053"/>
              </a:xfrm>
            </p:grpSpPr>
            <p:sp>
              <p:nvSpPr>
                <p:cNvPr id="204" name="椭圆 203"/>
                <p:cNvSpPr/>
                <p:nvPr/>
              </p:nvSpPr>
              <p:spPr bwMode="auto">
                <a:xfrm>
                  <a:off x="899592" y="1983416"/>
                  <a:ext cx="216024" cy="216024"/>
                </a:xfrm>
                <a:prstGeom prst="ellipse">
                  <a:avLst/>
                </a:prstGeom>
                <a:solidFill>
                  <a:srgbClr val="0000FF"/>
                </a:solidFill>
                <a:ln>
                  <a:solidFill>
                    <a:srgbClr val="0000FF"/>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05" name="TextBox 204"/>
                <p:cNvSpPr txBox="1"/>
                <p:nvPr/>
              </p:nvSpPr>
              <p:spPr>
                <a:xfrm>
                  <a:off x="852402" y="1999873"/>
                  <a:ext cx="303112" cy="245596"/>
                </a:xfrm>
                <a:prstGeom prst="rect">
                  <a:avLst/>
                </a:prstGeom>
                <a:noFill/>
              </p:spPr>
              <p:txBody>
                <a:bodyPr wrap="non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1</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sp>
            <p:nvSpPr>
              <p:cNvPr id="182" name="TextBox 181"/>
              <p:cNvSpPr txBox="1"/>
              <p:nvPr/>
            </p:nvSpPr>
            <p:spPr>
              <a:xfrm>
                <a:off x="5364088" y="2191696"/>
                <a:ext cx="481179" cy="184198"/>
              </a:xfrm>
              <a:prstGeom prst="rect">
                <a:avLst/>
              </a:prstGeom>
              <a:noFill/>
            </p:spPr>
            <p:txBody>
              <a:bodyPr wrap="non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请求</a:t>
                </a:r>
                <a:endParaRPr lang="zh-CN" altLang="en-US" sz="800" dirty="0">
                  <a:latin typeface="微软雅黑" panose="020B0503020204020204" pitchFamily="34" charset="-122"/>
                  <a:ea typeface="微软雅黑" panose="020B0503020204020204" pitchFamily="34" charset="-122"/>
                </a:endParaRPr>
              </a:p>
            </p:txBody>
          </p:sp>
          <p:sp>
            <p:nvSpPr>
              <p:cNvPr id="183" name="TextBox 182"/>
              <p:cNvSpPr txBox="1"/>
              <p:nvPr/>
            </p:nvSpPr>
            <p:spPr>
              <a:xfrm>
                <a:off x="3851920" y="2662941"/>
                <a:ext cx="481179" cy="184198"/>
              </a:xfrm>
              <a:prstGeom prst="rect">
                <a:avLst/>
              </a:prstGeom>
              <a:noFill/>
            </p:spPr>
            <p:txBody>
              <a:bodyPr wrap="non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验证</a:t>
                </a:r>
                <a:endParaRPr lang="zh-CN" altLang="en-US" sz="800" dirty="0">
                  <a:latin typeface="微软雅黑" panose="020B0503020204020204" pitchFamily="34" charset="-122"/>
                  <a:ea typeface="微软雅黑" panose="020B0503020204020204" pitchFamily="34" charset="-122"/>
                </a:endParaRPr>
              </a:p>
            </p:txBody>
          </p:sp>
          <p:grpSp>
            <p:nvGrpSpPr>
              <p:cNvPr id="184" name="组合 100"/>
              <p:cNvGrpSpPr/>
              <p:nvPr/>
            </p:nvGrpSpPr>
            <p:grpSpPr>
              <a:xfrm>
                <a:off x="5148064" y="2222117"/>
                <a:ext cx="303112" cy="189052"/>
                <a:chOff x="852402" y="2060848"/>
                <a:chExt cx="303112" cy="252069"/>
              </a:xfrm>
            </p:grpSpPr>
            <p:sp>
              <p:nvSpPr>
                <p:cNvPr id="202" name="椭圆 201"/>
                <p:cNvSpPr/>
                <p:nvPr/>
              </p:nvSpPr>
              <p:spPr bwMode="auto">
                <a:xfrm>
                  <a:off x="899592" y="2060848"/>
                  <a:ext cx="216024" cy="216024"/>
                </a:xfrm>
                <a:prstGeom prst="ellipse">
                  <a:avLst/>
                </a:prstGeom>
                <a:solidFill>
                  <a:srgbClr val="0000FF"/>
                </a:solidFill>
                <a:ln>
                  <a:solidFill>
                    <a:srgbClr val="0000FF"/>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03" name="TextBox 202"/>
                <p:cNvSpPr txBox="1"/>
                <p:nvPr/>
              </p:nvSpPr>
              <p:spPr>
                <a:xfrm>
                  <a:off x="852402" y="2067321"/>
                  <a:ext cx="303112" cy="245596"/>
                </a:xfrm>
                <a:prstGeom prst="rect">
                  <a:avLst/>
                </a:prstGeom>
                <a:noFill/>
              </p:spPr>
              <p:txBody>
                <a:bodyPr wrap="non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2</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grpSp>
            <p:nvGrpSpPr>
              <p:cNvPr id="185" name="组合 103"/>
              <p:cNvGrpSpPr/>
              <p:nvPr/>
            </p:nvGrpSpPr>
            <p:grpSpPr>
              <a:xfrm>
                <a:off x="3573732" y="2693357"/>
                <a:ext cx="303112" cy="209101"/>
                <a:chOff x="862246" y="2060848"/>
                <a:chExt cx="303112" cy="278802"/>
              </a:xfrm>
            </p:grpSpPr>
            <p:sp>
              <p:nvSpPr>
                <p:cNvPr id="200" name="椭圆 199"/>
                <p:cNvSpPr/>
                <p:nvPr/>
              </p:nvSpPr>
              <p:spPr bwMode="auto">
                <a:xfrm>
                  <a:off x="899592" y="2060848"/>
                  <a:ext cx="216024" cy="216024"/>
                </a:xfrm>
                <a:prstGeom prst="ellipse">
                  <a:avLst/>
                </a:prstGeom>
                <a:solidFill>
                  <a:srgbClr val="0000FF"/>
                </a:solidFill>
                <a:ln>
                  <a:solidFill>
                    <a:srgbClr val="0000FF"/>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01" name="TextBox 200"/>
                <p:cNvSpPr txBox="1"/>
                <p:nvPr/>
              </p:nvSpPr>
              <p:spPr>
                <a:xfrm>
                  <a:off x="862246" y="2094054"/>
                  <a:ext cx="303112" cy="245596"/>
                </a:xfrm>
                <a:prstGeom prst="rect">
                  <a:avLst/>
                </a:prstGeom>
                <a:noFill/>
              </p:spPr>
              <p:txBody>
                <a:bodyPr wrap="non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3</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cxnSp>
            <p:nvCxnSpPr>
              <p:cNvPr id="186" name="直接箭头连接符 185"/>
              <p:cNvCxnSpPr/>
              <p:nvPr/>
            </p:nvCxnSpPr>
            <p:spPr bwMode="auto">
              <a:xfrm flipV="1">
                <a:off x="2339752" y="2422826"/>
                <a:ext cx="504056" cy="293619"/>
              </a:xfrm>
              <a:prstGeom prst="straightConnector1">
                <a:avLst/>
              </a:prstGeom>
              <a:noFill/>
              <a:ln w="19050">
                <a:solidFill>
                  <a:srgbClr val="FF00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7" name="直接箭头连接符 186"/>
              <p:cNvCxnSpPr/>
              <p:nvPr/>
            </p:nvCxnSpPr>
            <p:spPr bwMode="auto">
              <a:xfrm flipV="1">
                <a:off x="2339752" y="1528313"/>
                <a:ext cx="0" cy="216024"/>
              </a:xfrm>
              <a:prstGeom prst="straightConnector1">
                <a:avLst/>
              </a:prstGeom>
              <a:noFill/>
              <a:ln w="19050">
                <a:solidFill>
                  <a:srgbClr val="FF00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8" name="组合 118"/>
              <p:cNvGrpSpPr/>
              <p:nvPr/>
            </p:nvGrpSpPr>
            <p:grpSpPr>
              <a:xfrm>
                <a:off x="2240577" y="2462351"/>
                <a:ext cx="303112" cy="180454"/>
                <a:chOff x="825235" y="2112861"/>
                <a:chExt cx="303112" cy="240604"/>
              </a:xfrm>
            </p:grpSpPr>
            <p:sp>
              <p:nvSpPr>
                <p:cNvPr id="198" name="椭圆 197"/>
                <p:cNvSpPr/>
                <p:nvPr/>
              </p:nvSpPr>
              <p:spPr bwMode="auto">
                <a:xfrm>
                  <a:off x="852402" y="2137442"/>
                  <a:ext cx="216024" cy="216023"/>
                </a:xfrm>
                <a:prstGeom prst="ellipse">
                  <a:avLst/>
                </a:prstGeom>
                <a:solidFill>
                  <a:srgbClr val="FF0000"/>
                </a:solidFill>
                <a:ln>
                  <a:solidFill>
                    <a:srgbClr val="FF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99" name="TextBox 198"/>
                <p:cNvSpPr txBox="1"/>
                <p:nvPr/>
              </p:nvSpPr>
              <p:spPr>
                <a:xfrm>
                  <a:off x="825235" y="2112861"/>
                  <a:ext cx="303112" cy="204182"/>
                </a:xfrm>
                <a:prstGeom prst="rect">
                  <a:avLst/>
                </a:prstGeom>
                <a:noFill/>
              </p:spPr>
              <p:txBody>
                <a:bodyPr wrap="squar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3</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sp>
            <p:nvSpPr>
              <p:cNvPr id="189" name="TextBox 188"/>
              <p:cNvSpPr txBox="1"/>
              <p:nvPr/>
            </p:nvSpPr>
            <p:spPr>
              <a:xfrm>
                <a:off x="2380268" y="2324071"/>
                <a:ext cx="607806" cy="240643"/>
              </a:xfrm>
              <a:prstGeom prst="rect">
                <a:avLst/>
              </a:prstGeom>
              <a:noFill/>
            </p:spPr>
            <p:txBody>
              <a:bodyPr wrap="squar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重定向</a:t>
                </a:r>
                <a:endParaRPr lang="en-US" altLang="zh-CN" sz="800" dirty="0" smtClean="0">
                  <a:latin typeface="微软雅黑" panose="020B0503020204020204" pitchFamily="34" charset="-122"/>
                  <a:ea typeface="微软雅黑" panose="020B0503020204020204" pitchFamily="34" charset="-122"/>
                </a:endParaRPr>
              </a:p>
              <a:p>
                <a:pPr marL="342900" indent="-342900"/>
                <a:r>
                  <a:rPr lang="en-US" altLang="zh-CN" sz="800" dirty="0" smtClean="0">
                    <a:latin typeface="微软雅黑" panose="020B0503020204020204" pitchFamily="34" charset="-122"/>
                    <a:ea typeface="微软雅黑" panose="020B0503020204020204" pitchFamily="34" charset="-122"/>
                  </a:rPr>
                  <a:t>CAS</a:t>
                </a:r>
                <a:endParaRPr lang="zh-CN" altLang="en-US" sz="800" dirty="0">
                  <a:latin typeface="微软雅黑" panose="020B0503020204020204" pitchFamily="34" charset="-122"/>
                  <a:ea typeface="微软雅黑" panose="020B0503020204020204" pitchFamily="34" charset="-122"/>
                </a:endParaRPr>
              </a:p>
            </p:txBody>
          </p:sp>
          <p:sp>
            <p:nvSpPr>
              <p:cNvPr id="190" name="TextBox 189"/>
              <p:cNvSpPr txBox="1"/>
              <p:nvPr/>
            </p:nvSpPr>
            <p:spPr>
              <a:xfrm>
                <a:off x="6441600" y="2329333"/>
                <a:ext cx="481179" cy="184198"/>
              </a:xfrm>
              <a:prstGeom prst="rect">
                <a:avLst/>
              </a:prstGeom>
              <a:noFill/>
            </p:spPr>
            <p:txBody>
              <a:bodyPr wrap="non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请求</a:t>
                </a:r>
                <a:endParaRPr lang="zh-CN" altLang="en-US" sz="800" dirty="0">
                  <a:latin typeface="微软雅黑" panose="020B0503020204020204" pitchFamily="34" charset="-122"/>
                  <a:ea typeface="微软雅黑" panose="020B0503020204020204" pitchFamily="34" charset="-122"/>
                </a:endParaRPr>
              </a:p>
            </p:txBody>
          </p:sp>
          <p:grpSp>
            <p:nvGrpSpPr>
              <p:cNvPr id="191" name="组合 123"/>
              <p:cNvGrpSpPr/>
              <p:nvPr/>
            </p:nvGrpSpPr>
            <p:grpSpPr>
              <a:xfrm>
                <a:off x="6522837" y="2206435"/>
                <a:ext cx="303112" cy="192843"/>
                <a:chOff x="715007" y="1988355"/>
                <a:chExt cx="303112" cy="257125"/>
              </a:xfrm>
            </p:grpSpPr>
            <p:sp>
              <p:nvSpPr>
                <p:cNvPr id="196" name="椭圆 195"/>
                <p:cNvSpPr/>
                <p:nvPr/>
              </p:nvSpPr>
              <p:spPr bwMode="auto">
                <a:xfrm>
                  <a:off x="762197" y="1988355"/>
                  <a:ext cx="216023" cy="216025"/>
                </a:xfrm>
                <a:prstGeom prst="ellipse">
                  <a:avLst/>
                </a:prstGeom>
                <a:solidFill>
                  <a:srgbClr val="0000FF"/>
                </a:solidFill>
                <a:ln>
                  <a:solidFill>
                    <a:srgbClr val="0000FF"/>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97" name="TextBox 196"/>
                <p:cNvSpPr txBox="1"/>
                <p:nvPr/>
              </p:nvSpPr>
              <p:spPr>
                <a:xfrm>
                  <a:off x="715007" y="1999883"/>
                  <a:ext cx="303112" cy="245597"/>
                </a:xfrm>
                <a:prstGeom prst="rect">
                  <a:avLst/>
                </a:prstGeom>
                <a:noFill/>
              </p:spPr>
              <p:txBody>
                <a:bodyPr wrap="non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2</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sp>
            <p:nvSpPr>
              <p:cNvPr id="192" name="TextBox 191"/>
              <p:cNvSpPr txBox="1"/>
              <p:nvPr/>
            </p:nvSpPr>
            <p:spPr>
              <a:xfrm>
                <a:off x="5724128" y="2986475"/>
                <a:ext cx="481179" cy="184198"/>
              </a:xfrm>
              <a:prstGeom prst="rect">
                <a:avLst/>
              </a:prstGeom>
              <a:noFill/>
            </p:spPr>
            <p:txBody>
              <a:bodyPr wrap="non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验证</a:t>
                </a:r>
                <a:endParaRPr lang="zh-CN" altLang="en-US" sz="800" dirty="0">
                  <a:latin typeface="微软雅黑" panose="020B0503020204020204" pitchFamily="34" charset="-122"/>
                  <a:ea typeface="微软雅黑" panose="020B0503020204020204" pitchFamily="34" charset="-122"/>
                </a:endParaRPr>
              </a:p>
            </p:txBody>
          </p:sp>
          <p:grpSp>
            <p:nvGrpSpPr>
              <p:cNvPr id="193" name="组合 127"/>
              <p:cNvGrpSpPr/>
              <p:nvPr/>
            </p:nvGrpSpPr>
            <p:grpSpPr>
              <a:xfrm>
                <a:off x="5436096" y="3016898"/>
                <a:ext cx="303112" cy="192662"/>
                <a:chOff x="852402" y="2060848"/>
                <a:chExt cx="303112" cy="256882"/>
              </a:xfrm>
            </p:grpSpPr>
            <p:sp>
              <p:nvSpPr>
                <p:cNvPr id="194" name="椭圆 193"/>
                <p:cNvSpPr/>
                <p:nvPr/>
              </p:nvSpPr>
              <p:spPr bwMode="auto">
                <a:xfrm>
                  <a:off x="899592" y="2060848"/>
                  <a:ext cx="216024" cy="216024"/>
                </a:xfrm>
                <a:prstGeom prst="ellipse">
                  <a:avLst/>
                </a:prstGeom>
                <a:solidFill>
                  <a:srgbClr val="0000FF"/>
                </a:solidFill>
                <a:ln>
                  <a:solidFill>
                    <a:srgbClr val="0000FF"/>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95" name="TextBox 194"/>
                <p:cNvSpPr txBox="1"/>
                <p:nvPr/>
              </p:nvSpPr>
              <p:spPr>
                <a:xfrm>
                  <a:off x="852402" y="2072134"/>
                  <a:ext cx="303112" cy="245596"/>
                </a:xfrm>
                <a:prstGeom prst="rect">
                  <a:avLst/>
                </a:prstGeom>
                <a:noFill/>
              </p:spPr>
              <p:txBody>
                <a:bodyPr wrap="non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3</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grpSp>
        <p:cxnSp>
          <p:nvCxnSpPr>
            <p:cNvPr id="143" name="直接箭头连接符 142"/>
            <p:cNvCxnSpPr>
              <a:endCxn id="151" idx="3"/>
            </p:cNvCxnSpPr>
            <p:nvPr/>
          </p:nvCxnSpPr>
          <p:spPr bwMode="auto">
            <a:xfrm flipH="1" flipV="1">
              <a:off x="1197417" y="1967572"/>
              <a:ext cx="270258" cy="341909"/>
            </a:xfrm>
            <a:prstGeom prst="straightConnector1">
              <a:avLst/>
            </a:prstGeom>
            <a:noFill/>
            <a:ln w="19050">
              <a:solidFill>
                <a:srgbClr val="FF00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 name="TextBox 143"/>
            <p:cNvSpPr txBox="1"/>
            <p:nvPr/>
          </p:nvSpPr>
          <p:spPr>
            <a:xfrm>
              <a:off x="1358243" y="2027949"/>
              <a:ext cx="389850" cy="338554"/>
            </a:xfrm>
            <a:prstGeom prst="rect">
              <a:avLst/>
            </a:prstGeom>
            <a:noFill/>
          </p:spPr>
          <p:txBody>
            <a:bodyPr wrap="non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返回</a:t>
              </a:r>
              <a:endParaRPr lang="en-US" altLang="zh-CN" sz="800" dirty="0" smtClean="0">
                <a:latin typeface="微软雅黑" panose="020B0503020204020204" pitchFamily="34" charset="-122"/>
                <a:ea typeface="微软雅黑" panose="020B0503020204020204" pitchFamily="34" charset="-122"/>
              </a:endParaRPr>
            </a:p>
            <a:p>
              <a:pPr marL="342900" indent="-342900"/>
              <a:r>
                <a:rPr lang="zh-CN" altLang="en-US" sz="800" dirty="0" smtClean="0">
                  <a:latin typeface="微软雅黑" panose="020B0503020204020204" pitchFamily="34" charset="-122"/>
                  <a:ea typeface="微软雅黑" panose="020B0503020204020204" pitchFamily="34" charset="-122"/>
                </a:rPr>
                <a:t>票据</a:t>
              </a:r>
              <a:endParaRPr lang="zh-CN" altLang="en-US" sz="800" dirty="0">
                <a:latin typeface="微软雅黑" panose="020B0503020204020204" pitchFamily="34" charset="-122"/>
                <a:ea typeface="微软雅黑" panose="020B0503020204020204" pitchFamily="34" charset="-122"/>
              </a:endParaRPr>
            </a:p>
          </p:txBody>
        </p:sp>
        <p:sp>
          <p:nvSpPr>
            <p:cNvPr id="145" name="椭圆 144"/>
            <p:cNvSpPr/>
            <p:nvPr/>
          </p:nvSpPr>
          <p:spPr bwMode="auto">
            <a:xfrm>
              <a:off x="1309057" y="1851670"/>
              <a:ext cx="175022" cy="227939"/>
            </a:xfrm>
            <a:prstGeom prst="ellipse">
              <a:avLst/>
            </a:prstGeom>
            <a:solidFill>
              <a:srgbClr val="FF0000"/>
            </a:solidFill>
            <a:ln>
              <a:solidFill>
                <a:srgbClr val="FF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46" name="TextBox 145"/>
            <p:cNvSpPr txBox="1"/>
            <p:nvPr/>
          </p:nvSpPr>
          <p:spPr>
            <a:xfrm>
              <a:off x="1259632" y="1852250"/>
              <a:ext cx="245581" cy="215444"/>
            </a:xfrm>
            <a:prstGeom prst="rect">
              <a:avLst/>
            </a:prstGeom>
            <a:noFill/>
          </p:spPr>
          <p:txBody>
            <a:bodyPr wrap="squar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5</a:t>
              </a:r>
              <a:endParaRPr lang="zh-CN" altLang="en-US" sz="800" dirty="0">
                <a:solidFill>
                  <a:schemeClr val="bg1"/>
                </a:solidFill>
                <a:latin typeface="微软雅黑" panose="020B0503020204020204" pitchFamily="34" charset="-122"/>
                <a:ea typeface="微软雅黑" panose="020B0503020204020204" pitchFamily="34" charset="-122"/>
              </a:endParaRPr>
            </a:p>
          </p:txBody>
        </p:sp>
        <p:cxnSp>
          <p:nvCxnSpPr>
            <p:cNvPr id="147" name="直接箭头连接符 146"/>
            <p:cNvCxnSpPr/>
            <p:nvPr/>
          </p:nvCxnSpPr>
          <p:spPr bwMode="auto">
            <a:xfrm>
              <a:off x="847373" y="2161805"/>
              <a:ext cx="0" cy="987735"/>
            </a:xfrm>
            <a:prstGeom prst="straightConnector1">
              <a:avLst/>
            </a:prstGeom>
            <a:noFill/>
            <a:ln w="19050">
              <a:solidFill>
                <a:srgbClr val="FF00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 name="TextBox 147"/>
            <p:cNvSpPr txBox="1"/>
            <p:nvPr/>
          </p:nvSpPr>
          <p:spPr>
            <a:xfrm>
              <a:off x="941790" y="2283718"/>
              <a:ext cx="492443" cy="338554"/>
            </a:xfrm>
            <a:prstGeom prst="rect">
              <a:avLst/>
            </a:prstGeom>
            <a:noFill/>
          </p:spPr>
          <p:txBody>
            <a:bodyPr wrap="none" rtlCol="0">
              <a:spAutoFit/>
            </a:bodyPr>
            <a:lstStyle/>
            <a:p>
              <a:pPr marL="342900" indent="-342900"/>
              <a:r>
                <a:rPr lang="zh-CN" altLang="en-US" sz="800" dirty="0" smtClean="0">
                  <a:latin typeface="微软雅黑" panose="020B0503020204020204" pitchFamily="34" charset="-122"/>
                  <a:ea typeface="微软雅黑" panose="020B0503020204020204" pitchFamily="34" charset="-122"/>
                </a:rPr>
                <a:t>带票据</a:t>
              </a:r>
              <a:endParaRPr lang="en-US" altLang="zh-CN" sz="800" dirty="0" smtClean="0">
                <a:latin typeface="微软雅黑" panose="020B0503020204020204" pitchFamily="34" charset="-122"/>
                <a:ea typeface="微软雅黑" panose="020B0503020204020204" pitchFamily="34" charset="-122"/>
              </a:endParaRPr>
            </a:p>
            <a:p>
              <a:pPr marL="342900" indent="-342900"/>
              <a:r>
                <a:rPr lang="zh-CN" altLang="en-US" sz="800" dirty="0" smtClean="0">
                  <a:latin typeface="微软雅黑" panose="020B0503020204020204" pitchFamily="34" charset="-122"/>
                  <a:ea typeface="微软雅黑" panose="020B0503020204020204" pitchFamily="34" charset="-122"/>
                </a:rPr>
                <a:t>请求</a:t>
              </a:r>
              <a:endParaRPr lang="zh-CN" altLang="en-US" sz="800" dirty="0">
                <a:latin typeface="微软雅黑" panose="020B0503020204020204" pitchFamily="34" charset="-122"/>
                <a:ea typeface="微软雅黑" panose="020B0503020204020204" pitchFamily="34" charset="-122"/>
              </a:endParaRPr>
            </a:p>
          </p:txBody>
        </p:sp>
        <p:sp>
          <p:nvSpPr>
            <p:cNvPr id="149" name="椭圆 148"/>
            <p:cNvSpPr/>
            <p:nvPr/>
          </p:nvSpPr>
          <p:spPr bwMode="auto">
            <a:xfrm>
              <a:off x="848452" y="2326511"/>
              <a:ext cx="175022" cy="227939"/>
            </a:xfrm>
            <a:prstGeom prst="ellipse">
              <a:avLst/>
            </a:prstGeom>
            <a:solidFill>
              <a:srgbClr val="FF0000"/>
            </a:solidFill>
            <a:ln>
              <a:solidFill>
                <a:srgbClr val="FF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50" name="TextBox 149"/>
            <p:cNvSpPr txBox="1"/>
            <p:nvPr/>
          </p:nvSpPr>
          <p:spPr>
            <a:xfrm>
              <a:off x="798027" y="2312608"/>
              <a:ext cx="245580" cy="215444"/>
            </a:xfrm>
            <a:prstGeom prst="rect">
              <a:avLst/>
            </a:prstGeom>
            <a:noFill/>
          </p:spPr>
          <p:txBody>
            <a:bodyPr wrap="non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6</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安全：</a:t>
            </a:r>
            <a:r>
              <a:rPr lang="en-US" altLang="zh-CN" smtClean="0"/>
              <a:t>Hive/HBase</a:t>
            </a:r>
            <a:r>
              <a:rPr lang="zh-CN" altLang="en-US" smtClean="0"/>
              <a:t>细粒度加密</a:t>
            </a:r>
            <a:endParaRPr lang="zh-CN" altLang="en-US" dirty="0"/>
          </a:p>
        </p:txBody>
      </p:sp>
      <p:sp>
        <p:nvSpPr>
          <p:cNvPr id="12" name="Text Placeholder 11"/>
          <p:cNvSpPr>
            <a:spLocks noGrp="1"/>
          </p:cNvSpPr>
          <p:nvPr>
            <p:ph type="body" sz="quarter" idx="10"/>
          </p:nvPr>
        </p:nvSpPr>
        <p:spPr/>
        <p:txBody>
          <a:bodyPr/>
          <a:lstStyle/>
          <a:p>
            <a:endParaRPr lang="en-US"/>
          </a:p>
        </p:txBody>
      </p:sp>
      <p:grpSp>
        <p:nvGrpSpPr>
          <p:cNvPr id="3" name="组合 33"/>
          <p:cNvGrpSpPr/>
          <p:nvPr/>
        </p:nvGrpSpPr>
        <p:grpSpPr bwMode="auto">
          <a:xfrm>
            <a:off x="791902" y="3453135"/>
            <a:ext cx="3960118" cy="2171683"/>
            <a:chOff x="323529" y="726641"/>
            <a:chExt cx="4483814" cy="4558845"/>
          </a:xfrm>
        </p:grpSpPr>
        <p:grpSp>
          <p:nvGrpSpPr>
            <p:cNvPr id="4" name="组合 36"/>
            <p:cNvGrpSpPr/>
            <p:nvPr/>
          </p:nvGrpSpPr>
          <p:grpSpPr bwMode="auto">
            <a:xfrm>
              <a:off x="323529" y="726641"/>
              <a:ext cx="4483814" cy="4558845"/>
              <a:chOff x="467544" y="722933"/>
              <a:chExt cx="5904656" cy="3933547"/>
            </a:xfrm>
          </p:grpSpPr>
          <p:sp>
            <p:nvSpPr>
              <p:cNvPr id="2079" name="流程图: 磁盘 37"/>
              <p:cNvSpPr>
                <a:spLocks noChangeArrowheads="1"/>
              </p:cNvSpPr>
              <p:nvPr/>
            </p:nvSpPr>
            <p:spPr bwMode="auto">
              <a:xfrm>
                <a:off x="611560" y="1275607"/>
                <a:ext cx="553384" cy="642671"/>
              </a:xfrm>
              <a:prstGeom prst="flowChartMagneticDisk">
                <a:avLst/>
              </a:prstGeom>
              <a:noFill/>
              <a:ln w="9525">
                <a:solidFill>
                  <a:schemeClr val="tx1"/>
                </a:solidFill>
                <a:round/>
              </a:ln>
            </p:spPr>
            <p:txBody>
              <a:bodyPr/>
              <a:lstStyle/>
              <a:p>
                <a:pPr fontAlgn="base">
                  <a:buClr>
                    <a:srgbClr val="CC9900"/>
                  </a:buClr>
                </a:pPr>
                <a:r>
                  <a:rPr lang="en-US" altLang="zh-CN" sz="900" dirty="0">
                    <a:latin typeface="+mn-ea"/>
                    <a:ea typeface="+mn-ea"/>
                  </a:rPr>
                  <a:t>DB</a:t>
                </a:r>
                <a:endParaRPr lang="zh-CN" altLang="en-US" sz="900" dirty="0">
                  <a:latin typeface="+mn-ea"/>
                  <a:ea typeface="+mn-ea"/>
                </a:endParaRPr>
              </a:p>
            </p:txBody>
          </p:sp>
          <p:sp>
            <p:nvSpPr>
              <p:cNvPr id="2080" name="流程图: 多文档 38"/>
              <p:cNvSpPr>
                <a:spLocks noChangeArrowheads="1"/>
              </p:cNvSpPr>
              <p:nvPr/>
            </p:nvSpPr>
            <p:spPr bwMode="auto">
              <a:xfrm>
                <a:off x="1403650" y="1329612"/>
                <a:ext cx="727589" cy="523452"/>
              </a:xfrm>
              <a:prstGeom prst="flowChartMultidocument">
                <a:avLst/>
              </a:prstGeom>
              <a:noFill/>
              <a:ln w="9525">
                <a:solidFill>
                  <a:schemeClr val="tx1"/>
                </a:solidFill>
                <a:miter lim="800000"/>
              </a:ln>
            </p:spPr>
            <p:txBody>
              <a:bodyPr/>
              <a:lstStyle/>
              <a:p>
                <a:pPr fontAlgn="base">
                  <a:buClr>
                    <a:srgbClr val="CC9900"/>
                  </a:buClr>
                </a:pPr>
                <a:r>
                  <a:rPr lang="en-US" altLang="zh-CN" sz="900" dirty="0">
                    <a:latin typeface="+mn-ea"/>
                    <a:ea typeface="+mn-ea"/>
                  </a:rPr>
                  <a:t>Files</a:t>
                </a:r>
                <a:endParaRPr lang="zh-CN" altLang="en-US" sz="900" dirty="0">
                  <a:latin typeface="+mn-ea"/>
                  <a:ea typeface="+mn-ea"/>
                </a:endParaRPr>
              </a:p>
            </p:txBody>
          </p:sp>
          <p:sp>
            <p:nvSpPr>
              <p:cNvPr id="2081" name="矩形 39"/>
              <p:cNvSpPr>
                <a:spLocks noChangeArrowheads="1"/>
              </p:cNvSpPr>
              <p:nvPr/>
            </p:nvSpPr>
            <p:spPr bwMode="auto">
              <a:xfrm>
                <a:off x="467545" y="1131590"/>
                <a:ext cx="1837318" cy="864096"/>
              </a:xfrm>
              <a:prstGeom prst="rect">
                <a:avLst/>
              </a:prstGeom>
              <a:noFill/>
              <a:ln w="9525">
                <a:solidFill>
                  <a:schemeClr val="tx1"/>
                </a:solidFill>
                <a:miter lim="800000"/>
              </a:ln>
            </p:spPr>
            <p:txBody>
              <a:bodyPr/>
              <a:lstStyle/>
              <a:p>
                <a:pPr fontAlgn="base">
                  <a:buClr>
                    <a:srgbClr val="CC9900"/>
                  </a:buClr>
                  <a:buFont typeface="Wingdings" panose="05000000000000000000" pitchFamily="2" charset="2"/>
                  <a:buChar char="n"/>
                </a:pPr>
                <a:endParaRPr lang="zh-CN" altLang="en-US" sz="1800" dirty="0">
                  <a:latin typeface="+mn-ea"/>
                  <a:ea typeface="+mn-ea"/>
                </a:endParaRPr>
              </a:p>
            </p:txBody>
          </p:sp>
          <p:sp>
            <p:nvSpPr>
              <p:cNvPr id="2082" name="TextBox 40"/>
              <p:cNvSpPr txBox="1">
                <a:spLocks noChangeArrowheads="1"/>
              </p:cNvSpPr>
              <p:nvPr/>
            </p:nvSpPr>
            <p:spPr bwMode="auto">
              <a:xfrm>
                <a:off x="755575" y="722933"/>
                <a:ext cx="1326998" cy="473852"/>
              </a:xfrm>
              <a:prstGeom prst="rect">
                <a:avLst/>
              </a:prstGeom>
              <a:noFill/>
              <a:ln w="9525">
                <a:noFill/>
                <a:miter lim="800000"/>
              </a:ln>
            </p:spPr>
            <p:txBody>
              <a:bodyPr wrap="none">
                <a:spAutoFit/>
              </a:bodyPr>
              <a:lstStyle/>
              <a:p>
                <a:r>
                  <a:rPr lang="zh-CN" altLang="en-US" sz="1100">
                    <a:latin typeface="+mn-ea"/>
                    <a:ea typeface="+mn-ea"/>
                  </a:rPr>
                  <a:t>外部数据源</a:t>
                </a:r>
              </a:p>
            </p:txBody>
          </p:sp>
          <p:sp>
            <p:nvSpPr>
              <p:cNvPr id="2083" name="矩形 41"/>
              <p:cNvSpPr>
                <a:spLocks noChangeArrowheads="1"/>
              </p:cNvSpPr>
              <p:nvPr/>
            </p:nvSpPr>
            <p:spPr bwMode="auto">
              <a:xfrm>
                <a:off x="2936484" y="1131591"/>
                <a:ext cx="3435716" cy="2808311"/>
              </a:xfrm>
              <a:prstGeom prst="rect">
                <a:avLst/>
              </a:prstGeom>
              <a:noFill/>
              <a:ln w="9525">
                <a:solidFill>
                  <a:schemeClr val="tx1"/>
                </a:solidFill>
                <a:miter lim="800000"/>
              </a:ln>
            </p:spPr>
            <p:txBody>
              <a:bodyPr/>
              <a:lstStyle/>
              <a:p>
                <a:pPr fontAlgn="base">
                  <a:buClr>
                    <a:srgbClr val="CC9900"/>
                  </a:buClr>
                  <a:buFont typeface="Wingdings" panose="05000000000000000000" pitchFamily="2" charset="2"/>
                  <a:buChar char="n"/>
                </a:pPr>
                <a:endParaRPr lang="zh-CN" altLang="en-US" sz="1800">
                  <a:latin typeface="+mn-ea"/>
                  <a:ea typeface="+mn-ea"/>
                </a:endParaRPr>
              </a:p>
            </p:txBody>
          </p:sp>
          <p:sp>
            <p:nvSpPr>
              <p:cNvPr id="2084" name="圆角矩形 42"/>
              <p:cNvSpPr>
                <a:spLocks noChangeArrowheads="1"/>
              </p:cNvSpPr>
              <p:nvPr/>
            </p:nvSpPr>
            <p:spPr bwMode="auto">
              <a:xfrm>
                <a:off x="2990167" y="1923679"/>
                <a:ext cx="789744" cy="255453"/>
              </a:xfrm>
              <a:prstGeom prst="roundRect">
                <a:avLst>
                  <a:gd name="adj" fmla="val 16667"/>
                </a:avLst>
              </a:prstGeom>
              <a:solidFill>
                <a:srgbClr val="00CC66"/>
              </a:solidFill>
              <a:ln w="9525">
                <a:noFill/>
                <a:round/>
              </a:ln>
            </p:spPr>
            <p:txBody>
              <a:bodyPr anchor="ctr"/>
              <a:lstStyle/>
              <a:p>
                <a:pPr algn="ctr">
                  <a:buClr>
                    <a:srgbClr val="CC9900"/>
                  </a:buClr>
                </a:pPr>
                <a:r>
                  <a:rPr lang="en-US" altLang="zh-CN" dirty="0">
                    <a:solidFill>
                      <a:srgbClr val="000000"/>
                    </a:solidFill>
                    <a:latin typeface="+mn-ea"/>
                    <a:ea typeface="+mn-ea"/>
                  </a:rPr>
                  <a:t>Hive</a:t>
                </a:r>
              </a:p>
            </p:txBody>
          </p:sp>
          <p:sp>
            <p:nvSpPr>
              <p:cNvPr id="2085" name="圆角矩形 43"/>
              <p:cNvSpPr>
                <a:spLocks noChangeArrowheads="1"/>
              </p:cNvSpPr>
              <p:nvPr/>
            </p:nvSpPr>
            <p:spPr bwMode="auto">
              <a:xfrm>
                <a:off x="2990167" y="2571748"/>
                <a:ext cx="805246" cy="455163"/>
              </a:xfrm>
              <a:prstGeom prst="roundRect">
                <a:avLst>
                  <a:gd name="adj" fmla="val 16667"/>
                </a:avLst>
              </a:prstGeom>
              <a:solidFill>
                <a:srgbClr val="00CC66"/>
              </a:solidFill>
              <a:ln w="9525">
                <a:noFill/>
                <a:round/>
              </a:ln>
            </p:spPr>
            <p:txBody>
              <a:bodyPr anchor="ctr"/>
              <a:lstStyle/>
              <a:p>
                <a:pPr>
                  <a:buClr>
                    <a:srgbClr val="CC9900"/>
                  </a:buClr>
                </a:pPr>
                <a:r>
                  <a:rPr lang="en-US" altLang="zh-CN" dirty="0" err="1" smtClean="0">
                    <a:solidFill>
                      <a:srgbClr val="000000"/>
                    </a:solidFill>
                    <a:latin typeface="+mn-ea"/>
                    <a:ea typeface="+mn-ea"/>
                  </a:rPr>
                  <a:t>HBase</a:t>
                </a:r>
                <a:endParaRPr lang="en-US" altLang="zh-CN" dirty="0">
                  <a:solidFill>
                    <a:srgbClr val="000000"/>
                  </a:solidFill>
                  <a:latin typeface="+mn-ea"/>
                  <a:ea typeface="+mn-ea"/>
                </a:endParaRPr>
              </a:p>
            </p:txBody>
          </p:sp>
          <p:sp>
            <p:nvSpPr>
              <p:cNvPr id="2086" name="TextBox 44"/>
              <p:cNvSpPr txBox="1">
                <a:spLocks noChangeArrowheads="1"/>
              </p:cNvSpPr>
              <p:nvPr/>
            </p:nvSpPr>
            <p:spPr bwMode="auto">
              <a:xfrm>
                <a:off x="4127777" y="722933"/>
                <a:ext cx="1116667" cy="473852"/>
              </a:xfrm>
              <a:prstGeom prst="rect">
                <a:avLst/>
              </a:prstGeom>
              <a:noFill/>
              <a:ln w="9525">
                <a:noFill/>
                <a:miter lim="800000"/>
              </a:ln>
            </p:spPr>
            <p:txBody>
              <a:bodyPr wrap="none">
                <a:spAutoFit/>
              </a:bodyPr>
              <a:lstStyle/>
              <a:p>
                <a:r>
                  <a:rPr lang="zh-CN" altLang="en-US" sz="1100">
                    <a:latin typeface="+mn-ea"/>
                    <a:ea typeface="+mn-ea"/>
                  </a:rPr>
                  <a:t>组件加密</a:t>
                </a:r>
              </a:p>
            </p:txBody>
          </p:sp>
          <p:sp>
            <p:nvSpPr>
              <p:cNvPr id="2087" name="流程图: 多文档 45"/>
              <p:cNvSpPr>
                <a:spLocks noChangeArrowheads="1"/>
              </p:cNvSpPr>
              <p:nvPr/>
            </p:nvSpPr>
            <p:spPr bwMode="auto">
              <a:xfrm>
                <a:off x="899665" y="2570415"/>
                <a:ext cx="1016841" cy="847778"/>
              </a:xfrm>
              <a:prstGeom prst="flowChartMultidocument">
                <a:avLst/>
              </a:prstGeom>
              <a:noFill/>
              <a:ln w="9525">
                <a:solidFill>
                  <a:schemeClr val="tx1"/>
                </a:solidFill>
                <a:miter lim="800000"/>
              </a:ln>
            </p:spPr>
            <p:txBody>
              <a:bodyPr/>
              <a:lstStyle/>
              <a:p>
                <a:pPr fontAlgn="base">
                  <a:buClr>
                    <a:srgbClr val="CC9900"/>
                  </a:buClr>
                </a:pPr>
                <a:r>
                  <a:rPr lang="zh-CN" altLang="en-US" sz="900" dirty="0">
                    <a:latin typeface="+mn-ea"/>
                    <a:ea typeface="+mn-ea"/>
                  </a:rPr>
                  <a:t>加密后的数据</a:t>
                </a:r>
              </a:p>
            </p:txBody>
          </p:sp>
          <p:sp>
            <p:nvSpPr>
              <p:cNvPr id="2088" name="矩形 46"/>
              <p:cNvSpPr>
                <a:spLocks noChangeArrowheads="1"/>
              </p:cNvSpPr>
              <p:nvPr/>
            </p:nvSpPr>
            <p:spPr bwMode="auto">
              <a:xfrm>
                <a:off x="467544" y="2427734"/>
                <a:ext cx="1837318" cy="1440160"/>
              </a:xfrm>
              <a:prstGeom prst="rect">
                <a:avLst/>
              </a:prstGeom>
              <a:noFill/>
              <a:ln w="9525">
                <a:solidFill>
                  <a:schemeClr val="tx1"/>
                </a:solidFill>
                <a:miter lim="800000"/>
              </a:ln>
            </p:spPr>
            <p:txBody>
              <a:bodyPr/>
              <a:lstStyle/>
              <a:p>
                <a:pPr fontAlgn="base">
                  <a:buClr>
                    <a:srgbClr val="CC9900"/>
                  </a:buClr>
                  <a:buFont typeface="Wingdings" panose="05000000000000000000" pitchFamily="2" charset="2"/>
                  <a:buChar char="n"/>
                </a:pPr>
                <a:endParaRPr lang="zh-CN" altLang="en-US" sz="1800">
                  <a:latin typeface="+mn-ea"/>
                  <a:ea typeface="+mn-ea"/>
                </a:endParaRPr>
              </a:p>
            </p:txBody>
          </p:sp>
          <p:sp>
            <p:nvSpPr>
              <p:cNvPr id="2089" name="TextBox 47"/>
              <p:cNvSpPr txBox="1">
                <a:spLocks noChangeArrowheads="1"/>
              </p:cNvSpPr>
              <p:nvPr/>
            </p:nvSpPr>
            <p:spPr bwMode="auto">
              <a:xfrm>
                <a:off x="846847" y="1918278"/>
                <a:ext cx="1116667" cy="473852"/>
              </a:xfrm>
              <a:prstGeom prst="rect">
                <a:avLst/>
              </a:prstGeom>
              <a:noFill/>
              <a:ln w="9525">
                <a:noFill/>
                <a:miter lim="800000"/>
              </a:ln>
            </p:spPr>
            <p:txBody>
              <a:bodyPr wrap="none">
                <a:spAutoFit/>
              </a:bodyPr>
              <a:lstStyle/>
              <a:p>
                <a:r>
                  <a:rPr lang="zh-CN" altLang="en-US" sz="1100" dirty="0">
                    <a:latin typeface="+mn-ea"/>
                    <a:ea typeface="+mn-ea"/>
                  </a:rPr>
                  <a:t>内部数据</a:t>
                </a:r>
              </a:p>
            </p:txBody>
          </p:sp>
          <p:pic>
            <p:nvPicPr>
              <p:cNvPr id="2090" name="Picture 2"/>
              <p:cNvPicPr>
                <a:picLocks noChangeAspect="1" noChangeArrowheads="1"/>
              </p:cNvPicPr>
              <p:nvPr/>
            </p:nvPicPr>
            <p:blipFill>
              <a:blip r:embed="rId3" cstate="print"/>
              <a:srcRect/>
              <a:stretch>
                <a:fillRect/>
              </a:stretch>
            </p:blipFill>
            <p:spPr bwMode="auto">
              <a:xfrm>
                <a:off x="3851920" y="2031691"/>
                <a:ext cx="360040" cy="143033"/>
              </a:xfrm>
              <a:prstGeom prst="rect">
                <a:avLst/>
              </a:prstGeom>
              <a:noFill/>
              <a:ln w="9525">
                <a:noFill/>
                <a:miter lim="800000"/>
                <a:headEnd/>
                <a:tailEnd/>
              </a:ln>
            </p:spPr>
          </p:pic>
          <p:pic>
            <p:nvPicPr>
              <p:cNvPr id="2091" name="Picture 3"/>
              <p:cNvPicPr>
                <a:picLocks noChangeAspect="1" noChangeArrowheads="1"/>
              </p:cNvPicPr>
              <p:nvPr/>
            </p:nvPicPr>
            <p:blipFill>
              <a:blip r:embed="rId4" cstate="print"/>
              <a:srcRect/>
              <a:stretch>
                <a:fillRect/>
              </a:stretch>
            </p:blipFill>
            <p:spPr bwMode="auto">
              <a:xfrm>
                <a:off x="4499991" y="1923678"/>
                <a:ext cx="870354" cy="345765"/>
              </a:xfrm>
              <a:prstGeom prst="rect">
                <a:avLst/>
              </a:prstGeom>
              <a:noFill/>
              <a:ln w="9525">
                <a:noFill/>
                <a:miter lim="800000"/>
                <a:headEnd/>
                <a:tailEnd/>
              </a:ln>
            </p:spPr>
          </p:pic>
          <p:pic>
            <p:nvPicPr>
              <p:cNvPr id="2092" name="Picture 2"/>
              <p:cNvPicPr>
                <a:picLocks noChangeAspect="1" noChangeArrowheads="1"/>
              </p:cNvPicPr>
              <p:nvPr/>
            </p:nvPicPr>
            <p:blipFill>
              <a:blip r:embed="rId3" cstate="print"/>
              <a:srcRect/>
              <a:stretch>
                <a:fillRect/>
              </a:stretch>
            </p:blipFill>
            <p:spPr bwMode="auto">
              <a:xfrm>
                <a:off x="3995935" y="2139703"/>
                <a:ext cx="360040" cy="143033"/>
              </a:xfrm>
              <a:prstGeom prst="rect">
                <a:avLst/>
              </a:prstGeom>
              <a:noFill/>
              <a:ln w="9525">
                <a:noFill/>
                <a:miter lim="800000"/>
                <a:headEnd/>
                <a:tailEnd/>
              </a:ln>
            </p:spPr>
          </p:pic>
          <p:pic>
            <p:nvPicPr>
              <p:cNvPr id="10"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8313" y="4026609"/>
                <a:ext cx="218646" cy="13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2961" y="3937160"/>
                <a:ext cx="218263" cy="13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93" name="肘形连接符 53"/>
              <p:cNvCxnSpPr>
                <a:cxnSpLocks noChangeShapeType="1"/>
              </p:cNvCxnSpPr>
              <p:nvPr/>
            </p:nvCxnSpPr>
            <p:spPr bwMode="auto">
              <a:xfrm rot="16200000" flipH="1">
                <a:off x="4941040" y="1770661"/>
                <a:ext cx="270030" cy="144016"/>
              </a:xfrm>
              <a:prstGeom prst="bentConnector3">
                <a:avLst>
                  <a:gd name="adj1" fmla="val 986"/>
                </a:avLst>
              </a:prstGeom>
              <a:noFill/>
              <a:ln w="9525">
                <a:solidFill>
                  <a:schemeClr val="tx1"/>
                </a:solidFill>
                <a:miter lim="800000"/>
                <a:tailEnd type="arrow" w="med" len="med"/>
              </a:ln>
            </p:spPr>
          </p:cxnSp>
          <p:pic>
            <p:nvPicPr>
              <p:cNvPr id="2094" name="Picture 2"/>
              <p:cNvPicPr>
                <a:picLocks noChangeAspect="1" noChangeArrowheads="1"/>
              </p:cNvPicPr>
              <p:nvPr/>
            </p:nvPicPr>
            <p:blipFill>
              <a:blip r:embed="rId3" cstate="print"/>
              <a:srcRect/>
              <a:stretch>
                <a:fillRect/>
              </a:stretch>
            </p:blipFill>
            <p:spPr bwMode="auto">
              <a:xfrm>
                <a:off x="3779912" y="2928064"/>
                <a:ext cx="360040" cy="143033"/>
              </a:xfrm>
              <a:prstGeom prst="rect">
                <a:avLst/>
              </a:prstGeom>
              <a:noFill/>
              <a:ln w="9525">
                <a:noFill/>
                <a:miter lim="800000"/>
                <a:headEnd/>
                <a:tailEnd/>
              </a:ln>
            </p:spPr>
          </p:pic>
          <p:pic>
            <p:nvPicPr>
              <p:cNvPr id="2095" name="Picture 3"/>
              <p:cNvPicPr>
                <a:picLocks noChangeAspect="1" noChangeArrowheads="1"/>
              </p:cNvPicPr>
              <p:nvPr/>
            </p:nvPicPr>
            <p:blipFill>
              <a:blip r:embed="rId4" cstate="print"/>
              <a:srcRect/>
              <a:stretch>
                <a:fillRect/>
              </a:stretch>
            </p:blipFill>
            <p:spPr bwMode="auto">
              <a:xfrm>
                <a:off x="4427983" y="2820051"/>
                <a:ext cx="870354" cy="345765"/>
              </a:xfrm>
              <a:prstGeom prst="rect">
                <a:avLst/>
              </a:prstGeom>
              <a:noFill/>
              <a:ln w="9525">
                <a:noFill/>
                <a:miter lim="800000"/>
                <a:headEnd/>
                <a:tailEnd/>
              </a:ln>
            </p:spPr>
          </p:pic>
          <p:pic>
            <p:nvPicPr>
              <p:cNvPr id="2096" name="Picture 2"/>
              <p:cNvPicPr>
                <a:picLocks noChangeAspect="1" noChangeArrowheads="1"/>
              </p:cNvPicPr>
              <p:nvPr/>
            </p:nvPicPr>
            <p:blipFill>
              <a:blip r:embed="rId3" cstate="print"/>
              <a:srcRect/>
              <a:stretch>
                <a:fillRect/>
              </a:stretch>
            </p:blipFill>
            <p:spPr bwMode="auto">
              <a:xfrm>
                <a:off x="3923927" y="3003799"/>
                <a:ext cx="360040" cy="143033"/>
              </a:xfrm>
              <a:prstGeom prst="rect">
                <a:avLst/>
              </a:prstGeom>
              <a:noFill/>
              <a:ln w="9525">
                <a:noFill/>
                <a:miter lim="800000"/>
                <a:headEnd/>
                <a:tailEnd/>
              </a:ln>
            </p:spPr>
          </p:pic>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0019" y="4521490"/>
                <a:ext cx="218646" cy="13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4667" y="4432041"/>
                <a:ext cx="218263" cy="13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97" name="肘形连接符 59"/>
              <p:cNvCxnSpPr>
                <a:cxnSpLocks noChangeShapeType="1"/>
              </p:cNvCxnSpPr>
              <p:nvPr/>
            </p:nvCxnSpPr>
            <p:spPr bwMode="auto">
              <a:xfrm rot="16200000" flipH="1">
                <a:off x="4869032" y="2667034"/>
                <a:ext cx="270030" cy="144016"/>
              </a:xfrm>
              <a:prstGeom prst="bentConnector3">
                <a:avLst>
                  <a:gd name="adj1" fmla="val 986"/>
                </a:avLst>
              </a:prstGeom>
              <a:noFill/>
              <a:ln w="9525">
                <a:solidFill>
                  <a:schemeClr val="tx1"/>
                </a:solidFill>
                <a:miter lim="800000"/>
                <a:tailEnd type="arrow" w="med" len="med"/>
              </a:ln>
            </p:spPr>
          </p:cxnSp>
          <p:pic>
            <p:nvPicPr>
              <p:cNvPr id="2098" name="Picture 3"/>
              <p:cNvPicPr>
                <a:picLocks noChangeAspect="1" noChangeArrowheads="1"/>
              </p:cNvPicPr>
              <p:nvPr/>
            </p:nvPicPr>
            <p:blipFill>
              <a:blip r:embed="rId4" cstate="print"/>
              <a:srcRect/>
              <a:stretch>
                <a:fillRect/>
              </a:stretch>
            </p:blipFill>
            <p:spPr bwMode="auto">
              <a:xfrm>
                <a:off x="5357829" y="2820051"/>
                <a:ext cx="870354" cy="345765"/>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4196" y="4432041"/>
                <a:ext cx="218263" cy="13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99" name="肘形连接符 62"/>
              <p:cNvCxnSpPr>
                <a:cxnSpLocks noChangeShapeType="1"/>
              </p:cNvCxnSpPr>
              <p:nvPr/>
            </p:nvCxnSpPr>
            <p:spPr bwMode="auto">
              <a:xfrm rot="16200000" flipH="1">
                <a:off x="5776270" y="2623893"/>
                <a:ext cx="183747" cy="144016"/>
              </a:xfrm>
              <a:prstGeom prst="bentConnector3">
                <a:avLst>
                  <a:gd name="adj1" fmla="val 4167"/>
                </a:avLst>
              </a:prstGeom>
              <a:noFill/>
              <a:ln w="9525">
                <a:solidFill>
                  <a:schemeClr val="tx1"/>
                </a:solidFill>
                <a:miter lim="800000"/>
                <a:tailEnd type="arrow" w="med" len="med"/>
              </a:ln>
            </p:spPr>
          </p:cxnSp>
          <p:sp>
            <p:nvSpPr>
              <p:cNvPr id="2100" name="矩形 63"/>
              <p:cNvSpPr>
                <a:spLocks noChangeArrowheads="1"/>
              </p:cNvSpPr>
              <p:nvPr/>
            </p:nvSpPr>
            <p:spPr bwMode="auto">
              <a:xfrm>
                <a:off x="5580111" y="2841780"/>
                <a:ext cx="648072" cy="324036"/>
              </a:xfrm>
              <a:prstGeom prst="rect">
                <a:avLst/>
              </a:prstGeom>
              <a:noFill/>
              <a:ln w="19050">
                <a:solidFill>
                  <a:srgbClr val="FF0000"/>
                </a:solidFill>
                <a:prstDash val="dash"/>
                <a:miter lim="800000"/>
              </a:ln>
            </p:spPr>
            <p:txBody>
              <a:bodyPr/>
              <a:lstStyle/>
              <a:p>
                <a:pPr fontAlgn="base">
                  <a:buClr>
                    <a:srgbClr val="CC9900"/>
                  </a:buClr>
                  <a:buFont typeface="Wingdings" panose="05000000000000000000" pitchFamily="2" charset="2"/>
                  <a:buChar char="n"/>
                </a:pPr>
                <a:endParaRPr lang="zh-CN" altLang="en-US" sz="1800">
                  <a:latin typeface="+mn-ea"/>
                  <a:ea typeface="+mn-ea"/>
                </a:endParaRPr>
              </a:p>
            </p:txBody>
          </p:sp>
          <p:sp>
            <p:nvSpPr>
              <p:cNvPr id="2101" name="右箭头 64"/>
              <p:cNvSpPr>
                <a:spLocks noChangeArrowheads="1"/>
              </p:cNvSpPr>
              <p:nvPr/>
            </p:nvSpPr>
            <p:spPr bwMode="auto">
              <a:xfrm rot="10800000">
                <a:off x="2320398" y="3165816"/>
                <a:ext cx="576213" cy="216024"/>
              </a:xfrm>
              <a:prstGeom prst="rightArrow">
                <a:avLst>
                  <a:gd name="adj1" fmla="val 50000"/>
                  <a:gd name="adj2" fmla="val 50001"/>
                </a:avLst>
              </a:prstGeom>
              <a:noFill/>
              <a:ln w="9525">
                <a:solidFill>
                  <a:schemeClr val="tx1"/>
                </a:solidFill>
                <a:miter lim="800000"/>
              </a:ln>
            </p:spPr>
            <p:txBody>
              <a:bodyPr/>
              <a:lstStyle/>
              <a:p>
                <a:pPr fontAlgn="base">
                  <a:buClr>
                    <a:srgbClr val="CC9900"/>
                  </a:buClr>
                  <a:buFont typeface="Wingdings" panose="05000000000000000000" pitchFamily="2" charset="2"/>
                  <a:buChar char="n"/>
                </a:pPr>
                <a:endParaRPr lang="zh-CN" altLang="en-US" sz="1800">
                  <a:latin typeface="+mn-ea"/>
                  <a:ea typeface="+mn-ea"/>
                </a:endParaRPr>
              </a:p>
            </p:txBody>
          </p:sp>
        </p:grpSp>
        <p:sp>
          <p:nvSpPr>
            <p:cNvPr id="2078" name="右箭头 66"/>
            <p:cNvSpPr>
              <a:spLocks noChangeArrowheads="1"/>
            </p:cNvSpPr>
            <p:nvPr/>
          </p:nvSpPr>
          <p:spPr bwMode="auto">
            <a:xfrm>
              <a:off x="1760808" y="1635646"/>
              <a:ext cx="437559" cy="216025"/>
            </a:xfrm>
            <a:prstGeom prst="rightArrow">
              <a:avLst>
                <a:gd name="adj1" fmla="val 50000"/>
                <a:gd name="adj2" fmla="val 50000"/>
              </a:avLst>
            </a:prstGeom>
            <a:noFill/>
            <a:ln w="9525">
              <a:solidFill>
                <a:schemeClr val="tx1"/>
              </a:solidFill>
              <a:miter lim="800000"/>
            </a:ln>
          </p:spPr>
          <p:txBody>
            <a:bodyPr/>
            <a:lstStyle/>
            <a:p>
              <a:pPr fontAlgn="base">
                <a:buClr>
                  <a:srgbClr val="CC9900"/>
                </a:buClr>
                <a:buFont typeface="Wingdings" panose="05000000000000000000" pitchFamily="2" charset="2"/>
                <a:buChar char="n"/>
              </a:pPr>
              <a:endParaRPr lang="zh-CN" altLang="en-US" sz="1800">
                <a:latin typeface="+mn-ea"/>
                <a:ea typeface="+mn-ea"/>
              </a:endParaRPr>
            </a:p>
          </p:txBody>
        </p:sp>
      </p:grpSp>
      <p:sp>
        <p:nvSpPr>
          <p:cNvPr id="70" name="TextBox 69"/>
          <p:cNvSpPr txBox="1"/>
          <p:nvPr/>
        </p:nvSpPr>
        <p:spPr>
          <a:xfrm>
            <a:off x="4860032" y="1416856"/>
            <a:ext cx="3672408" cy="3416320"/>
          </a:xfrm>
          <a:prstGeom prst="rect">
            <a:avLst/>
          </a:prstGeom>
          <a:solidFill>
            <a:schemeClr val="bg1">
              <a:lumMod val="85000"/>
            </a:schemeClr>
          </a:solidFill>
        </p:spPr>
        <p:txBody>
          <a:bodyPr wrap="square">
            <a:spAutoFit/>
          </a:bodyPr>
          <a:lstStyle/>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应用场景</a:t>
            </a:r>
            <a:endParaRPr lang="en-US" altLang="zh-CN" sz="1600" kern="0" dirty="0">
              <a:solidFill>
                <a:srgbClr val="C00000"/>
              </a:solidFill>
              <a:latin typeface="+mn-ea"/>
              <a:ea typeface="+mn-ea"/>
            </a:endParaRPr>
          </a:p>
          <a:p>
            <a:pPr>
              <a:defRPr/>
            </a:pPr>
            <a:r>
              <a:rPr lang="zh-CN" altLang="en-US" sz="1200" dirty="0">
                <a:latin typeface="+mn-ea"/>
                <a:ea typeface="+mn-ea"/>
              </a:rPr>
              <a:t>在</a:t>
            </a:r>
            <a:r>
              <a:rPr lang="en-US" altLang="zh-CN" sz="1200" dirty="0" err="1">
                <a:latin typeface="+mn-ea"/>
                <a:ea typeface="+mn-ea"/>
              </a:rPr>
              <a:t>Hadoop</a:t>
            </a:r>
            <a:r>
              <a:rPr lang="zh-CN" altLang="en-US" sz="1200" dirty="0">
                <a:latin typeface="+mn-ea"/>
                <a:ea typeface="+mn-ea"/>
              </a:rPr>
              <a:t>中，数据缺省是明文存放，这样会导致某些敏感数据存在泄密的安全</a:t>
            </a:r>
            <a:r>
              <a:rPr lang="zh-CN" altLang="en-US" sz="1200" dirty="0" smtClean="0">
                <a:latin typeface="+mn-ea"/>
                <a:ea typeface="+mn-ea"/>
              </a:rPr>
              <a:t>隐患</a:t>
            </a:r>
            <a:endParaRPr lang="en-US" altLang="zh-CN" sz="1200" dirty="0">
              <a:latin typeface="+mn-ea"/>
              <a:ea typeface="+mn-ea"/>
            </a:endParaRPr>
          </a:p>
          <a:p>
            <a:pPr>
              <a:defRPr/>
            </a:pP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解决方案</a:t>
            </a:r>
            <a:endParaRPr lang="en-US" altLang="zh-CN" sz="1600" kern="0" dirty="0">
              <a:solidFill>
                <a:srgbClr val="C00000"/>
              </a:solidFill>
              <a:latin typeface="+mn-ea"/>
              <a:ea typeface="+mn-ea"/>
            </a:endParaRPr>
          </a:p>
          <a:p>
            <a:pPr marL="285750" indent="-285750">
              <a:buFont typeface="Wingdings" panose="05000000000000000000" pitchFamily="2" charset="2"/>
              <a:buChar char="l"/>
              <a:defRPr/>
            </a:pPr>
            <a:r>
              <a:rPr lang="en-US" altLang="zh-CN" sz="1200" dirty="0">
                <a:latin typeface="+mn-ea"/>
                <a:ea typeface="+mn-ea"/>
              </a:rPr>
              <a:t>Hive</a:t>
            </a:r>
            <a:r>
              <a:rPr lang="zh-CN" altLang="en-US" sz="1200" dirty="0">
                <a:latin typeface="+mn-ea"/>
                <a:ea typeface="+mn-ea"/>
              </a:rPr>
              <a:t>支持对表、列加密</a:t>
            </a:r>
            <a:endParaRPr lang="en-US" altLang="zh-CN" sz="1200" dirty="0">
              <a:latin typeface="+mn-ea"/>
              <a:ea typeface="+mn-ea"/>
            </a:endParaRPr>
          </a:p>
          <a:p>
            <a:pPr marL="285750" indent="-285750">
              <a:buFont typeface="Wingdings" panose="05000000000000000000" pitchFamily="2" charset="2"/>
              <a:buChar char="l"/>
              <a:defRPr/>
            </a:pPr>
            <a:r>
              <a:rPr lang="en-US" altLang="zh-CN" sz="1200" dirty="0" err="1">
                <a:latin typeface="+mn-ea"/>
                <a:ea typeface="+mn-ea"/>
              </a:rPr>
              <a:t>Hbase</a:t>
            </a:r>
            <a:r>
              <a:rPr lang="zh-CN" altLang="en-US" sz="1200" dirty="0">
                <a:latin typeface="+mn-ea"/>
                <a:ea typeface="+mn-ea"/>
              </a:rPr>
              <a:t>支持对表、列族加密</a:t>
            </a:r>
            <a:endParaRPr lang="en-US" altLang="zh-CN" sz="1200" dirty="0">
              <a:latin typeface="+mn-ea"/>
              <a:ea typeface="+mn-ea"/>
            </a:endParaRPr>
          </a:p>
          <a:p>
            <a:pPr marL="285750" indent="-285750">
              <a:buFont typeface="Wingdings" panose="05000000000000000000" pitchFamily="2" charset="2"/>
              <a:buChar char="l"/>
              <a:defRPr/>
            </a:pPr>
            <a:r>
              <a:rPr lang="zh-CN" altLang="en-US" sz="1200" dirty="0">
                <a:latin typeface="+mn-ea"/>
                <a:ea typeface="+mn-ea"/>
              </a:rPr>
              <a:t>支持</a:t>
            </a:r>
            <a:r>
              <a:rPr lang="en-US" altLang="zh-CN" sz="1200" dirty="0">
                <a:latin typeface="+mn-ea"/>
                <a:ea typeface="+mn-ea"/>
              </a:rPr>
              <a:t>AES</a:t>
            </a:r>
            <a:r>
              <a:rPr lang="zh-CN" altLang="en-US" sz="1200" dirty="0">
                <a:latin typeface="+mn-ea"/>
                <a:ea typeface="+mn-ea"/>
              </a:rPr>
              <a:t>、国密算法</a:t>
            </a:r>
            <a:r>
              <a:rPr lang="en-US" altLang="zh-CN" sz="1200" dirty="0">
                <a:latin typeface="+mn-ea"/>
                <a:ea typeface="+mn-ea"/>
              </a:rPr>
              <a:t>SM4</a:t>
            </a:r>
            <a:r>
              <a:rPr lang="zh-CN" altLang="en-US" sz="1200" dirty="0">
                <a:latin typeface="+mn-ea"/>
                <a:ea typeface="+mn-ea"/>
              </a:rPr>
              <a:t>、</a:t>
            </a:r>
            <a:r>
              <a:rPr lang="en-US" altLang="zh-CN" sz="1200" dirty="0">
                <a:latin typeface="+mn-ea"/>
                <a:ea typeface="+mn-ea"/>
              </a:rPr>
              <a:t>RC4</a:t>
            </a:r>
            <a:r>
              <a:rPr lang="zh-CN" altLang="en-US" sz="1200" dirty="0">
                <a:latin typeface="+mn-ea"/>
                <a:ea typeface="+mn-ea"/>
              </a:rPr>
              <a:t>等加密算法，同时允许使用用户自定义的加密算法</a:t>
            </a:r>
          </a:p>
          <a:p>
            <a:pPr marL="285750" indent="-285750">
              <a:defRPr/>
            </a:pP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用户价值</a:t>
            </a:r>
            <a:endParaRPr lang="en-US" altLang="zh-CN" sz="1600" kern="0" dirty="0">
              <a:solidFill>
                <a:srgbClr val="C00000"/>
              </a:solidFill>
              <a:latin typeface="+mn-ea"/>
              <a:ea typeface="+mn-ea"/>
            </a:endParaRPr>
          </a:p>
          <a:p>
            <a:pPr>
              <a:buFont typeface="Wingdings" panose="05000000000000000000" pitchFamily="2" charset="2"/>
              <a:buChar char="l"/>
              <a:defRPr/>
            </a:pPr>
            <a:r>
              <a:rPr lang="zh-CN" altLang="en-US" sz="1200" dirty="0">
                <a:latin typeface="+mn-ea"/>
                <a:ea typeface="+mn-ea"/>
              </a:rPr>
              <a:t>用户可将敏感数据存储在大数据系统中</a:t>
            </a:r>
            <a:endParaRPr lang="en-US" altLang="zh-CN" sz="1200" dirty="0">
              <a:latin typeface="+mn-ea"/>
              <a:ea typeface="+mn-ea"/>
            </a:endParaRPr>
          </a:p>
          <a:p>
            <a:pPr>
              <a:buFont typeface="Wingdings" panose="05000000000000000000" pitchFamily="2" charset="2"/>
              <a:buChar char="l"/>
              <a:defRPr/>
            </a:pPr>
            <a:r>
              <a:rPr lang="zh-CN" altLang="en-US" sz="1200" dirty="0">
                <a:latin typeface="+mn-ea"/>
                <a:ea typeface="+mn-ea"/>
              </a:rPr>
              <a:t>表、列级别的细粒度控制</a:t>
            </a:r>
            <a:endParaRPr lang="en-US" altLang="zh-CN" sz="1200" dirty="0">
              <a:latin typeface="+mn-ea"/>
              <a:ea typeface="+mn-ea"/>
            </a:endParaRPr>
          </a:p>
          <a:p>
            <a:pPr>
              <a:buFont typeface="Wingdings" panose="05000000000000000000" pitchFamily="2" charset="2"/>
              <a:buChar char="l"/>
              <a:defRPr/>
            </a:pPr>
            <a:r>
              <a:rPr lang="zh-CN" altLang="en-US" sz="1200" dirty="0">
                <a:latin typeface="+mn-ea"/>
                <a:ea typeface="+mn-ea"/>
              </a:rPr>
              <a:t>支持算法的多样性，系统更安全</a:t>
            </a:r>
            <a:endParaRPr lang="en-US" altLang="zh-CN" sz="1200" dirty="0">
              <a:latin typeface="+mn-ea"/>
              <a:ea typeface="+mn-ea"/>
            </a:endParaRPr>
          </a:p>
          <a:p>
            <a:pPr>
              <a:buFont typeface="Wingdings" panose="05000000000000000000" pitchFamily="2" charset="2"/>
              <a:buChar char="l"/>
              <a:defRPr/>
            </a:pPr>
            <a:r>
              <a:rPr lang="zh-CN" altLang="en-US" sz="1200" dirty="0">
                <a:latin typeface="+mn-ea"/>
                <a:ea typeface="+mn-ea"/>
              </a:rPr>
              <a:t>业务透明，加解密过程业务无感知</a:t>
            </a:r>
            <a:endParaRPr lang="en-US" altLang="zh-CN" sz="1200" dirty="0">
              <a:latin typeface="+mn-ea"/>
              <a:ea typeface="+mn-ea"/>
            </a:endParaRPr>
          </a:p>
        </p:txBody>
      </p:sp>
      <p:grpSp>
        <p:nvGrpSpPr>
          <p:cNvPr id="5" name="组合 65"/>
          <p:cNvGrpSpPr/>
          <p:nvPr/>
        </p:nvGrpSpPr>
        <p:grpSpPr bwMode="auto">
          <a:xfrm>
            <a:off x="755898" y="1388740"/>
            <a:ext cx="3816102" cy="2076264"/>
            <a:chOff x="683568" y="735546"/>
            <a:chExt cx="3523457" cy="1756762"/>
          </a:xfrm>
        </p:grpSpPr>
        <p:sp>
          <p:nvSpPr>
            <p:cNvPr id="36" name="矩形 35"/>
            <p:cNvSpPr/>
            <p:nvPr/>
          </p:nvSpPr>
          <p:spPr bwMode="auto">
            <a:xfrm>
              <a:off x="683568" y="735546"/>
              <a:ext cx="3515783" cy="66845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tx1"/>
              </a:solidFill>
            </a:ln>
            <a:effectLst/>
          </p:spPr>
          <p:txBody>
            <a:bodyPr/>
            <a:lstStyle/>
            <a:p>
              <a:pPr>
                <a:buClr>
                  <a:srgbClr val="CC9900"/>
                </a:buClr>
                <a:defRPr/>
              </a:pPr>
              <a:r>
                <a:rPr lang="en-US" altLang="zh-CN" sz="1100" dirty="0">
                  <a:solidFill>
                    <a:srgbClr val="000000"/>
                  </a:solidFill>
                  <a:latin typeface="+mn-ea"/>
                  <a:ea typeface="+mn-ea"/>
                </a:rPr>
                <a:t>Hive/</a:t>
              </a:r>
              <a:r>
                <a:rPr lang="en-US" altLang="zh-CN" sz="1100" dirty="0" err="1">
                  <a:solidFill>
                    <a:srgbClr val="000000"/>
                  </a:solidFill>
                  <a:latin typeface="+mn-ea"/>
                  <a:ea typeface="+mn-ea"/>
                </a:rPr>
                <a:t>HBase</a:t>
              </a:r>
              <a:endParaRPr lang="en-US" altLang="zh-CN" sz="1100" dirty="0">
                <a:solidFill>
                  <a:srgbClr val="000000"/>
                </a:solidFill>
                <a:latin typeface="+mn-ea"/>
                <a:ea typeface="+mn-ea"/>
              </a:endParaRPr>
            </a:p>
          </p:txBody>
        </p:sp>
        <p:sp>
          <p:nvSpPr>
            <p:cNvPr id="66" name="矩形 65"/>
            <p:cNvSpPr/>
            <p:nvPr/>
          </p:nvSpPr>
          <p:spPr bwMode="auto">
            <a:xfrm>
              <a:off x="691242" y="1904511"/>
              <a:ext cx="3515783" cy="58779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tx1"/>
              </a:solidFill>
            </a:ln>
            <a:effectLst/>
          </p:spPr>
          <p:txBody>
            <a:bodyPr/>
            <a:lstStyle/>
            <a:p>
              <a:pPr>
                <a:buClr>
                  <a:srgbClr val="CC9900"/>
                </a:buClr>
                <a:defRPr/>
              </a:pPr>
              <a:r>
                <a:rPr lang="en-US" altLang="zh-CN" sz="1100" dirty="0">
                  <a:solidFill>
                    <a:srgbClr val="000000"/>
                  </a:solidFill>
                  <a:latin typeface="+mn-ea"/>
                  <a:ea typeface="+mn-ea"/>
                </a:rPr>
                <a:t>HDFS</a:t>
              </a:r>
              <a:endParaRPr lang="zh-CN" altLang="en-US" sz="1100" dirty="0">
                <a:solidFill>
                  <a:srgbClr val="000000"/>
                </a:solidFill>
                <a:latin typeface="+mn-ea"/>
                <a:ea typeface="+mn-ea"/>
              </a:endParaRPr>
            </a:p>
          </p:txBody>
        </p:sp>
        <p:sp>
          <p:nvSpPr>
            <p:cNvPr id="68" name="折角形 67"/>
            <p:cNvSpPr/>
            <p:nvPr/>
          </p:nvSpPr>
          <p:spPr bwMode="auto">
            <a:xfrm>
              <a:off x="1266761" y="1032760"/>
              <a:ext cx="805727" cy="313786"/>
            </a:xfrm>
            <a:prstGeom prst="foldedCorner">
              <a:avLst>
                <a:gd name="adj" fmla="val 27496"/>
              </a:avLst>
            </a:prstGeom>
            <a:solidFill>
              <a:schemeClr val="tx2">
                <a:lumMod val="40000"/>
                <a:lumOff val="60000"/>
              </a:schemeClr>
            </a:solidFill>
            <a:ln>
              <a:solidFill>
                <a:schemeClr val="tx1"/>
              </a:solidFill>
            </a:ln>
            <a:effectLst/>
          </p:spPr>
          <p:txBody>
            <a:bodyPr/>
            <a:lstStyle/>
            <a:p>
              <a:pPr>
                <a:buClr>
                  <a:srgbClr val="CC9900"/>
                </a:buClr>
                <a:defRPr/>
              </a:pPr>
              <a:r>
                <a:rPr lang="zh-CN" altLang="en-US" dirty="0">
                  <a:solidFill>
                    <a:srgbClr val="000000"/>
                  </a:solidFill>
                  <a:latin typeface="+mn-ea"/>
                  <a:ea typeface="+mn-ea"/>
                </a:rPr>
                <a:t>敏感数据写入</a:t>
              </a:r>
            </a:p>
          </p:txBody>
        </p:sp>
        <p:sp>
          <p:nvSpPr>
            <p:cNvPr id="2062" name="圆角矩形 68"/>
            <p:cNvSpPr>
              <a:spLocks noChangeArrowheads="1"/>
            </p:cNvSpPr>
            <p:nvPr/>
          </p:nvSpPr>
          <p:spPr bwMode="auto">
            <a:xfrm>
              <a:off x="1220914" y="1579024"/>
              <a:ext cx="1819302" cy="174513"/>
            </a:xfrm>
            <a:prstGeom prst="roundRect">
              <a:avLst>
                <a:gd name="adj" fmla="val 16667"/>
              </a:avLst>
            </a:prstGeom>
            <a:noFill/>
            <a:ln w="9525">
              <a:solidFill>
                <a:schemeClr val="tx1"/>
              </a:solidFill>
              <a:round/>
            </a:ln>
          </p:spPr>
          <p:txBody>
            <a:bodyPr/>
            <a:lstStyle/>
            <a:p>
              <a:pPr algn="ctr">
                <a:buClr>
                  <a:srgbClr val="CC9900"/>
                </a:buClr>
              </a:pPr>
              <a:r>
                <a:rPr lang="zh-CN" altLang="en-US">
                  <a:solidFill>
                    <a:srgbClr val="000000"/>
                  </a:solidFill>
                  <a:latin typeface="+mn-ea"/>
                  <a:ea typeface="+mn-ea"/>
                </a:rPr>
                <a:t>加密</a:t>
              </a:r>
              <a:r>
                <a:rPr lang="en-US" altLang="zh-CN">
                  <a:solidFill>
                    <a:srgbClr val="000000"/>
                  </a:solidFill>
                  <a:latin typeface="+mn-ea"/>
                  <a:ea typeface="+mn-ea"/>
                </a:rPr>
                <a:t>/</a:t>
              </a:r>
              <a:r>
                <a:rPr lang="zh-CN" altLang="en-US">
                  <a:solidFill>
                    <a:srgbClr val="000000"/>
                  </a:solidFill>
                  <a:latin typeface="+mn-ea"/>
                  <a:ea typeface="+mn-ea"/>
                </a:rPr>
                <a:t>解密</a:t>
              </a:r>
              <a:endParaRPr lang="zh-CN" altLang="en-US" sz="1800">
                <a:solidFill>
                  <a:srgbClr val="000000"/>
                </a:solidFill>
                <a:latin typeface="+mn-ea"/>
                <a:ea typeface="+mn-ea"/>
              </a:endParaRPr>
            </a:p>
          </p:txBody>
        </p:sp>
        <p:sp>
          <p:nvSpPr>
            <p:cNvPr id="71" name="折角形 70"/>
            <p:cNvSpPr/>
            <p:nvPr/>
          </p:nvSpPr>
          <p:spPr bwMode="auto">
            <a:xfrm>
              <a:off x="2248980" y="1020605"/>
              <a:ext cx="813401" cy="320416"/>
            </a:xfrm>
            <a:prstGeom prst="foldedCorner">
              <a:avLst>
                <a:gd name="adj" fmla="val 28925"/>
              </a:avLst>
            </a:prstGeom>
            <a:solidFill>
              <a:schemeClr val="tx2">
                <a:lumMod val="40000"/>
                <a:lumOff val="60000"/>
              </a:schemeClr>
            </a:solidFill>
            <a:ln>
              <a:solidFill>
                <a:schemeClr val="tx1"/>
              </a:solidFill>
            </a:ln>
            <a:effectLst/>
          </p:spPr>
          <p:txBody>
            <a:bodyPr/>
            <a:lstStyle/>
            <a:p>
              <a:pPr>
                <a:buClr>
                  <a:srgbClr val="CC9900"/>
                </a:buClr>
                <a:defRPr/>
              </a:pPr>
              <a:r>
                <a:rPr lang="zh-CN" altLang="en-US" dirty="0">
                  <a:solidFill>
                    <a:srgbClr val="000000"/>
                  </a:solidFill>
                  <a:latin typeface="+mn-ea"/>
                  <a:ea typeface="+mn-ea"/>
                </a:rPr>
                <a:t>敏感数据读取</a:t>
              </a:r>
            </a:p>
          </p:txBody>
        </p:sp>
        <p:cxnSp>
          <p:nvCxnSpPr>
            <p:cNvPr id="2064" name="直接箭头连接符 71"/>
            <p:cNvCxnSpPr>
              <a:cxnSpLocks noChangeShapeType="1"/>
            </p:cNvCxnSpPr>
            <p:nvPr/>
          </p:nvCxnSpPr>
          <p:spPr bwMode="auto">
            <a:xfrm>
              <a:off x="1520292" y="1346340"/>
              <a:ext cx="0" cy="221050"/>
            </a:xfrm>
            <a:prstGeom prst="straightConnector1">
              <a:avLst/>
            </a:prstGeom>
            <a:noFill/>
            <a:ln w="9525">
              <a:solidFill>
                <a:schemeClr val="tx1"/>
              </a:solidFill>
              <a:round/>
              <a:tailEnd type="arrow" w="med" len="med"/>
            </a:ln>
          </p:spPr>
        </p:cxnSp>
        <p:cxnSp>
          <p:nvCxnSpPr>
            <p:cNvPr id="2065" name="直接箭头连接符 72"/>
            <p:cNvCxnSpPr>
              <a:cxnSpLocks noChangeShapeType="1"/>
            </p:cNvCxnSpPr>
            <p:nvPr/>
          </p:nvCxnSpPr>
          <p:spPr bwMode="auto">
            <a:xfrm>
              <a:off x="1765936" y="1346340"/>
              <a:ext cx="0" cy="221050"/>
            </a:xfrm>
            <a:prstGeom prst="straightConnector1">
              <a:avLst/>
            </a:prstGeom>
            <a:noFill/>
            <a:ln w="9525">
              <a:solidFill>
                <a:schemeClr val="tx1"/>
              </a:solidFill>
              <a:round/>
              <a:tailEnd type="arrow" w="med" len="med"/>
            </a:ln>
          </p:spPr>
        </p:cxnSp>
        <p:sp>
          <p:nvSpPr>
            <p:cNvPr id="74" name="折角形 73"/>
            <p:cNvSpPr/>
            <p:nvPr/>
          </p:nvSpPr>
          <p:spPr bwMode="auto">
            <a:xfrm>
              <a:off x="1297455" y="2021628"/>
              <a:ext cx="1727837" cy="348038"/>
            </a:xfrm>
            <a:prstGeom prst="foldedCorner">
              <a:avLst>
                <a:gd name="adj" fmla="val 27258"/>
              </a:avLst>
            </a:prstGeom>
            <a:solidFill>
              <a:schemeClr val="tx2">
                <a:lumMod val="40000"/>
                <a:lumOff val="60000"/>
              </a:schemeClr>
            </a:solidFill>
            <a:ln>
              <a:solidFill>
                <a:schemeClr val="tx1"/>
              </a:solidFill>
            </a:ln>
            <a:effectLst/>
          </p:spPr>
          <p:txBody>
            <a:bodyPr/>
            <a:lstStyle/>
            <a:p>
              <a:pPr>
                <a:buClr>
                  <a:srgbClr val="CC9900"/>
                </a:buClr>
                <a:defRPr/>
              </a:pPr>
              <a:r>
                <a:rPr lang="en-US" altLang="zh-CN" dirty="0">
                  <a:solidFill>
                    <a:srgbClr val="000000"/>
                  </a:solidFill>
                  <a:latin typeface="+mn-ea"/>
                  <a:ea typeface="+mn-ea"/>
                </a:rPr>
                <a:t>*(&amp;@#$^%!%$#$!(*^&amp;*^*5!$!@^%$^!$!%#$@%#!!$#@!</a:t>
              </a:r>
              <a:endParaRPr lang="zh-CN" altLang="en-US" dirty="0">
                <a:solidFill>
                  <a:srgbClr val="000000"/>
                </a:solidFill>
                <a:latin typeface="+mn-ea"/>
                <a:ea typeface="+mn-ea"/>
              </a:endParaRPr>
            </a:p>
          </p:txBody>
        </p:sp>
        <p:cxnSp>
          <p:nvCxnSpPr>
            <p:cNvPr id="2067" name="直接箭头连接符 74"/>
            <p:cNvCxnSpPr>
              <a:cxnSpLocks noChangeShapeType="1"/>
            </p:cNvCxnSpPr>
            <p:nvPr/>
          </p:nvCxnSpPr>
          <p:spPr bwMode="auto">
            <a:xfrm>
              <a:off x="1543321" y="1765172"/>
              <a:ext cx="0" cy="255951"/>
            </a:xfrm>
            <a:prstGeom prst="straightConnector1">
              <a:avLst/>
            </a:prstGeom>
            <a:noFill/>
            <a:ln w="9525">
              <a:solidFill>
                <a:schemeClr val="tx1"/>
              </a:solidFill>
              <a:round/>
              <a:tailEnd type="arrow" w="med" len="med"/>
            </a:ln>
          </p:spPr>
        </p:cxnSp>
        <p:cxnSp>
          <p:nvCxnSpPr>
            <p:cNvPr id="2068" name="直接箭头连接符 75"/>
            <p:cNvCxnSpPr>
              <a:cxnSpLocks noChangeShapeType="1"/>
            </p:cNvCxnSpPr>
            <p:nvPr/>
          </p:nvCxnSpPr>
          <p:spPr bwMode="auto">
            <a:xfrm>
              <a:off x="1788965" y="1759355"/>
              <a:ext cx="0" cy="261768"/>
            </a:xfrm>
            <a:prstGeom prst="straightConnector1">
              <a:avLst/>
            </a:prstGeom>
            <a:noFill/>
            <a:ln w="9525">
              <a:solidFill>
                <a:schemeClr val="tx1"/>
              </a:solidFill>
              <a:round/>
              <a:tailEnd type="arrow" w="med" len="med"/>
            </a:ln>
          </p:spPr>
        </p:cxnSp>
        <p:cxnSp>
          <p:nvCxnSpPr>
            <p:cNvPr id="2069" name="直接箭头连接符 76"/>
            <p:cNvCxnSpPr>
              <a:cxnSpLocks noChangeShapeType="1"/>
            </p:cNvCxnSpPr>
            <p:nvPr/>
          </p:nvCxnSpPr>
          <p:spPr bwMode="auto">
            <a:xfrm flipV="1">
              <a:off x="2479840" y="1759355"/>
              <a:ext cx="0" cy="261769"/>
            </a:xfrm>
            <a:prstGeom prst="straightConnector1">
              <a:avLst/>
            </a:prstGeom>
            <a:noFill/>
            <a:ln w="9525">
              <a:solidFill>
                <a:schemeClr val="tx1"/>
              </a:solidFill>
              <a:round/>
              <a:tailEnd type="arrow" w="med" len="med"/>
            </a:ln>
          </p:spPr>
        </p:cxnSp>
        <p:cxnSp>
          <p:nvCxnSpPr>
            <p:cNvPr id="2070" name="直接箭头连接符 77"/>
            <p:cNvCxnSpPr>
              <a:cxnSpLocks noChangeShapeType="1"/>
            </p:cNvCxnSpPr>
            <p:nvPr/>
          </p:nvCxnSpPr>
          <p:spPr bwMode="auto">
            <a:xfrm flipV="1">
              <a:off x="2725484" y="1759355"/>
              <a:ext cx="0" cy="261769"/>
            </a:xfrm>
            <a:prstGeom prst="straightConnector1">
              <a:avLst/>
            </a:prstGeom>
            <a:noFill/>
            <a:ln w="9525">
              <a:solidFill>
                <a:schemeClr val="tx1"/>
              </a:solidFill>
              <a:round/>
              <a:tailEnd type="arrow" w="med" len="med"/>
            </a:ln>
          </p:spPr>
        </p:cxnSp>
        <p:cxnSp>
          <p:nvCxnSpPr>
            <p:cNvPr id="2071" name="直接箭头连接符 78"/>
            <p:cNvCxnSpPr>
              <a:cxnSpLocks noChangeShapeType="1"/>
            </p:cNvCxnSpPr>
            <p:nvPr/>
          </p:nvCxnSpPr>
          <p:spPr bwMode="auto">
            <a:xfrm flipV="1">
              <a:off x="2479840" y="1346341"/>
              <a:ext cx="0" cy="232684"/>
            </a:xfrm>
            <a:prstGeom prst="straightConnector1">
              <a:avLst/>
            </a:prstGeom>
            <a:noFill/>
            <a:ln w="9525">
              <a:solidFill>
                <a:schemeClr val="tx1"/>
              </a:solidFill>
              <a:round/>
              <a:tailEnd type="arrow" w="med" len="med"/>
            </a:ln>
          </p:spPr>
        </p:cxnSp>
        <p:cxnSp>
          <p:nvCxnSpPr>
            <p:cNvPr id="2072" name="直接箭头连接符 79"/>
            <p:cNvCxnSpPr>
              <a:cxnSpLocks noChangeShapeType="1"/>
            </p:cNvCxnSpPr>
            <p:nvPr/>
          </p:nvCxnSpPr>
          <p:spPr bwMode="auto">
            <a:xfrm flipV="1">
              <a:off x="2725484" y="1346341"/>
              <a:ext cx="0" cy="232684"/>
            </a:xfrm>
            <a:prstGeom prst="straightConnector1">
              <a:avLst/>
            </a:prstGeom>
            <a:noFill/>
            <a:ln w="9525">
              <a:solidFill>
                <a:schemeClr val="tx1"/>
              </a:solidFill>
              <a:round/>
              <a:tailEnd type="arrow" w="med" len="med"/>
            </a:ln>
          </p:spPr>
        </p:cxnSp>
        <p:sp>
          <p:nvSpPr>
            <p:cNvPr id="2073" name="折角形 80"/>
            <p:cNvSpPr>
              <a:spLocks noChangeArrowheads="1"/>
            </p:cNvSpPr>
            <p:nvPr/>
          </p:nvSpPr>
          <p:spPr bwMode="auto">
            <a:xfrm>
              <a:off x="3339597" y="1020583"/>
              <a:ext cx="691255" cy="319940"/>
            </a:xfrm>
            <a:prstGeom prst="foldedCorner">
              <a:avLst>
                <a:gd name="adj" fmla="val 28926"/>
              </a:avLst>
            </a:prstGeom>
            <a:solidFill>
              <a:schemeClr val="bg1"/>
            </a:solidFill>
            <a:ln w="9525">
              <a:solidFill>
                <a:schemeClr val="tx1"/>
              </a:solidFill>
              <a:round/>
            </a:ln>
          </p:spPr>
          <p:txBody>
            <a:bodyPr/>
            <a:lstStyle/>
            <a:p>
              <a:pPr>
                <a:buClr>
                  <a:srgbClr val="CC9900"/>
                </a:buClr>
              </a:pPr>
              <a:r>
                <a:rPr lang="zh-CN" altLang="en-US">
                  <a:solidFill>
                    <a:srgbClr val="000000"/>
                  </a:solidFill>
                  <a:latin typeface="+mn-ea"/>
                  <a:ea typeface="+mn-ea"/>
                </a:rPr>
                <a:t>非敏感数据</a:t>
              </a:r>
            </a:p>
          </p:txBody>
        </p:sp>
        <p:sp>
          <p:nvSpPr>
            <p:cNvPr id="2074" name="折角形 81"/>
            <p:cNvSpPr>
              <a:spLocks noChangeArrowheads="1"/>
            </p:cNvSpPr>
            <p:nvPr/>
          </p:nvSpPr>
          <p:spPr bwMode="auto">
            <a:xfrm>
              <a:off x="3347274" y="2026940"/>
              <a:ext cx="683578" cy="319940"/>
            </a:xfrm>
            <a:prstGeom prst="foldedCorner">
              <a:avLst>
                <a:gd name="adj" fmla="val 28926"/>
              </a:avLst>
            </a:prstGeom>
            <a:solidFill>
              <a:schemeClr val="bg1"/>
            </a:solidFill>
            <a:ln w="9525">
              <a:solidFill>
                <a:schemeClr val="tx1"/>
              </a:solidFill>
              <a:round/>
            </a:ln>
          </p:spPr>
          <p:txBody>
            <a:bodyPr/>
            <a:lstStyle/>
            <a:p>
              <a:pPr>
                <a:buClr>
                  <a:srgbClr val="CC9900"/>
                </a:buClr>
              </a:pPr>
              <a:r>
                <a:rPr lang="zh-CN" altLang="en-US">
                  <a:solidFill>
                    <a:srgbClr val="000000"/>
                  </a:solidFill>
                  <a:latin typeface="+mn-ea"/>
                  <a:ea typeface="+mn-ea"/>
                </a:rPr>
                <a:t>非敏感数据</a:t>
              </a:r>
            </a:p>
          </p:txBody>
        </p:sp>
        <p:cxnSp>
          <p:nvCxnSpPr>
            <p:cNvPr id="2075" name="直接箭头连接符 82"/>
            <p:cNvCxnSpPr>
              <a:cxnSpLocks noChangeShapeType="1"/>
            </p:cNvCxnSpPr>
            <p:nvPr/>
          </p:nvCxnSpPr>
          <p:spPr bwMode="auto">
            <a:xfrm>
              <a:off x="3531503" y="1346341"/>
              <a:ext cx="0" cy="680600"/>
            </a:xfrm>
            <a:prstGeom prst="straightConnector1">
              <a:avLst/>
            </a:prstGeom>
            <a:noFill/>
            <a:ln w="9525">
              <a:solidFill>
                <a:schemeClr val="tx1"/>
              </a:solidFill>
              <a:round/>
              <a:tailEnd type="arrow" w="med" len="med"/>
            </a:ln>
          </p:spPr>
        </p:cxnSp>
        <p:cxnSp>
          <p:nvCxnSpPr>
            <p:cNvPr id="2076" name="直接箭头连接符 83"/>
            <p:cNvCxnSpPr>
              <a:cxnSpLocks noChangeShapeType="1"/>
            </p:cNvCxnSpPr>
            <p:nvPr/>
          </p:nvCxnSpPr>
          <p:spPr bwMode="auto">
            <a:xfrm flipV="1">
              <a:off x="3792501" y="1346341"/>
              <a:ext cx="0" cy="680601"/>
            </a:xfrm>
            <a:prstGeom prst="straightConnector1">
              <a:avLst/>
            </a:prstGeom>
            <a:noFill/>
            <a:ln w="9525">
              <a:solidFill>
                <a:schemeClr val="tx1"/>
              </a:solidFill>
              <a:round/>
              <a:tailEnd type="arrow" w="med" len="med"/>
            </a:ln>
          </p:spPr>
        </p:cxn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smtClean="0"/>
              <a:t>可靠性增强：</a:t>
            </a:r>
            <a:r>
              <a:rPr lang="zh-CN" altLang="zh-CN" smtClean="0"/>
              <a:t>组网隔离</a:t>
            </a:r>
            <a:endParaRPr lang="en-US" altLang="zh-CN" dirty="0"/>
          </a:p>
        </p:txBody>
      </p:sp>
      <p:sp>
        <p:nvSpPr>
          <p:cNvPr id="3" name="Text Placeholder 2"/>
          <p:cNvSpPr>
            <a:spLocks noGrp="1"/>
          </p:cNvSpPr>
          <p:nvPr>
            <p:ph type="body" sz="quarter" idx="10"/>
          </p:nvPr>
        </p:nvSpPr>
        <p:spPr/>
        <p:txBody>
          <a:bodyPr/>
          <a:lstStyle/>
          <a:p>
            <a:endParaRPr lang="en-US"/>
          </a:p>
        </p:txBody>
      </p:sp>
      <p:sp>
        <p:nvSpPr>
          <p:cNvPr id="3076" name="Rectangle 2"/>
          <p:cNvSpPr>
            <a:spLocks noChangeArrowheads="1"/>
          </p:cNvSpPr>
          <p:nvPr/>
        </p:nvSpPr>
        <p:spPr bwMode="auto">
          <a:xfrm>
            <a:off x="0" y="-123825"/>
            <a:ext cx="184150" cy="247650"/>
          </a:xfrm>
          <a:prstGeom prst="rect">
            <a:avLst/>
          </a:prstGeom>
          <a:noFill/>
          <a:ln w="9525">
            <a:noFill/>
            <a:miter lim="800000"/>
          </a:ln>
        </p:spPr>
        <p:txBody>
          <a:bodyPr wrap="none" anchor="ctr">
            <a:spAutoFit/>
          </a:bodyPr>
          <a:lstStyle/>
          <a:p>
            <a:endParaRPr lang="zh-CN" altLang="en-US">
              <a:latin typeface="+mn-ea"/>
              <a:ea typeface="+mn-ea"/>
            </a:endParaRPr>
          </a:p>
        </p:txBody>
      </p:sp>
      <p:graphicFrame>
        <p:nvGraphicFramePr>
          <p:cNvPr id="3074" name="Object 2"/>
          <p:cNvGraphicFramePr>
            <a:graphicFrameLocks noChangeAspect="1"/>
          </p:cNvGraphicFramePr>
          <p:nvPr/>
        </p:nvGraphicFramePr>
        <p:xfrm>
          <a:off x="791580" y="1376772"/>
          <a:ext cx="4105151" cy="2688331"/>
        </p:xfrm>
        <a:graphic>
          <a:graphicData uri="http://schemas.openxmlformats.org/presentationml/2006/ole">
            <mc:AlternateContent xmlns:mc="http://schemas.openxmlformats.org/markup-compatibility/2006">
              <mc:Choice xmlns:v="urn:schemas-microsoft-com:vml" Requires="v">
                <p:oleObj spid="_x0000_s3103" name="Visio" r:id="rId4" imgW="6701790" imgH="5859145" progId="Visio.Drawing.11">
                  <p:embed/>
                </p:oleObj>
              </mc:Choice>
              <mc:Fallback>
                <p:oleObj name="Visio" r:id="rId4" imgW="6701790" imgH="5859145" progId="Visio.Drawing.11">
                  <p:embed/>
                  <p:pic>
                    <p:nvPicPr>
                      <p:cNvPr id="0" name="图片 30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580" y="1376772"/>
                        <a:ext cx="4105151" cy="2688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Table 5"/>
          <p:cNvGraphicFramePr>
            <a:graphicFrameLocks noGrp="1"/>
          </p:cNvGraphicFramePr>
          <p:nvPr/>
        </p:nvGraphicFramePr>
        <p:xfrm>
          <a:off x="755576" y="3863124"/>
          <a:ext cx="7812868" cy="1402080"/>
        </p:xfrm>
        <a:graphic>
          <a:graphicData uri="http://schemas.openxmlformats.org/drawingml/2006/table">
            <a:tbl>
              <a:tblPr firstRow="1" bandRow="1">
                <a:tableStyleId>{5C22544A-7EE6-4342-B048-85BDC9FD1C3A}</a:tableStyleId>
              </a:tblPr>
              <a:tblGrid>
                <a:gridCol w="1465097"/>
                <a:gridCol w="1019179"/>
                <a:gridCol w="5328592"/>
              </a:tblGrid>
              <a:tr h="279560">
                <a:tc>
                  <a:txBody>
                    <a:bodyPr/>
                    <a:lstStyle/>
                    <a:p>
                      <a:r>
                        <a:rPr lang="zh-CN" altLang="en-US" sz="1200" kern="1200" dirty="0" smtClean="0">
                          <a:solidFill>
                            <a:schemeClr val="dk1"/>
                          </a:solidFill>
                          <a:latin typeface="+mn-ea"/>
                          <a:ea typeface="+mn-ea"/>
                          <a:cs typeface="+mn-cs"/>
                        </a:rPr>
                        <a:t>网络类别</a:t>
                      </a:r>
                      <a:endParaRPr lang="zh-CN" altLang="en-US" sz="1200" kern="1200" dirty="0">
                        <a:solidFill>
                          <a:schemeClr val="dk1"/>
                        </a:solidFill>
                        <a:latin typeface="+mn-ea"/>
                        <a:ea typeface="+mn-ea"/>
                        <a:cs typeface="+mn-cs"/>
                      </a:endParaRPr>
                    </a:p>
                  </a:txBody>
                  <a:tcPr marT="60960" marB="60960"/>
                </a:tc>
                <a:tc>
                  <a:txBody>
                    <a:bodyPr/>
                    <a:lstStyle/>
                    <a:p>
                      <a:r>
                        <a:rPr lang="zh-CN" altLang="en-US" sz="1200" kern="1200" dirty="0" smtClean="0">
                          <a:solidFill>
                            <a:schemeClr val="dk1"/>
                          </a:solidFill>
                          <a:latin typeface="+mn-ea"/>
                          <a:ea typeface="+mn-ea"/>
                          <a:cs typeface="+mn-cs"/>
                        </a:rPr>
                        <a:t>信任程度</a:t>
                      </a:r>
                      <a:endParaRPr lang="zh-CN" altLang="en-US" sz="1200" kern="1200" dirty="0">
                        <a:solidFill>
                          <a:schemeClr val="dk1"/>
                        </a:solidFill>
                        <a:latin typeface="+mn-ea"/>
                        <a:ea typeface="+mn-ea"/>
                        <a:cs typeface="+mn-cs"/>
                      </a:endParaRPr>
                    </a:p>
                  </a:txBody>
                  <a:tcPr marT="60960" marB="60960"/>
                </a:tc>
                <a:tc>
                  <a:txBody>
                    <a:bodyPr/>
                    <a:lstStyle/>
                    <a:p>
                      <a:r>
                        <a:rPr lang="zh-CN" altLang="en-US" sz="1200" kern="1200" dirty="0" smtClean="0">
                          <a:solidFill>
                            <a:schemeClr val="dk1"/>
                          </a:solidFill>
                          <a:latin typeface="+mn-ea"/>
                          <a:ea typeface="+mn-ea"/>
                          <a:cs typeface="+mn-cs"/>
                        </a:rPr>
                        <a:t>说明</a:t>
                      </a:r>
                      <a:endParaRPr lang="zh-CN" altLang="en-US" sz="1200" kern="1200" dirty="0">
                        <a:solidFill>
                          <a:schemeClr val="dk1"/>
                        </a:solidFill>
                        <a:latin typeface="+mn-ea"/>
                        <a:ea typeface="+mn-ea"/>
                        <a:cs typeface="+mn-cs"/>
                      </a:endParaRPr>
                    </a:p>
                  </a:txBody>
                  <a:tcPr marT="60960" marB="60960"/>
                </a:tc>
              </a:tr>
              <a:tr h="279560">
                <a:tc>
                  <a:txBody>
                    <a:bodyPr/>
                    <a:lstStyle/>
                    <a:p>
                      <a:pPr algn="ctr"/>
                      <a:r>
                        <a:rPr lang="zh-CN" altLang="en-US" sz="1200" dirty="0" smtClean="0">
                          <a:latin typeface="+mn-ea"/>
                          <a:ea typeface="+mn-ea"/>
                        </a:rPr>
                        <a:t>集群业务平面</a:t>
                      </a:r>
                      <a:endParaRPr lang="zh-CN" altLang="en-US" sz="1200" dirty="0">
                        <a:latin typeface="+mn-ea"/>
                        <a:ea typeface="+mn-ea"/>
                      </a:endParaRPr>
                    </a:p>
                  </a:txBody>
                  <a:tcPr marT="60960" marB="60960"/>
                </a:tc>
                <a:tc>
                  <a:txBody>
                    <a:bodyPr/>
                    <a:lstStyle/>
                    <a:p>
                      <a:r>
                        <a:rPr lang="zh-CN" altLang="en-US" sz="1200" dirty="0" smtClean="0">
                          <a:latin typeface="+mn-ea"/>
                          <a:ea typeface="+mn-ea"/>
                        </a:rPr>
                        <a:t>高</a:t>
                      </a:r>
                      <a:endParaRPr lang="zh-CN" altLang="en-US" sz="1200" dirty="0">
                        <a:latin typeface="+mn-ea"/>
                        <a:ea typeface="+mn-ea"/>
                      </a:endParaRPr>
                    </a:p>
                  </a:txBody>
                  <a:tcPr marT="60960" marB="60960"/>
                </a:tc>
                <a:tc>
                  <a:txBody>
                    <a:bodyPr/>
                    <a:lstStyle/>
                    <a:p>
                      <a:r>
                        <a:rPr lang="en-US" altLang="zh-CN" sz="1200" dirty="0" err="1" smtClean="0">
                          <a:latin typeface="+mn-ea"/>
                          <a:ea typeface="+mn-ea"/>
                        </a:rPr>
                        <a:t>Hadoop</a:t>
                      </a:r>
                      <a:r>
                        <a:rPr lang="zh-CN" altLang="en-US" sz="1200" dirty="0" smtClean="0">
                          <a:latin typeface="+mn-ea"/>
                          <a:ea typeface="+mn-ea"/>
                        </a:rPr>
                        <a:t>集群核心部件，业务数据在其中存储、流转。</a:t>
                      </a:r>
                      <a:endParaRPr lang="zh-CN" altLang="en-US" sz="1200" dirty="0">
                        <a:latin typeface="+mn-ea"/>
                        <a:ea typeface="+mn-ea"/>
                      </a:endParaRPr>
                    </a:p>
                  </a:txBody>
                  <a:tcPr marT="60960" marB="60960"/>
                </a:tc>
              </a:tr>
              <a:tr h="279560">
                <a:tc>
                  <a:txBody>
                    <a:bodyPr/>
                    <a:lstStyle/>
                    <a:p>
                      <a:pPr marL="0" algn="ctr" defTabSz="914400" rtl="0" eaLnBrk="1" latinLnBrk="0" hangingPunct="1"/>
                      <a:r>
                        <a:rPr lang="zh-CN" altLang="en-US" sz="1200" kern="1200" dirty="0" smtClean="0">
                          <a:solidFill>
                            <a:schemeClr val="dk1"/>
                          </a:solidFill>
                          <a:latin typeface="+mn-ea"/>
                          <a:ea typeface="+mn-ea"/>
                          <a:cs typeface="+mn-cs"/>
                        </a:rPr>
                        <a:t>集群管理平面</a:t>
                      </a:r>
                    </a:p>
                  </a:txBody>
                  <a:tcPr marT="60960" marB="60960"/>
                </a:tc>
                <a:tc>
                  <a:txBody>
                    <a:bodyPr/>
                    <a:lstStyle/>
                    <a:p>
                      <a:r>
                        <a:rPr lang="zh-CN" altLang="en-US" sz="1200" dirty="0" smtClean="0">
                          <a:latin typeface="+mn-ea"/>
                          <a:ea typeface="+mn-ea"/>
                        </a:rPr>
                        <a:t>中</a:t>
                      </a:r>
                      <a:endParaRPr lang="zh-CN" altLang="en-US" sz="1200" dirty="0">
                        <a:latin typeface="+mn-ea"/>
                        <a:ea typeface="+mn-ea"/>
                      </a:endParaRPr>
                    </a:p>
                  </a:txBody>
                  <a:tcPr marT="60960" marB="60960"/>
                </a:tc>
                <a:tc>
                  <a:txBody>
                    <a:bodyPr/>
                    <a:lstStyle/>
                    <a:p>
                      <a:r>
                        <a:rPr lang="zh-CN" altLang="en-US" sz="1200" dirty="0" smtClean="0">
                          <a:latin typeface="+mn-ea"/>
                          <a:ea typeface="+mn-ea"/>
                        </a:rPr>
                        <a:t>仅具备集群管理功能，不接触实际的业务数据。</a:t>
                      </a:r>
                      <a:endParaRPr lang="zh-CN" altLang="en-US" sz="1200" dirty="0">
                        <a:latin typeface="+mn-ea"/>
                        <a:ea typeface="+mn-ea"/>
                      </a:endParaRPr>
                    </a:p>
                  </a:txBody>
                  <a:tcPr marT="60960" marB="60960"/>
                </a:tc>
              </a:tr>
              <a:tr h="457463">
                <a:tc>
                  <a:txBody>
                    <a:bodyPr/>
                    <a:lstStyle/>
                    <a:p>
                      <a:pPr algn="ctr"/>
                      <a:r>
                        <a:rPr lang="zh-CN" altLang="en-US" sz="1200" dirty="0" smtClean="0">
                          <a:latin typeface="+mn-ea"/>
                          <a:ea typeface="+mn-ea"/>
                        </a:rPr>
                        <a:t>集群外维护网络</a:t>
                      </a:r>
                      <a:endParaRPr lang="zh-CN" altLang="en-US" sz="1200" dirty="0">
                        <a:latin typeface="+mn-ea"/>
                        <a:ea typeface="+mn-ea"/>
                      </a:endParaRPr>
                    </a:p>
                  </a:txBody>
                  <a:tcPr marT="60960" marB="60960"/>
                </a:tc>
                <a:tc>
                  <a:txBody>
                    <a:bodyPr/>
                    <a:lstStyle/>
                    <a:p>
                      <a:r>
                        <a:rPr lang="zh-CN" altLang="en-US" sz="1200" dirty="0" smtClean="0">
                          <a:latin typeface="+mn-ea"/>
                          <a:ea typeface="+mn-ea"/>
                        </a:rPr>
                        <a:t>低</a:t>
                      </a:r>
                      <a:endParaRPr lang="zh-CN" altLang="en-US" sz="1200" dirty="0">
                        <a:latin typeface="+mn-ea"/>
                        <a:ea typeface="+mn-ea"/>
                      </a:endParaRPr>
                    </a:p>
                  </a:txBody>
                  <a:tcPr marT="60960" marB="60960"/>
                </a:tc>
                <a:tc>
                  <a:txBody>
                    <a:bodyPr/>
                    <a:lstStyle/>
                    <a:p>
                      <a:r>
                        <a:rPr lang="zh-CN" altLang="en-US" sz="1200" dirty="0" smtClean="0">
                          <a:latin typeface="+mn-ea"/>
                          <a:ea typeface="+mn-ea"/>
                        </a:rPr>
                        <a:t>仅能访问</a:t>
                      </a:r>
                      <a:r>
                        <a:rPr lang="en-US" altLang="zh-CN" sz="1200" dirty="0" smtClean="0">
                          <a:latin typeface="+mn-ea"/>
                          <a:ea typeface="+mn-ea"/>
                        </a:rPr>
                        <a:t>OMS Server</a:t>
                      </a:r>
                      <a:r>
                        <a:rPr lang="zh-CN" altLang="en-US" sz="1200" dirty="0" smtClean="0">
                          <a:latin typeface="+mn-ea"/>
                          <a:ea typeface="+mn-ea"/>
                        </a:rPr>
                        <a:t>提供的</a:t>
                      </a:r>
                      <a:r>
                        <a:rPr lang="en-US" altLang="zh-CN" sz="1200" dirty="0" smtClean="0">
                          <a:latin typeface="+mn-ea"/>
                          <a:ea typeface="+mn-ea"/>
                        </a:rPr>
                        <a:t>Web</a:t>
                      </a:r>
                      <a:r>
                        <a:rPr lang="zh-CN" altLang="en-US" sz="1200" dirty="0" smtClean="0">
                          <a:latin typeface="+mn-ea"/>
                          <a:ea typeface="+mn-ea"/>
                        </a:rPr>
                        <a:t>服务，除非连续攻破</a:t>
                      </a:r>
                      <a:r>
                        <a:rPr lang="en-US" altLang="zh-CN" sz="1200" dirty="0" smtClean="0">
                          <a:latin typeface="+mn-ea"/>
                          <a:ea typeface="+mn-ea"/>
                        </a:rPr>
                        <a:t>OMS</a:t>
                      </a:r>
                      <a:r>
                        <a:rPr lang="en-US" altLang="zh-CN" sz="1200" baseline="0" dirty="0" smtClean="0">
                          <a:latin typeface="+mn-ea"/>
                          <a:ea typeface="+mn-ea"/>
                        </a:rPr>
                        <a:t> Server</a:t>
                      </a:r>
                      <a:r>
                        <a:rPr lang="zh-CN" altLang="en-US" sz="1200" baseline="0" dirty="0" smtClean="0">
                          <a:latin typeface="+mn-ea"/>
                          <a:ea typeface="+mn-ea"/>
                        </a:rPr>
                        <a:t>和</a:t>
                      </a:r>
                      <a:r>
                        <a:rPr lang="en-US" altLang="zh-CN" sz="1200" baseline="0" dirty="0" smtClean="0">
                          <a:latin typeface="+mn-ea"/>
                          <a:ea typeface="+mn-ea"/>
                        </a:rPr>
                        <a:t>APP Server</a:t>
                      </a:r>
                      <a:r>
                        <a:rPr lang="zh-CN" altLang="en-US" sz="1200" baseline="0" dirty="0" smtClean="0">
                          <a:latin typeface="+mn-ea"/>
                          <a:ea typeface="+mn-ea"/>
                        </a:rPr>
                        <a:t>，否则无法访问业务数据。</a:t>
                      </a:r>
                      <a:endParaRPr lang="zh-CN" altLang="en-US" sz="1200" dirty="0">
                        <a:latin typeface="+mn-ea"/>
                        <a:ea typeface="+mn-ea"/>
                      </a:endParaRPr>
                    </a:p>
                  </a:txBody>
                  <a:tcPr marT="60960" marB="60960"/>
                </a:tc>
              </a:tr>
            </a:tbl>
          </a:graphicData>
        </a:graphic>
      </p:graphicFrame>
      <p:sp>
        <p:nvSpPr>
          <p:cNvPr id="7" name="TextBox 6"/>
          <p:cNvSpPr txBox="1"/>
          <p:nvPr/>
        </p:nvSpPr>
        <p:spPr>
          <a:xfrm>
            <a:off x="4943475" y="1412776"/>
            <a:ext cx="3588965" cy="2400657"/>
          </a:xfrm>
          <a:prstGeom prst="rect">
            <a:avLst/>
          </a:prstGeom>
          <a:solidFill>
            <a:schemeClr val="bg1">
              <a:lumMod val="85000"/>
            </a:schemeClr>
          </a:solidFill>
        </p:spPr>
        <p:txBody>
          <a:bodyPr wrap="square">
            <a:spAutoFit/>
          </a:bodyPr>
          <a:lstStyle/>
          <a:p>
            <a:pPr fontAlgn="auto">
              <a:lnSpc>
                <a:spcPct val="150000"/>
              </a:lnSpc>
              <a:spcBef>
                <a:spcPts val="0"/>
              </a:spcBef>
              <a:spcAft>
                <a:spcPts val="0"/>
              </a:spcAft>
              <a:buSzPct val="80000"/>
              <a:buFont typeface="Wingdings" panose="05000000000000000000" pitchFamily="2" charset="2"/>
              <a:buChar char="l"/>
              <a:defRPr/>
            </a:pPr>
            <a:r>
              <a:rPr lang="zh-CN" altLang="en-US" sz="1200" kern="0" dirty="0">
                <a:solidFill>
                  <a:srgbClr val="C00000"/>
                </a:solidFill>
                <a:latin typeface="+mn-ea"/>
                <a:ea typeface="+mn-ea"/>
              </a:rPr>
              <a:t>应用场景</a:t>
            </a:r>
            <a:endParaRPr lang="en-US" altLang="zh-CN" sz="1200" kern="0" dirty="0">
              <a:solidFill>
                <a:srgbClr val="C00000"/>
              </a:solidFill>
              <a:latin typeface="+mn-ea"/>
              <a:ea typeface="+mn-ea"/>
            </a:endParaRPr>
          </a:p>
          <a:p>
            <a:pPr>
              <a:defRPr/>
            </a:pPr>
            <a:r>
              <a:rPr lang="en-US" altLang="zh-CN" sz="1200" dirty="0" err="1">
                <a:latin typeface="+mn-ea"/>
                <a:ea typeface="+mn-ea"/>
              </a:rPr>
              <a:t>Hadoop</a:t>
            </a:r>
            <a:r>
              <a:rPr lang="zh-CN" altLang="en-US" sz="1200" dirty="0">
                <a:latin typeface="+mn-ea"/>
                <a:ea typeface="+mn-ea"/>
              </a:rPr>
              <a:t>是全分布式计算系统，要求业务节点之间全互联。这样管理平面、数据平面和维护平面之间完全互联互通，会带来可靠性、安全性的</a:t>
            </a:r>
            <a:r>
              <a:rPr lang="zh-CN" altLang="en-US" sz="1200" dirty="0" smtClean="0">
                <a:latin typeface="+mn-ea"/>
                <a:ea typeface="+mn-ea"/>
              </a:rPr>
              <a:t>风险</a:t>
            </a: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200" kern="0" dirty="0">
                <a:solidFill>
                  <a:srgbClr val="C00000"/>
                </a:solidFill>
                <a:latin typeface="+mn-ea"/>
                <a:ea typeface="+mn-ea"/>
              </a:rPr>
              <a:t>解决方案</a:t>
            </a:r>
            <a:endParaRPr lang="en-US" altLang="zh-CN" sz="1200" kern="0" dirty="0">
              <a:solidFill>
                <a:srgbClr val="C00000"/>
              </a:solidFill>
              <a:latin typeface="+mn-ea"/>
              <a:ea typeface="+mn-ea"/>
            </a:endParaRPr>
          </a:p>
          <a:p>
            <a:pPr>
              <a:defRPr/>
            </a:pPr>
            <a:r>
              <a:rPr lang="en-US" altLang="zh-CN" sz="1200" dirty="0" err="1">
                <a:latin typeface="+mn-ea"/>
                <a:ea typeface="+mn-ea"/>
              </a:rPr>
              <a:t>FusionInsight</a:t>
            </a:r>
            <a:r>
              <a:rPr lang="zh-CN" altLang="en-US" sz="1200" dirty="0">
                <a:latin typeface="+mn-ea"/>
                <a:ea typeface="+mn-ea"/>
              </a:rPr>
              <a:t>支持将网络划分为三级：集群业务平面、集群管理平面和集群外维护网络，彼此之间实施物理</a:t>
            </a:r>
            <a:r>
              <a:rPr lang="zh-CN" altLang="en-US" sz="1200" dirty="0" smtClean="0">
                <a:latin typeface="+mn-ea"/>
                <a:ea typeface="+mn-ea"/>
              </a:rPr>
              <a:t>隔离</a:t>
            </a: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200" kern="0" dirty="0">
                <a:solidFill>
                  <a:srgbClr val="C00000"/>
                </a:solidFill>
                <a:latin typeface="+mn-ea"/>
                <a:ea typeface="+mn-ea"/>
              </a:rPr>
              <a:t>用户价值</a:t>
            </a:r>
            <a:endParaRPr lang="en-US" altLang="zh-CN" sz="1200" kern="0" dirty="0">
              <a:solidFill>
                <a:srgbClr val="C00000"/>
              </a:solidFill>
              <a:latin typeface="+mn-ea"/>
              <a:ea typeface="+mn-ea"/>
            </a:endParaRPr>
          </a:p>
          <a:p>
            <a:pPr>
              <a:buFont typeface="Wingdings" panose="05000000000000000000" pitchFamily="2" charset="2"/>
              <a:buChar char="l"/>
              <a:defRPr/>
            </a:pPr>
            <a:r>
              <a:rPr lang="zh-CN" altLang="en-US" sz="1200" dirty="0">
                <a:latin typeface="+mn-ea"/>
                <a:ea typeface="+mn-ea"/>
              </a:rPr>
              <a:t>避免业务平面的高负载阻塞集群管理通道</a:t>
            </a:r>
            <a:endParaRPr lang="en-US" altLang="zh-CN" sz="1200" dirty="0">
              <a:latin typeface="+mn-ea"/>
              <a:ea typeface="+mn-ea"/>
            </a:endParaRPr>
          </a:p>
          <a:p>
            <a:pPr>
              <a:buFont typeface="Wingdings" panose="05000000000000000000" pitchFamily="2" charset="2"/>
              <a:buChar char="l"/>
              <a:defRPr/>
            </a:pPr>
            <a:r>
              <a:rPr lang="zh-CN" altLang="en-US" sz="1200" dirty="0">
                <a:latin typeface="+mn-ea"/>
                <a:ea typeface="+mn-ea"/>
              </a:rPr>
              <a:t>阻止外部攻击者通过管理通道入侵实际业务数据</a:t>
            </a:r>
            <a:endParaRPr lang="en-US" altLang="zh-CN" sz="1200" dirty="0">
              <a:latin typeface="+mn-ea"/>
              <a:ea typeface="+mn-e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运维：资源分布监控</a:t>
            </a:r>
            <a:endParaRPr lang="zh-CN" altLang="en-US" dirty="0"/>
          </a:p>
        </p:txBody>
      </p:sp>
      <p:sp>
        <p:nvSpPr>
          <p:cNvPr id="4" name="Text Placeholder 3"/>
          <p:cNvSpPr>
            <a:spLocks noGrp="1"/>
          </p:cNvSpPr>
          <p:nvPr>
            <p:ph type="body" sz="quarter" idx="10"/>
          </p:nvPr>
        </p:nvSpPr>
        <p:spPr/>
        <p:txBody>
          <a:bodyPr/>
          <a:lstStyle/>
          <a:p>
            <a:endParaRPr lang="en-US"/>
          </a:p>
        </p:txBody>
      </p:sp>
      <p:pic>
        <p:nvPicPr>
          <p:cNvPr id="78851" name="Picture 4"/>
          <p:cNvPicPr>
            <a:picLocks noChangeAspect="1" noChangeArrowheads="1"/>
          </p:cNvPicPr>
          <p:nvPr/>
        </p:nvPicPr>
        <p:blipFill>
          <a:blip r:embed="rId3" cstate="print"/>
          <a:srcRect/>
          <a:stretch>
            <a:fillRect/>
          </a:stretch>
        </p:blipFill>
        <p:spPr bwMode="auto">
          <a:xfrm>
            <a:off x="719572" y="1365250"/>
            <a:ext cx="4212468" cy="1514475"/>
          </a:xfrm>
          <a:prstGeom prst="rect">
            <a:avLst/>
          </a:prstGeom>
          <a:noFill/>
          <a:ln w="9525">
            <a:noFill/>
            <a:miter lim="800000"/>
            <a:headEnd/>
            <a:tailEnd/>
          </a:ln>
        </p:spPr>
      </p:pic>
      <p:pic>
        <p:nvPicPr>
          <p:cNvPr id="78852" name="Picture 6"/>
          <p:cNvPicPr>
            <a:picLocks noChangeAspect="1" noChangeArrowheads="1"/>
          </p:cNvPicPr>
          <p:nvPr/>
        </p:nvPicPr>
        <p:blipFill>
          <a:blip r:embed="rId4" cstate="print"/>
          <a:srcRect/>
          <a:stretch>
            <a:fillRect/>
          </a:stretch>
        </p:blipFill>
        <p:spPr bwMode="auto">
          <a:xfrm>
            <a:off x="713953" y="2924944"/>
            <a:ext cx="2201863" cy="2384425"/>
          </a:xfrm>
          <a:prstGeom prst="rect">
            <a:avLst/>
          </a:prstGeom>
          <a:noFill/>
          <a:ln w="9525">
            <a:noFill/>
            <a:miter lim="800000"/>
            <a:headEnd/>
            <a:tailEnd/>
          </a:ln>
        </p:spPr>
      </p:pic>
      <p:pic>
        <p:nvPicPr>
          <p:cNvPr id="78853" name="Picture 7"/>
          <p:cNvPicPr>
            <a:picLocks noChangeAspect="1" noChangeArrowheads="1"/>
          </p:cNvPicPr>
          <p:nvPr/>
        </p:nvPicPr>
        <p:blipFill>
          <a:blip r:embed="rId5" cstate="print"/>
          <a:srcRect/>
          <a:stretch>
            <a:fillRect/>
          </a:stretch>
        </p:blipFill>
        <p:spPr bwMode="auto">
          <a:xfrm>
            <a:off x="2951348" y="3032956"/>
            <a:ext cx="1944688" cy="2151063"/>
          </a:xfrm>
          <a:prstGeom prst="rect">
            <a:avLst/>
          </a:prstGeom>
          <a:noFill/>
          <a:ln w="9525">
            <a:noFill/>
            <a:miter lim="800000"/>
            <a:headEnd/>
            <a:tailEnd/>
          </a:ln>
        </p:spPr>
      </p:pic>
      <p:sp>
        <p:nvSpPr>
          <p:cNvPr id="10" name="TextBox 9"/>
          <p:cNvSpPr txBox="1"/>
          <p:nvPr/>
        </p:nvSpPr>
        <p:spPr>
          <a:xfrm>
            <a:off x="4932041" y="1376772"/>
            <a:ext cx="3636404" cy="3785652"/>
          </a:xfrm>
          <a:prstGeom prst="rect">
            <a:avLst/>
          </a:prstGeom>
          <a:solidFill>
            <a:schemeClr val="bg1">
              <a:lumMod val="85000"/>
            </a:schemeClr>
          </a:solidFill>
        </p:spPr>
        <p:txBody>
          <a:bodyPr wrap="square">
            <a:spAutoFit/>
          </a:bodyPr>
          <a:lstStyle/>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应用场景</a:t>
            </a:r>
            <a:endParaRPr lang="en-US" altLang="zh-CN" sz="1600" kern="0" dirty="0">
              <a:solidFill>
                <a:srgbClr val="C00000"/>
              </a:solidFill>
              <a:latin typeface="+mn-ea"/>
              <a:ea typeface="+mn-ea"/>
            </a:endParaRPr>
          </a:p>
          <a:p>
            <a:pPr>
              <a:defRPr/>
            </a:pPr>
            <a:r>
              <a:rPr lang="en-US" altLang="zh-CN" sz="1200" dirty="0" err="1">
                <a:latin typeface="+mn-ea"/>
                <a:ea typeface="+mn-ea"/>
              </a:rPr>
              <a:t>Hadoop</a:t>
            </a:r>
            <a:r>
              <a:rPr lang="zh-CN" altLang="en-US" sz="1200" dirty="0">
                <a:latin typeface="+mn-ea"/>
                <a:ea typeface="+mn-ea"/>
              </a:rPr>
              <a:t>集群规模很大时，数据的分布情况会非常关键，用户需要根据数据分布情况，决定是否扩容，数据是否需要做均衡</a:t>
            </a:r>
            <a:r>
              <a:rPr lang="zh-CN" altLang="en-US" sz="1200" dirty="0" smtClean="0">
                <a:latin typeface="+mn-ea"/>
                <a:ea typeface="+mn-ea"/>
              </a:rPr>
              <a:t>等等</a:t>
            </a:r>
            <a:endParaRPr lang="en-US" altLang="zh-CN" sz="1200" dirty="0" smtClean="0">
              <a:latin typeface="+mn-ea"/>
              <a:ea typeface="+mn-ea"/>
            </a:endParaRPr>
          </a:p>
          <a:p>
            <a:pPr>
              <a:defRPr/>
            </a:pP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smtClean="0">
                <a:solidFill>
                  <a:srgbClr val="C00000"/>
                </a:solidFill>
                <a:latin typeface="+mn-ea"/>
                <a:ea typeface="+mn-ea"/>
              </a:rPr>
              <a:t>解决</a:t>
            </a:r>
            <a:r>
              <a:rPr lang="zh-CN" altLang="en-US" sz="1600" kern="0" dirty="0">
                <a:solidFill>
                  <a:srgbClr val="C00000"/>
                </a:solidFill>
                <a:latin typeface="+mn-ea"/>
                <a:ea typeface="+mn-ea"/>
              </a:rPr>
              <a:t>方案</a:t>
            </a:r>
            <a:endParaRPr lang="en-US" altLang="zh-CN" sz="1600" kern="0" dirty="0">
              <a:solidFill>
                <a:srgbClr val="C00000"/>
              </a:solidFill>
              <a:latin typeface="+mn-ea"/>
              <a:ea typeface="+mn-ea"/>
            </a:endParaRPr>
          </a:p>
          <a:p>
            <a:pPr marL="285750" indent="-285750">
              <a:buFont typeface="Wingdings" panose="05000000000000000000" pitchFamily="2" charset="2"/>
              <a:buChar char="l"/>
              <a:defRPr/>
            </a:pPr>
            <a:r>
              <a:rPr lang="zh-CN" altLang="en-US" sz="1200" dirty="0">
                <a:latin typeface="+mn-ea"/>
                <a:ea typeface="+mn-ea"/>
              </a:rPr>
              <a:t>业务资源：通过每个服务主页的资源分布查看界面，查看到关键的资源分布情况，例如</a:t>
            </a:r>
            <a:r>
              <a:rPr lang="en-US" altLang="zh-CN" sz="1200" dirty="0" err="1">
                <a:latin typeface="+mn-ea"/>
                <a:ea typeface="+mn-ea"/>
              </a:rPr>
              <a:t>DataNode</a:t>
            </a:r>
            <a:r>
              <a:rPr lang="zh-CN" altLang="en-US" sz="1200" dirty="0">
                <a:latin typeface="+mn-ea"/>
                <a:ea typeface="+mn-ea"/>
              </a:rPr>
              <a:t>的剩余资源分布</a:t>
            </a:r>
            <a:r>
              <a:rPr lang="en-US" altLang="zh-CN" sz="1200" dirty="0">
                <a:latin typeface="+mn-ea"/>
                <a:ea typeface="+mn-ea"/>
              </a:rPr>
              <a:t>TOP1-TOP3</a:t>
            </a:r>
            <a:r>
              <a:rPr lang="zh-CN" altLang="en-US" sz="1200" dirty="0">
                <a:latin typeface="+mn-ea"/>
                <a:ea typeface="+mn-ea"/>
              </a:rPr>
              <a:t>和</a:t>
            </a:r>
            <a:r>
              <a:rPr lang="en-US" altLang="zh-CN" sz="1200" dirty="0">
                <a:latin typeface="+mn-ea"/>
                <a:ea typeface="+mn-ea"/>
              </a:rPr>
              <a:t>Bottom1-Bottom3</a:t>
            </a:r>
          </a:p>
          <a:p>
            <a:pPr marL="285750" indent="-285750">
              <a:buFont typeface="Wingdings" panose="05000000000000000000" pitchFamily="2" charset="2"/>
              <a:buChar char="l"/>
              <a:defRPr/>
            </a:pPr>
            <a:r>
              <a:rPr lang="zh-CN" altLang="en-US" sz="1200" dirty="0">
                <a:latin typeface="+mn-ea"/>
                <a:ea typeface="+mn-ea"/>
              </a:rPr>
              <a:t>主机资源：通过</a:t>
            </a:r>
            <a:r>
              <a:rPr lang="en-US" altLang="zh-CN" sz="1200" dirty="0" err="1">
                <a:latin typeface="+mn-ea"/>
                <a:ea typeface="+mn-ea"/>
              </a:rPr>
              <a:t>DashBoard</a:t>
            </a:r>
            <a:r>
              <a:rPr lang="zh-CN" altLang="en-US" sz="1200" dirty="0">
                <a:latin typeface="+mn-ea"/>
                <a:ea typeface="+mn-ea"/>
              </a:rPr>
              <a:t>界面上，可以查看到主机资源分布情况，例如内存占有率在</a:t>
            </a:r>
            <a:r>
              <a:rPr lang="en-US" altLang="zh-CN" sz="1200" dirty="0">
                <a:latin typeface="+mn-ea"/>
                <a:ea typeface="+mn-ea"/>
              </a:rPr>
              <a:t>50-75%</a:t>
            </a:r>
            <a:r>
              <a:rPr lang="zh-CN" altLang="en-US" sz="1200" dirty="0">
                <a:latin typeface="+mn-ea"/>
                <a:ea typeface="+mn-ea"/>
              </a:rPr>
              <a:t>的主机列表，并提供链接跳</a:t>
            </a:r>
            <a:r>
              <a:rPr lang="zh-CN" altLang="en-US" sz="1200" dirty="0" smtClean="0">
                <a:latin typeface="+mn-ea"/>
                <a:ea typeface="+mn-ea"/>
              </a:rPr>
              <a:t>转</a:t>
            </a: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用户价值</a:t>
            </a:r>
            <a:endParaRPr lang="en-US" altLang="zh-CN" sz="1600" kern="0" dirty="0">
              <a:solidFill>
                <a:srgbClr val="C00000"/>
              </a:solidFill>
              <a:latin typeface="+mn-ea"/>
              <a:ea typeface="+mn-ea"/>
            </a:endParaRPr>
          </a:p>
          <a:p>
            <a:pPr indent="-285750">
              <a:buFont typeface="Wingdings" panose="05000000000000000000" pitchFamily="2" charset="2"/>
              <a:buChar char="l"/>
              <a:defRPr/>
            </a:pPr>
            <a:r>
              <a:rPr lang="zh-CN" altLang="en-US" sz="1200" dirty="0">
                <a:latin typeface="+mn-ea"/>
                <a:ea typeface="+mn-ea"/>
              </a:rPr>
              <a:t>帮助用户快速聚焦在最关键的资源消耗</a:t>
            </a:r>
            <a:r>
              <a:rPr lang="zh-CN" altLang="en-US" sz="1200" dirty="0" smtClean="0">
                <a:latin typeface="+mn-ea"/>
                <a:ea typeface="+mn-ea"/>
              </a:rPr>
              <a:t>上</a:t>
            </a:r>
            <a:endParaRPr lang="en-US" altLang="zh-CN" sz="1200" dirty="0">
              <a:latin typeface="+mn-ea"/>
              <a:ea typeface="+mn-ea"/>
            </a:endParaRPr>
          </a:p>
          <a:p>
            <a:pPr indent="-285750">
              <a:buFont typeface="Wingdings" panose="05000000000000000000" pitchFamily="2" charset="2"/>
              <a:buChar char="l"/>
              <a:defRPr/>
            </a:pPr>
            <a:r>
              <a:rPr lang="zh-CN" altLang="en-US" sz="1200" dirty="0">
                <a:latin typeface="+mn-ea"/>
                <a:ea typeface="+mn-ea"/>
              </a:rPr>
              <a:t>帮助用户迅速找到资源消耗最高的节点，采取适当的措施</a:t>
            </a:r>
            <a:endParaRPr lang="en-US" altLang="zh-CN" sz="1200" dirty="0">
              <a:latin typeface="+mn-ea"/>
              <a:ea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运维：自定义监控阈值</a:t>
            </a:r>
            <a:endParaRPr lang="zh-CN" altLang="en-US" dirty="0"/>
          </a:p>
        </p:txBody>
      </p:sp>
      <p:sp>
        <p:nvSpPr>
          <p:cNvPr id="4" name="Text Placeholder 3"/>
          <p:cNvSpPr>
            <a:spLocks noGrp="1"/>
          </p:cNvSpPr>
          <p:nvPr>
            <p:ph type="body" sz="quarter" idx="10"/>
          </p:nvPr>
        </p:nvSpPr>
        <p:spPr/>
        <p:txBody>
          <a:bodyPr/>
          <a:lstStyle/>
          <a:p>
            <a:endParaRPr lang="en-US"/>
          </a:p>
        </p:txBody>
      </p:sp>
      <p:pic>
        <p:nvPicPr>
          <p:cNvPr id="79875" name="Picture 2"/>
          <p:cNvPicPr>
            <a:picLocks noChangeAspect="1" noChangeArrowheads="1"/>
          </p:cNvPicPr>
          <p:nvPr/>
        </p:nvPicPr>
        <p:blipFill>
          <a:blip r:embed="rId3" cstate="print"/>
          <a:srcRect/>
          <a:stretch>
            <a:fillRect/>
          </a:stretch>
        </p:blipFill>
        <p:spPr bwMode="auto">
          <a:xfrm>
            <a:off x="719009" y="1412776"/>
            <a:ext cx="3997007" cy="2696827"/>
          </a:xfrm>
          <a:prstGeom prst="rect">
            <a:avLst/>
          </a:prstGeom>
          <a:noFill/>
          <a:ln w="9525">
            <a:noFill/>
            <a:miter lim="800000"/>
            <a:headEnd/>
            <a:tailEnd/>
          </a:ln>
        </p:spPr>
      </p:pic>
      <p:sp>
        <p:nvSpPr>
          <p:cNvPr id="9" name="TextBox 8"/>
          <p:cNvSpPr txBox="1"/>
          <p:nvPr/>
        </p:nvSpPr>
        <p:spPr>
          <a:xfrm>
            <a:off x="4943475" y="1412776"/>
            <a:ext cx="3588965" cy="3718796"/>
          </a:xfrm>
          <a:prstGeom prst="rect">
            <a:avLst/>
          </a:prstGeom>
          <a:solidFill>
            <a:schemeClr val="bg1">
              <a:lumMod val="85000"/>
            </a:schemeClr>
          </a:solidFill>
        </p:spPr>
        <p:txBody>
          <a:bodyPr wrap="square">
            <a:spAutoFit/>
          </a:bodyPr>
          <a:lstStyle/>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应用场景</a:t>
            </a:r>
            <a:endParaRPr lang="en-US" altLang="zh-CN" sz="1600" kern="0" dirty="0">
              <a:solidFill>
                <a:srgbClr val="C00000"/>
              </a:solidFill>
              <a:latin typeface="+mn-ea"/>
              <a:ea typeface="+mn-ea"/>
            </a:endParaRPr>
          </a:p>
          <a:p>
            <a:pPr>
              <a:defRPr/>
            </a:pPr>
            <a:r>
              <a:rPr lang="zh-CN" altLang="en-US" sz="1200" dirty="0">
                <a:latin typeface="+mn-ea"/>
                <a:ea typeface="+mn-ea"/>
              </a:rPr>
              <a:t>由于运行业务的时间不一样，也会导致指标的阈值，不一定永远是一条直线，例如</a:t>
            </a:r>
            <a:r>
              <a:rPr lang="en-US" altLang="zh-CN" sz="1200" dirty="0">
                <a:latin typeface="+mn-ea"/>
                <a:ea typeface="+mn-ea"/>
              </a:rPr>
              <a:t>CPU</a:t>
            </a:r>
            <a:r>
              <a:rPr lang="zh-CN" altLang="en-US" sz="1200" dirty="0">
                <a:latin typeface="+mn-ea"/>
                <a:ea typeface="+mn-ea"/>
              </a:rPr>
              <a:t>，在业务繁忙期高正常，如果在业务不繁忙期间高，则可能不正常。因此客户需要能够根据自身业务场景来定制监控阈值</a:t>
            </a:r>
          </a:p>
          <a:p>
            <a:pPr>
              <a:defRPr/>
            </a:pP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解决方案</a:t>
            </a:r>
            <a:endParaRPr lang="en-US" altLang="zh-CN" sz="1600" kern="0" dirty="0">
              <a:solidFill>
                <a:srgbClr val="C00000"/>
              </a:solidFill>
              <a:latin typeface="+mn-ea"/>
              <a:ea typeface="+mn-ea"/>
            </a:endParaRPr>
          </a:p>
          <a:p>
            <a:pPr indent="-285750">
              <a:defRPr/>
            </a:pPr>
            <a:r>
              <a:rPr lang="en-US" altLang="zh-CN" sz="1200" dirty="0">
                <a:latin typeface="+mn-ea"/>
                <a:ea typeface="+mn-ea"/>
              </a:rPr>
              <a:t>FI</a:t>
            </a:r>
            <a:r>
              <a:rPr lang="zh-CN" altLang="en-US" sz="1200" dirty="0">
                <a:latin typeface="+mn-ea"/>
                <a:ea typeface="+mn-ea"/>
              </a:rPr>
              <a:t>提供了</a:t>
            </a:r>
            <a:r>
              <a:rPr lang="en-US" altLang="zh-CN" sz="1200" dirty="0" err="1">
                <a:latin typeface="+mn-ea"/>
                <a:ea typeface="+mn-ea"/>
              </a:rPr>
              <a:t>WebUI</a:t>
            </a:r>
            <a:r>
              <a:rPr lang="zh-CN" altLang="en-US" sz="1200" dirty="0">
                <a:latin typeface="+mn-ea"/>
                <a:ea typeface="+mn-ea"/>
              </a:rPr>
              <a:t>界面，用户可通过</a:t>
            </a:r>
            <a:r>
              <a:rPr lang="en-US" altLang="zh-CN" sz="1200" dirty="0" err="1">
                <a:latin typeface="+mn-ea"/>
                <a:ea typeface="+mn-ea"/>
              </a:rPr>
              <a:t>WebUI</a:t>
            </a:r>
            <a:r>
              <a:rPr lang="zh-CN" altLang="en-US" sz="1200" dirty="0">
                <a:latin typeface="+mn-ea"/>
                <a:ea typeface="+mn-ea"/>
              </a:rPr>
              <a:t>界面，针对每个指标的每个时间段（最小</a:t>
            </a:r>
            <a:r>
              <a:rPr lang="en-US" altLang="zh-CN" sz="1200" dirty="0">
                <a:latin typeface="+mn-ea"/>
                <a:ea typeface="+mn-ea"/>
              </a:rPr>
              <a:t>1</a:t>
            </a:r>
            <a:r>
              <a:rPr lang="zh-CN" altLang="en-US" sz="1200" dirty="0">
                <a:latin typeface="+mn-ea"/>
                <a:ea typeface="+mn-ea"/>
              </a:rPr>
              <a:t>分钟）自定义阈值，超过阈值，则会报告警，帮助用户提前发现</a:t>
            </a:r>
            <a:r>
              <a:rPr lang="zh-CN" altLang="en-US" sz="1200" dirty="0" smtClean="0">
                <a:latin typeface="+mn-ea"/>
                <a:ea typeface="+mn-ea"/>
              </a:rPr>
              <a:t>问题</a:t>
            </a:r>
            <a:endParaRPr lang="en-US" altLang="zh-CN" sz="1200" dirty="0">
              <a:latin typeface="+mn-ea"/>
              <a:ea typeface="+mn-ea"/>
            </a:endParaRPr>
          </a:p>
          <a:p>
            <a:pPr marL="285750" indent="-285750">
              <a:defRPr/>
            </a:pP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用户价值</a:t>
            </a:r>
            <a:endParaRPr lang="en-US" altLang="zh-CN" sz="1600" kern="0" dirty="0">
              <a:solidFill>
                <a:srgbClr val="C00000"/>
              </a:solidFill>
              <a:latin typeface="+mn-ea"/>
              <a:ea typeface="+mn-ea"/>
            </a:endParaRPr>
          </a:p>
          <a:p>
            <a:pPr indent="-285750">
              <a:defRPr/>
            </a:pPr>
            <a:r>
              <a:rPr lang="zh-CN" altLang="en-US" sz="1200" dirty="0">
                <a:latin typeface="+mn-ea"/>
                <a:ea typeface="+mn-ea"/>
              </a:rPr>
              <a:t>帮助用户按实际业务模型，精细化定制监控阈值，帮助用户提前发现问题</a:t>
            </a:r>
            <a:endParaRPr lang="en-US" altLang="zh-CN" sz="1200" dirty="0">
              <a:latin typeface="+mn-ea"/>
              <a:ea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故障定位：日志级别动态调整</a:t>
            </a:r>
            <a:endParaRPr lang="zh-CN" altLang="en-US" dirty="0"/>
          </a:p>
        </p:txBody>
      </p:sp>
      <p:sp>
        <p:nvSpPr>
          <p:cNvPr id="4" name="Text Placeholder 3"/>
          <p:cNvSpPr>
            <a:spLocks noGrp="1"/>
          </p:cNvSpPr>
          <p:nvPr>
            <p:ph type="body" sz="quarter" idx="10"/>
          </p:nvPr>
        </p:nvSpPr>
        <p:spPr/>
        <p:txBody>
          <a:bodyPr/>
          <a:lstStyle/>
          <a:p>
            <a:endParaRPr lang="en-US"/>
          </a:p>
        </p:txBody>
      </p:sp>
      <p:pic>
        <p:nvPicPr>
          <p:cNvPr id="80899" name="Picture 3"/>
          <p:cNvPicPr>
            <a:picLocks noChangeAspect="1" noChangeArrowheads="1"/>
          </p:cNvPicPr>
          <p:nvPr/>
        </p:nvPicPr>
        <p:blipFill>
          <a:blip r:embed="rId3" cstate="print"/>
          <a:srcRect/>
          <a:stretch>
            <a:fillRect/>
          </a:stretch>
        </p:blipFill>
        <p:spPr bwMode="auto">
          <a:xfrm>
            <a:off x="647564" y="1412776"/>
            <a:ext cx="4243264" cy="2736304"/>
          </a:xfrm>
          <a:prstGeom prst="rect">
            <a:avLst/>
          </a:prstGeom>
          <a:noFill/>
          <a:ln w="9525">
            <a:noFill/>
            <a:miter lim="800000"/>
            <a:headEnd/>
            <a:tailEnd/>
          </a:ln>
        </p:spPr>
      </p:pic>
      <p:sp>
        <p:nvSpPr>
          <p:cNvPr id="9" name="TextBox 8"/>
          <p:cNvSpPr txBox="1"/>
          <p:nvPr/>
        </p:nvSpPr>
        <p:spPr>
          <a:xfrm>
            <a:off x="4943475" y="1412776"/>
            <a:ext cx="3552961" cy="3600986"/>
          </a:xfrm>
          <a:prstGeom prst="rect">
            <a:avLst/>
          </a:prstGeom>
          <a:solidFill>
            <a:schemeClr val="bg1">
              <a:lumMod val="85000"/>
            </a:schemeClr>
          </a:solidFill>
        </p:spPr>
        <p:txBody>
          <a:bodyPr wrap="square">
            <a:spAutoFit/>
          </a:bodyPr>
          <a:lstStyle/>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应用场景</a:t>
            </a:r>
            <a:endParaRPr lang="en-US" altLang="zh-CN" sz="1600" kern="0" dirty="0">
              <a:solidFill>
                <a:srgbClr val="C00000"/>
              </a:solidFill>
              <a:latin typeface="+mn-ea"/>
              <a:ea typeface="+mn-ea"/>
            </a:endParaRPr>
          </a:p>
          <a:p>
            <a:pPr>
              <a:defRPr/>
            </a:pPr>
            <a:r>
              <a:rPr lang="en-US" altLang="zh-CN" sz="1200" dirty="0" err="1">
                <a:latin typeface="+mn-ea"/>
                <a:ea typeface="+mn-ea"/>
              </a:rPr>
              <a:t>Hadoop</a:t>
            </a:r>
            <a:r>
              <a:rPr lang="zh-CN" altLang="en-US" sz="1200" dirty="0">
                <a:latin typeface="+mn-ea"/>
                <a:ea typeface="+mn-ea"/>
              </a:rPr>
              <a:t>集群出问题后，快速定位需要修改日志级别，将定位所需的日志打印出来，但是由不能重启进程导致业务中断，如何处理？</a:t>
            </a:r>
          </a:p>
          <a:p>
            <a:pPr>
              <a:defRPr/>
            </a:pPr>
            <a:endParaRPr lang="en-US" altLang="zh-CN" sz="1200" dirty="0" smtClean="0">
              <a:latin typeface="+mn-ea"/>
              <a:ea typeface="+mn-ea"/>
            </a:endParaRPr>
          </a:p>
          <a:p>
            <a:pPr>
              <a:defRPr/>
            </a:pP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解决方案</a:t>
            </a:r>
            <a:endParaRPr lang="en-US" altLang="zh-CN" sz="1600" kern="0" dirty="0">
              <a:solidFill>
                <a:srgbClr val="C00000"/>
              </a:solidFill>
              <a:latin typeface="+mn-ea"/>
              <a:ea typeface="+mn-ea"/>
            </a:endParaRPr>
          </a:p>
          <a:p>
            <a:pPr marL="285750" indent="-285750">
              <a:buFont typeface="Wingdings" panose="05000000000000000000" pitchFamily="2" charset="2"/>
              <a:buChar char="l"/>
              <a:defRPr/>
            </a:pPr>
            <a:r>
              <a:rPr lang="zh-CN" altLang="en-US" sz="1200" dirty="0">
                <a:latin typeface="+mn-ea"/>
                <a:ea typeface="+mn-ea"/>
              </a:rPr>
              <a:t>提供在</a:t>
            </a:r>
            <a:r>
              <a:rPr lang="en-US" altLang="zh-CN" sz="1200" dirty="0" err="1">
                <a:latin typeface="+mn-ea"/>
                <a:ea typeface="+mn-ea"/>
              </a:rPr>
              <a:t>WebUI</a:t>
            </a:r>
            <a:r>
              <a:rPr lang="zh-CN" altLang="en-US" sz="1200" dirty="0">
                <a:latin typeface="+mn-ea"/>
                <a:ea typeface="+mn-ea"/>
              </a:rPr>
              <a:t>上动态修改日志级别的功能，用户修改</a:t>
            </a:r>
            <a:endParaRPr lang="en-US" altLang="zh-CN" sz="1200" dirty="0">
              <a:latin typeface="+mn-ea"/>
              <a:ea typeface="+mn-ea"/>
            </a:endParaRPr>
          </a:p>
          <a:p>
            <a:pPr marL="285750" indent="-285750">
              <a:buFont typeface="Wingdings" panose="05000000000000000000" pitchFamily="2" charset="2"/>
              <a:buChar char="l"/>
              <a:defRPr/>
            </a:pPr>
            <a:r>
              <a:rPr lang="zh-CN" altLang="en-US" sz="1200" dirty="0">
                <a:latin typeface="+mn-ea"/>
                <a:ea typeface="+mn-ea"/>
              </a:rPr>
              <a:t>在管理节点上，提供</a:t>
            </a:r>
            <a:r>
              <a:rPr lang="en-US" altLang="zh-CN" sz="1200" dirty="0">
                <a:latin typeface="+mn-ea"/>
                <a:ea typeface="+mn-ea"/>
              </a:rPr>
              <a:t>Shell</a:t>
            </a:r>
            <a:r>
              <a:rPr lang="zh-CN" altLang="en-US" sz="1200" dirty="0">
                <a:latin typeface="+mn-ea"/>
                <a:ea typeface="+mn-ea"/>
              </a:rPr>
              <a:t>命令修改</a:t>
            </a:r>
            <a:r>
              <a:rPr lang="zh-CN" altLang="en-US" sz="1200" dirty="0" smtClean="0">
                <a:latin typeface="+mn-ea"/>
                <a:ea typeface="+mn-ea"/>
              </a:rPr>
              <a:t>日志级别</a:t>
            </a:r>
            <a:endParaRPr lang="en-US" altLang="zh-CN" sz="1200" dirty="0" smtClean="0">
              <a:latin typeface="+mn-ea"/>
              <a:ea typeface="+mn-ea"/>
            </a:endParaRPr>
          </a:p>
          <a:p>
            <a:pPr marL="285750" indent="-285750">
              <a:buFont typeface="Wingdings" panose="05000000000000000000" pitchFamily="2" charset="2"/>
              <a:buChar char="l"/>
              <a:defRPr/>
            </a:pPr>
            <a:endParaRPr lang="en-US" altLang="zh-CN" sz="1200" dirty="0">
              <a:latin typeface="+mn-ea"/>
              <a:ea typeface="+mn-ea"/>
            </a:endParaRPr>
          </a:p>
          <a:p>
            <a:pPr marL="285750" indent="-285750">
              <a:defRPr/>
            </a:pPr>
            <a:endParaRPr lang="zh-CN" altLang="en-US" sz="1200" dirty="0">
              <a:latin typeface="+mn-ea"/>
              <a:ea typeface="+mn-ea"/>
            </a:endParaRPr>
          </a:p>
          <a:p>
            <a:pPr fontAlgn="auto">
              <a:lnSpc>
                <a:spcPct val="150000"/>
              </a:lnSpc>
              <a:spcBef>
                <a:spcPts val="0"/>
              </a:spcBef>
              <a:spcAft>
                <a:spcPts val="0"/>
              </a:spcAft>
              <a:buSzPct val="80000"/>
              <a:buFont typeface="Wingdings" panose="05000000000000000000" pitchFamily="2" charset="2"/>
              <a:buChar char="l"/>
              <a:defRPr/>
            </a:pPr>
            <a:r>
              <a:rPr lang="zh-CN" altLang="en-US" sz="1600" kern="0" dirty="0">
                <a:solidFill>
                  <a:srgbClr val="C00000"/>
                </a:solidFill>
                <a:latin typeface="+mn-ea"/>
                <a:ea typeface="+mn-ea"/>
              </a:rPr>
              <a:t>用户价值</a:t>
            </a:r>
            <a:endParaRPr lang="en-US" altLang="zh-CN" sz="1600" kern="0" dirty="0">
              <a:solidFill>
                <a:srgbClr val="C00000"/>
              </a:solidFill>
              <a:latin typeface="+mn-ea"/>
              <a:ea typeface="+mn-ea"/>
            </a:endParaRPr>
          </a:p>
          <a:p>
            <a:pPr indent="-285750">
              <a:buFont typeface="Wingdings" panose="05000000000000000000" pitchFamily="2" charset="2"/>
              <a:buChar char="l"/>
              <a:defRPr/>
            </a:pPr>
            <a:r>
              <a:rPr lang="zh-CN" altLang="en-US" sz="1200" dirty="0">
                <a:latin typeface="+mn-ea"/>
                <a:ea typeface="+mn-ea"/>
              </a:rPr>
              <a:t>帮助用户快速修改指定服务或者节点的日志级别</a:t>
            </a:r>
            <a:endParaRPr lang="en-US" altLang="zh-CN" sz="1200" dirty="0">
              <a:latin typeface="+mn-ea"/>
              <a:ea typeface="+mn-ea"/>
            </a:endParaRPr>
          </a:p>
          <a:p>
            <a:pPr indent="-285750">
              <a:buFont typeface="Wingdings" panose="05000000000000000000" pitchFamily="2" charset="2"/>
              <a:buChar char="l"/>
              <a:defRPr/>
            </a:pPr>
            <a:r>
              <a:rPr lang="zh-CN" altLang="en-US" sz="1200" dirty="0">
                <a:latin typeface="+mn-ea"/>
                <a:ea typeface="+mn-ea"/>
              </a:rPr>
              <a:t>定位问题时，不需要重启服务，不中断业务</a:t>
            </a:r>
            <a:endParaRPr lang="en-US" altLang="zh-CN" sz="1200" dirty="0">
              <a:latin typeface="+mn-ea"/>
              <a:ea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smtClean="0"/>
              <a:t>Step by Step</a:t>
            </a:r>
            <a:r>
              <a:rPr lang="zh-CN" altLang="en-US" smtClean="0"/>
              <a:t>故障定位</a:t>
            </a:r>
            <a:endParaRPr lang="en-US" altLang="zh-CN" dirty="0" smtClean="0"/>
          </a:p>
        </p:txBody>
      </p:sp>
      <p:sp>
        <p:nvSpPr>
          <p:cNvPr id="3" name="Text Placeholder 2"/>
          <p:cNvSpPr>
            <a:spLocks noGrp="1"/>
          </p:cNvSpPr>
          <p:nvPr>
            <p:ph type="body" sz="quarter" idx="10"/>
          </p:nvPr>
        </p:nvSpPr>
        <p:spPr/>
        <p:txBody>
          <a:bodyPr/>
          <a:lstStyle/>
          <a:p>
            <a:endParaRPr lang="en-US"/>
          </a:p>
        </p:txBody>
      </p:sp>
      <p:sp>
        <p:nvSpPr>
          <p:cNvPr id="81923" name="矩形 13"/>
          <p:cNvSpPr>
            <a:spLocks noChangeArrowheads="1"/>
          </p:cNvSpPr>
          <p:nvPr/>
        </p:nvSpPr>
        <p:spPr bwMode="auto">
          <a:xfrm>
            <a:off x="9255125" y="-506413"/>
            <a:ext cx="1196975" cy="246063"/>
          </a:xfrm>
          <a:prstGeom prst="rect">
            <a:avLst/>
          </a:prstGeom>
          <a:noFill/>
          <a:ln w="9525">
            <a:noFill/>
            <a:miter lim="800000"/>
          </a:ln>
        </p:spPr>
        <p:txBody>
          <a:bodyPr wrap="none">
            <a:spAutoFit/>
          </a:bodyPr>
          <a:lstStyle/>
          <a:p>
            <a:r>
              <a:rPr lang="zh-CN" altLang="en-US">
                <a:latin typeface="微软雅黑" panose="020B0503020204020204" pitchFamily="34" charset="-122"/>
                <a:ea typeface="微软雅黑" panose="020B0503020204020204" pitchFamily="34" charset="-122"/>
              </a:rPr>
              <a:t>Intuitive for user</a:t>
            </a:r>
          </a:p>
        </p:txBody>
      </p:sp>
      <p:sp>
        <p:nvSpPr>
          <p:cNvPr id="81924" name="TextBox 7"/>
          <p:cNvSpPr txBox="1">
            <a:spLocks noChangeArrowheads="1"/>
          </p:cNvSpPr>
          <p:nvPr/>
        </p:nvSpPr>
        <p:spPr bwMode="auto">
          <a:xfrm>
            <a:off x="4608512" y="1617663"/>
            <a:ext cx="3923927" cy="1939925"/>
          </a:xfrm>
          <a:prstGeom prst="rect">
            <a:avLst/>
          </a:prstGeom>
          <a:noFill/>
          <a:ln w="6350">
            <a:noFill/>
            <a:miter lim="800000"/>
          </a:ln>
        </p:spPr>
        <p:txBody>
          <a:bodyPr wrap="square">
            <a:spAutoFit/>
          </a:bodyPr>
          <a:lstStyle/>
          <a:p>
            <a:pPr>
              <a:lnSpc>
                <a:spcPct val="200000"/>
              </a:lnSpc>
            </a:pPr>
            <a:r>
              <a:rPr lang="zh-CN" altLang="en-US" sz="1200" b="1" dirty="0">
                <a:latin typeface="+mn-ea"/>
                <a:ea typeface="+mn-ea"/>
              </a:rPr>
              <a:t>清晰的</a:t>
            </a:r>
            <a:r>
              <a:rPr lang="en-US" altLang="zh-CN" sz="1200" b="1" dirty="0">
                <a:latin typeface="+mn-ea"/>
                <a:ea typeface="+mn-ea"/>
              </a:rPr>
              <a:t>step-by-step</a:t>
            </a:r>
            <a:r>
              <a:rPr lang="zh-CN" altLang="en-US" sz="1200" b="1" dirty="0">
                <a:latin typeface="+mn-ea"/>
                <a:ea typeface="+mn-ea"/>
              </a:rPr>
              <a:t>故障定位向导</a:t>
            </a:r>
            <a:endParaRPr lang="en-US" altLang="zh-CN" sz="1200" b="1" dirty="0">
              <a:latin typeface="+mn-ea"/>
              <a:ea typeface="+mn-ea"/>
            </a:endParaRPr>
          </a:p>
          <a:p>
            <a:pPr>
              <a:lnSpc>
                <a:spcPct val="200000"/>
              </a:lnSpc>
              <a:buFont typeface="Wingdings" panose="05000000000000000000" pitchFamily="2" charset="2"/>
              <a:buChar char="l"/>
            </a:pPr>
            <a:r>
              <a:rPr lang="zh-CN" altLang="en-US" sz="1200" dirty="0">
                <a:latin typeface="+mn-ea"/>
                <a:ea typeface="+mn-ea"/>
              </a:rPr>
              <a:t>详细的告警信息，包括告警解释、对系统的影响、可能原因、处理步骤</a:t>
            </a:r>
            <a:endParaRPr lang="en-US" altLang="zh-CN" sz="1200" dirty="0">
              <a:latin typeface="+mn-ea"/>
              <a:ea typeface="+mn-ea"/>
            </a:endParaRPr>
          </a:p>
          <a:p>
            <a:pPr>
              <a:lnSpc>
                <a:spcPct val="200000"/>
              </a:lnSpc>
              <a:buFont typeface="Wingdings" panose="05000000000000000000" pitchFamily="2" charset="2"/>
              <a:buChar char="l"/>
            </a:pPr>
            <a:r>
              <a:rPr lang="zh-CN" altLang="en-US" sz="1200" dirty="0">
                <a:latin typeface="+mn-ea"/>
                <a:ea typeface="+mn-ea"/>
              </a:rPr>
              <a:t>可能原因与处理步骤一一对应，便于用户定位并解决问题</a:t>
            </a:r>
            <a:endParaRPr lang="en-US" altLang="zh-CN" sz="1200" dirty="0">
              <a:latin typeface="+mn-ea"/>
              <a:ea typeface="+mn-ea"/>
            </a:endParaRPr>
          </a:p>
        </p:txBody>
      </p:sp>
      <p:pic>
        <p:nvPicPr>
          <p:cNvPr id="81925" name="图片 10" descr="2014-12-25_161001.png"/>
          <p:cNvPicPr>
            <a:picLocks noChangeAspect="1"/>
          </p:cNvPicPr>
          <p:nvPr/>
        </p:nvPicPr>
        <p:blipFill>
          <a:blip r:embed="rId3" cstate="print"/>
          <a:srcRect/>
          <a:stretch>
            <a:fillRect/>
          </a:stretch>
        </p:blipFill>
        <p:spPr bwMode="auto">
          <a:xfrm>
            <a:off x="826827" y="1412776"/>
            <a:ext cx="3635375" cy="3852428"/>
          </a:xfrm>
          <a:prstGeom prst="rect">
            <a:avLst/>
          </a:prstGeom>
          <a:noFill/>
          <a:ln w="3175">
            <a:noFill/>
            <a:miter lim="800000"/>
            <a:headEnd/>
            <a:tailEnd/>
          </a:ln>
        </p:spPr>
      </p:pic>
      <p:sp>
        <p:nvSpPr>
          <p:cNvPr id="12" name="矩形 11"/>
          <p:cNvSpPr/>
          <p:nvPr/>
        </p:nvSpPr>
        <p:spPr bwMode="auto">
          <a:xfrm>
            <a:off x="718058" y="1376772"/>
            <a:ext cx="3817938" cy="3888432"/>
          </a:xfrm>
          <a:prstGeom prst="rect">
            <a:avLst/>
          </a:prstGeom>
          <a:noFill/>
          <a:ln>
            <a:solidFill>
              <a:schemeClr val="bg1">
                <a:lumMod val="75000"/>
              </a:schemeClr>
            </a:solidFill>
          </a:ln>
          <a:effectLst/>
        </p:spPr>
        <p:txBody>
          <a:bodyPr/>
          <a:lstStyle/>
          <a:p>
            <a:pPr fontAlgn="base">
              <a:buClr>
                <a:srgbClr val="CC9900"/>
              </a:buClr>
              <a:buFont typeface="Wingdings" panose="05000000000000000000" pitchFamily="2" charset="2"/>
              <a:buChar char="n"/>
              <a:defRPr/>
            </a:pP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大数据的产生背景</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a:solidFill>
                  <a:srgbClr val="777777"/>
                </a:solidFill>
                <a:latin typeface="+mn-ea"/>
              </a:rPr>
              <a:t>大数据简介</a:t>
            </a:r>
            <a:endParaRPr lang="en-US" altLang="zh-CN" dirty="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华为大数据的定义</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企业版简介</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组件介绍</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功能特性</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b="1" dirty="0" smtClean="0">
                <a:latin typeface="+mn-ea"/>
              </a:rPr>
              <a:t>大数据行业应用与成功案例</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3" cstate="print"/>
          <a:srcRect/>
          <a:stretch>
            <a:fillRect/>
          </a:stretch>
        </p:blipFill>
        <p:spPr bwMode="auto">
          <a:xfrm>
            <a:off x="1095399" y="1916832"/>
            <a:ext cx="6953203" cy="3384376"/>
          </a:xfrm>
          <a:prstGeom prst="rect">
            <a:avLst/>
          </a:prstGeom>
          <a:solidFill>
            <a:schemeClr val="accent2">
              <a:lumMod val="60000"/>
              <a:lumOff val="40000"/>
            </a:schemeClr>
          </a:solidFill>
          <a:ln w="9525">
            <a:noFill/>
            <a:miter lim="800000"/>
            <a:headEnd/>
            <a:tailEnd/>
          </a:ln>
        </p:spPr>
      </p:pic>
      <p:sp>
        <p:nvSpPr>
          <p:cNvPr id="6" name="Rectangle 6"/>
          <p:cNvSpPr txBox="1">
            <a:spLocks noChangeArrowheads="1"/>
          </p:cNvSpPr>
          <p:nvPr/>
        </p:nvSpPr>
        <p:spPr bwMode="auto">
          <a:xfrm>
            <a:off x="0" y="0"/>
            <a:ext cx="8229600" cy="646113"/>
          </a:xfrm>
          <a:prstGeom prst="rect">
            <a:avLst/>
          </a:prstGeom>
          <a:noFill/>
          <a:ln w="9525">
            <a:noFill/>
            <a:miter lim="800000"/>
          </a:ln>
        </p:spPr>
        <p:txBody>
          <a:bodyPr lIns="0" tIns="40064" rIns="80129" bIns="40064" anchor="ctr"/>
          <a:lstStyle/>
          <a:p>
            <a:pPr algn="ctr" eaLnBrk="0" hangingPunct="0"/>
            <a:endParaRPr lang="zh-CN" altLang="ko-KR"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标题 6"/>
          <p:cNvSpPr>
            <a:spLocks noGrp="1"/>
          </p:cNvSpPr>
          <p:nvPr>
            <p:ph type="title"/>
          </p:nvPr>
        </p:nvSpPr>
        <p:spPr/>
        <p:txBody>
          <a:bodyPr/>
          <a:lstStyle/>
          <a:p>
            <a:r>
              <a:rPr lang="zh-CN" altLang="en-US" smtClean="0"/>
              <a:t>海量的数据从哪里来－人</a:t>
            </a:r>
            <a:endParaRPr lang="zh-CN" altLang="en-US" dirty="0"/>
          </a:p>
        </p:txBody>
      </p:sp>
      <p:sp>
        <p:nvSpPr>
          <p:cNvPr id="8" name="文本占位符 7"/>
          <p:cNvSpPr>
            <a:spLocks noGrp="1"/>
          </p:cNvSpPr>
          <p:nvPr>
            <p:ph type="body" sz="quarter" idx="10"/>
          </p:nvPr>
        </p:nvSpPr>
        <p:spPr/>
        <p:txBody>
          <a:bodyPr/>
          <a:lstStyle/>
          <a:p>
            <a:r>
              <a:rPr lang="zh-CN" altLang="en-US" dirty="0" smtClean="0"/>
              <a:t>在</a:t>
            </a:r>
            <a:r>
              <a:rPr lang="en-US" altLang="zh-CN" dirty="0" smtClean="0"/>
              <a:t>web 2.0</a:t>
            </a:r>
            <a:r>
              <a:rPr lang="zh-CN" altLang="en-US" dirty="0" smtClean="0"/>
              <a:t>的时代人们从信息的被动接受者变成了主动创造者</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9"/>
          <p:cNvSpPr>
            <a:spLocks noChangeArrowheads="1"/>
          </p:cNvSpPr>
          <p:nvPr/>
        </p:nvSpPr>
        <p:spPr bwMode="gray">
          <a:xfrm>
            <a:off x="716384" y="1419572"/>
            <a:ext cx="1690688" cy="3528404"/>
          </a:xfrm>
          <a:prstGeom prst="roundRect">
            <a:avLst>
              <a:gd name="adj" fmla="val 4182"/>
            </a:avLst>
          </a:prstGeom>
          <a:solidFill>
            <a:srgbClr val="C00000"/>
          </a:solidFill>
          <a:ln>
            <a:noFill/>
          </a:ln>
        </p:spPr>
        <p:txBody>
          <a:bodyPr wrap="none" anchor="ctr"/>
          <a:lstStyle/>
          <a:p>
            <a:pPr fontAlgn="auto">
              <a:spcBef>
                <a:spcPts val="0"/>
              </a:spcBef>
              <a:spcAft>
                <a:spcPts val="0"/>
              </a:spcAft>
              <a:defRPr/>
            </a:pPr>
            <a:endParaRPr lang="zh-CN" altLang="en-US" kern="0">
              <a:solidFill>
                <a:sysClr val="windowText" lastClr="000000"/>
              </a:solidFill>
              <a:latin typeface="+mn-ea"/>
              <a:ea typeface="+mn-ea"/>
            </a:endParaRPr>
          </a:p>
        </p:txBody>
      </p:sp>
      <p:sp>
        <p:nvSpPr>
          <p:cNvPr id="15" name="Rectangle 10"/>
          <p:cNvSpPr>
            <a:spLocks noChangeArrowheads="1"/>
          </p:cNvSpPr>
          <p:nvPr/>
        </p:nvSpPr>
        <p:spPr bwMode="gray">
          <a:xfrm>
            <a:off x="722734" y="1981547"/>
            <a:ext cx="1684338" cy="2959621"/>
          </a:xfrm>
          <a:prstGeom prst="rect">
            <a:avLst/>
          </a:prstGeom>
          <a:solidFill>
            <a:srgbClr val="FFFFFF">
              <a:lumMod val="85000"/>
            </a:srgbClr>
          </a:solidFill>
          <a:ln w="9525">
            <a:noFill/>
            <a:miter lim="800000"/>
          </a:ln>
          <a:effectLst/>
        </p:spPr>
        <p:txBody>
          <a:bodyPr wrap="none"/>
          <a:lstStyle/>
          <a:p>
            <a:pPr marL="285750" indent="-285750" fontAlgn="auto">
              <a:spcBef>
                <a:spcPts val="0"/>
              </a:spcBef>
              <a:spcAft>
                <a:spcPts val="0"/>
              </a:spcAft>
              <a:buFont typeface="Wingdings" panose="05000000000000000000" pitchFamily="2" charset="2"/>
              <a:buChar char="§"/>
              <a:defRPr/>
            </a:pPr>
            <a:endParaRPr lang="en-US" altLang="zh-CN" sz="1200" kern="0" dirty="0">
              <a:solidFill>
                <a:srgbClr val="2D2015"/>
              </a:solidFill>
              <a:latin typeface="+mn-ea"/>
              <a:ea typeface="+mn-ea"/>
            </a:endParaRP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经营分析</a:t>
            </a:r>
            <a:endParaRPr lang="en-US" altLang="zh-CN" kern="0" dirty="0">
              <a:solidFill>
                <a:srgbClr val="2D2015"/>
              </a:solidFill>
              <a:latin typeface="+mn-ea"/>
              <a:ea typeface="+mn-ea"/>
            </a:endParaRP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电信信令</a:t>
            </a: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金融细账</a:t>
            </a: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金融票据</a:t>
            </a: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电力调度</a:t>
            </a: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智能电网</a:t>
            </a:r>
          </a:p>
        </p:txBody>
      </p:sp>
      <p:pic>
        <p:nvPicPr>
          <p:cNvPr id="84997" name="Picture 14" descr="C:\Users\stedart\Pictures\DVD_ART36\Artwork_Imagery\Icons - Illustrations\_ REAL VISTA STYLE\bar chart sales red arrow.png"/>
          <p:cNvPicPr>
            <a:picLocks noChangeAspect="1" noChangeArrowheads="1"/>
          </p:cNvPicPr>
          <p:nvPr/>
        </p:nvPicPr>
        <p:blipFill>
          <a:blip r:embed="rId3" cstate="print"/>
          <a:srcRect/>
          <a:stretch>
            <a:fillRect/>
          </a:stretch>
        </p:blipFill>
        <p:spPr bwMode="auto">
          <a:xfrm>
            <a:off x="1941290" y="4260131"/>
            <a:ext cx="398462" cy="681037"/>
          </a:xfrm>
          <a:prstGeom prst="rect">
            <a:avLst/>
          </a:prstGeom>
          <a:noFill/>
          <a:ln w="9525">
            <a:noFill/>
            <a:miter lim="800000"/>
            <a:headEnd/>
            <a:tailEnd/>
          </a:ln>
        </p:spPr>
      </p:pic>
      <p:sp>
        <p:nvSpPr>
          <p:cNvPr id="19" name="矩形 18"/>
          <p:cNvSpPr/>
          <p:nvPr/>
        </p:nvSpPr>
        <p:spPr>
          <a:xfrm>
            <a:off x="725909" y="1529110"/>
            <a:ext cx="1660525" cy="355600"/>
          </a:xfrm>
          <a:prstGeom prst="rect">
            <a:avLst/>
          </a:prstGeom>
          <a:solidFill>
            <a:srgbClr val="FFFFFF">
              <a:lumMod val="50000"/>
            </a:srgbClr>
          </a:solidFill>
          <a:ln>
            <a:noFill/>
          </a:ln>
        </p:spPr>
        <p:txBody>
          <a:bodyPr/>
          <a:lstStyle/>
          <a:p>
            <a:pPr algn="ctr">
              <a:defRPr/>
            </a:pPr>
            <a:r>
              <a:rPr lang="zh-CN" altLang="en-US" sz="1400" b="1" kern="0" dirty="0">
                <a:solidFill>
                  <a:srgbClr val="FFFFFF"/>
                </a:solidFill>
                <a:latin typeface="+mn-ea"/>
                <a:ea typeface="+mn-ea"/>
              </a:rPr>
              <a:t>经营类</a:t>
            </a:r>
            <a:endParaRPr lang="en-US" sz="1400" b="1" kern="0" dirty="0">
              <a:solidFill>
                <a:srgbClr val="FFFFFF"/>
              </a:solidFill>
              <a:latin typeface="+mn-ea"/>
              <a:ea typeface="+mn-ea"/>
            </a:endParaRPr>
          </a:p>
        </p:txBody>
      </p:sp>
      <p:sp>
        <p:nvSpPr>
          <p:cNvPr id="84999" name="爆炸形 2 19"/>
          <p:cNvSpPr>
            <a:spLocks noChangeArrowheads="1"/>
          </p:cNvSpPr>
          <p:nvPr/>
        </p:nvSpPr>
        <p:spPr bwMode="auto">
          <a:xfrm>
            <a:off x="729084" y="3429000"/>
            <a:ext cx="1828800" cy="868362"/>
          </a:xfrm>
          <a:prstGeom prst="irregularSeal2">
            <a:avLst/>
          </a:prstGeom>
          <a:solidFill>
            <a:srgbClr val="00B0F0"/>
          </a:solidFill>
          <a:ln w="9525" algn="ctr">
            <a:noFill/>
            <a:round/>
          </a:ln>
        </p:spPr>
        <p:txBody>
          <a:bodyPr/>
          <a:lstStyle/>
          <a:p>
            <a:pPr>
              <a:buClr>
                <a:srgbClr val="CC9900"/>
              </a:buClr>
            </a:pPr>
            <a:r>
              <a:rPr lang="zh-CN" altLang="en-US" dirty="0">
                <a:solidFill>
                  <a:srgbClr val="000000"/>
                </a:solidFill>
                <a:latin typeface="+mn-ea"/>
                <a:ea typeface="+mn-ea"/>
              </a:rPr>
              <a:t>结构化</a:t>
            </a:r>
            <a:endParaRPr lang="en-US" altLang="zh-CN" dirty="0">
              <a:solidFill>
                <a:srgbClr val="000000"/>
              </a:solidFill>
              <a:latin typeface="+mn-ea"/>
              <a:ea typeface="+mn-ea"/>
            </a:endParaRPr>
          </a:p>
          <a:p>
            <a:pPr>
              <a:buClr>
                <a:srgbClr val="CC9900"/>
              </a:buClr>
            </a:pPr>
            <a:r>
              <a:rPr lang="en-US" altLang="zh-CN" dirty="0">
                <a:solidFill>
                  <a:srgbClr val="000000"/>
                </a:solidFill>
                <a:latin typeface="+mn-ea"/>
                <a:ea typeface="+mn-ea"/>
              </a:rPr>
              <a:t>+</a:t>
            </a:r>
            <a:r>
              <a:rPr lang="zh-CN" altLang="en-US" dirty="0">
                <a:solidFill>
                  <a:srgbClr val="000000"/>
                </a:solidFill>
                <a:latin typeface="+mn-ea"/>
                <a:ea typeface="+mn-ea"/>
              </a:rPr>
              <a:t>非结构化</a:t>
            </a:r>
            <a:endParaRPr lang="en-US" altLang="zh-CN" dirty="0">
              <a:solidFill>
                <a:srgbClr val="000000"/>
              </a:solidFill>
              <a:latin typeface="+mn-ea"/>
              <a:ea typeface="+mn-ea"/>
            </a:endParaRPr>
          </a:p>
        </p:txBody>
      </p:sp>
      <p:sp>
        <p:nvSpPr>
          <p:cNvPr id="22" name="AutoShape 9"/>
          <p:cNvSpPr>
            <a:spLocks noChangeArrowheads="1"/>
          </p:cNvSpPr>
          <p:nvPr/>
        </p:nvSpPr>
        <p:spPr bwMode="gray">
          <a:xfrm>
            <a:off x="2824671" y="1419571"/>
            <a:ext cx="1690688" cy="3443589"/>
          </a:xfrm>
          <a:prstGeom prst="roundRect">
            <a:avLst>
              <a:gd name="adj" fmla="val 4182"/>
            </a:avLst>
          </a:prstGeom>
          <a:solidFill>
            <a:srgbClr val="C00000"/>
          </a:solidFill>
          <a:ln>
            <a:noFill/>
          </a:ln>
        </p:spPr>
        <p:txBody>
          <a:bodyPr wrap="none" anchor="ctr"/>
          <a:lstStyle/>
          <a:p>
            <a:pPr fontAlgn="auto">
              <a:spcBef>
                <a:spcPts val="0"/>
              </a:spcBef>
              <a:spcAft>
                <a:spcPts val="0"/>
              </a:spcAft>
              <a:defRPr/>
            </a:pPr>
            <a:endParaRPr lang="zh-CN" altLang="en-US" kern="0">
              <a:solidFill>
                <a:sysClr val="windowText" lastClr="000000"/>
              </a:solidFill>
              <a:latin typeface="+mn-ea"/>
              <a:ea typeface="+mn-ea"/>
            </a:endParaRPr>
          </a:p>
        </p:txBody>
      </p:sp>
      <p:sp>
        <p:nvSpPr>
          <p:cNvPr id="23" name="Rectangle 10"/>
          <p:cNvSpPr>
            <a:spLocks noChangeArrowheads="1"/>
          </p:cNvSpPr>
          <p:nvPr/>
        </p:nvSpPr>
        <p:spPr bwMode="gray">
          <a:xfrm>
            <a:off x="2831021" y="1981547"/>
            <a:ext cx="1684338" cy="2959621"/>
          </a:xfrm>
          <a:prstGeom prst="rect">
            <a:avLst/>
          </a:prstGeom>
          <a:solidFill>
            <a:srgbClr val="FFFFFF">
              <a:lumMod val="85000"/>
            </a:srgbClr>
          </a:solidFill>
          <a:ln w="9525">
            <a:noFill/>
            <a:miter lim="800000"/>
          </a:ln>
          <a:effectLst/>
        </p:spPr>
        <p:txBody>
          <a:bodyPr wrap="none"/>
          <a:lstStyle/>
          <a:p>
            <a:pPr marL="285750" indent="-285750" fontAlgn="auto">
              <a:spcBef>
                <a:spcPts val="0"/>
              </a:spcBef>
              <a:spcAft>
                <a:spcPts val="0"/>
              </a:spcAft>
              <a:buFont typeface="Wingdings" panose="05000000000000000000" pitchFamily="2" charset="2"/>
              <a:buChar char="§"/>
              <a:defRPr/>
            </a:pPr>
            <a:endParaRPr lang="en-US" altLang="zh-CN" sz="1200" kern="0" dirty="0">
              <a:solidFill>
                <a:srgbClr val="2D2015"/>
              </a:solidFill>
              <a:latin typeface="+mn-ea"/>
              <a:ea typeface="+mn-ea"/>
            </a:endParaRP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绩效</a:t>
            </a:r>
            <a:endParaRPr lang="en-US" altLang="zh-CN" kern="0" dirty="0">
              <a:solidFill>
                <a:srgbClr val="2D2015"/>
              </a:solidFill>
              <a:latin typeface="+mn-ea"/>
              <a:ea typeface="+mn-ea"/>
            </a:endParaRP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报表</a:t>
            </a:r>
            <a:endParaRPr lang="en-US" altLang="zh-CN" kern="0" dirty="0">
              <a:solidFill>
                <a:srgbClr val="2D2015"/>
              </a:solidFill>
              <a:latin typeface="+mn-ea"/>
              <a:ea typeface="+mn-ea"/>
            </a:endParaRP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文件</a:t>
            </a: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社保分析</a:t>
            </a: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纳税分析</a:t>
            </a:r>
            <a:endParaRPr lang="en-US" altLang="zh-CN" kern="0" dirty="0">
              <a:solidFill>
                <a:srgbClr val="2D2015"/>
              </a:solidFill>
              <a:latin typeface="+mn-ea"/>
              <a:ea typeface="+mn-ea"/>
            </a:endParaRP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决策支持和预测</a:t>
            </a:r>
          </a:p>
        </p:txBody>
      </p:sp>
      <p:sp>
        <p:nvSpPr>
          <p:cNvPr id="26" name="矩形 25"/>
          <p:cNvSpPr/>
          <p:nvPr/>
        </p:nvSpPr>
        <p:spPr>
          <a:xfrm>
            <a:off x="2834196" y="1529110"/>
            <a:ext cx="1660525" cy="355600"/>
          </a:xfrm>
          <a:prstGeom prst="rect">
            <a:avLst/>
          </a:prstGeom>
          <a:solidFill>
            <a:srgbClr val="FFFFFF">
              <a:lumMod val="50000"/>
            </a:srgbClr>
          </a:solidFill>
          <a:ln>
            <a:noFill/>
          </a:ln>
        </p:spPr>
        <p:txBody>
          <a:bodyPr/>
          <a:lstStyle/>
          <a:p>
            <a:pPr algn="ctr">
              <a:defRPr/>
            </a:pPr>
            <a:r>
              <a:rPr lang="zh-CN" altLang="en-US" sz="1400" b="1" kern="0" dirty="0">
                <a:solidFill>
                  <a:srgbClr val="FFFFFF"/>
                </a:solidFill>
                <a:latin typeface="+mn-ea"/>
                <a:ea typeface="+mn-ea"/>
              </a:rPr>
              <a:t>管理类</a:t>
            </a:r>
            <a:endParaRPr lang="en-US" sz="1400" b="1" kern="0" dirty="0">
              <a:solidFill>
                <a:srgbClr val="FFFFFF"/>
              </a:solidFill>
              <a:latin typeface="+mn-ea"/>
              <a:ea typeface="+mn-ea"/>
            </a:endParaRPr>
          </a:p>
        </p:txBody>
      </p:sp>
      <p:sp>
        <p:nvSpPr>
          <p:cNvPr id="85003" name="爆炸形 2 26"/>
          <p:cNvSpPr>
            <a:spLocks noChangeArrowheads="1"/>
          </p:cNvSpPr>
          <p:nvPr/>
        </p:nvSpPr>
        <p:spPr bwMode="auto">
          <a:xfrm>
            <a:off x="2919921" y="3356992"/>
            <a:ext cx="1616075" cy="866775"/>
          </a:xfrm>
          <a:prstGeom prst="irregularSeal2">
            <a:avLst/>
          </a:prstGeom>
          <a:solidFill>
            <a:srgbClr val="00B0F0"/>
          </a:solidFill>
          <a:ln w="9525" algn="ctr">
            <a:noFill/>
            <a:round/>
          </a:ln>
        </p:spPr>
        <p:txBody>
          <a:bodyPr/>
          <a:lstStyle/>
          <a:p>
            <a:pPr>
              <a:buClr>
                <a:srgbClr val="CC9900"/>
              </a:buClr>
            </a:pPr>
            <a:r>
              <a:rPr lang="zh-CN" altLang="en-US" dirty="0">
                <a:solidFill>
                  <a:srgbClr val="000000"/>
                </a:solidFill>
                <a:latin typeface="+mn-ea"/>
                <a:ea typeface="+mn-ea"/>
              </a:rPr>
              <a:t>结构化</a:t>
            </a:r>
            <a:r>
              <a:rPr lang="en-US" altLang="zh-CN" dirty="0">
                <a:solidFill>
                  <a:srgbClr val="000000"/>
                </a:solidFill>
                <a:latin typeface="+mn-ea"/>
                <a:ea typeface="+mn-ea"/>
              </a:rPr>
              <a:t>+</a:t>
            </a:r>
            <a:r>
              <a:rPr lang="zh-CN" altLang="en-US" dirty="0">
                <a:solidFill>
                  <a:srgbClr val="000000"/>
                </a:solidFill>
                <a:latin typeface="+mn-ea"/>
                <a:ea typeface="+mn-ea"/>
              </a:rPr>
              <a:t>半结构化</a:t>
            </a:r>
            <a:endParaRPr lang="en-US" altLang="zh-CN" dirty="0">
              <a:solidFill>
                <a:srgbClr val="000000"/>
              </a:solidFill>
              <a:latin typeface="+mn-ea"/>
              <a:ea typeface="+mn-ea"/>
            </a:endParaRPr>
          </a:p>
        </p:txBody>
      </p:sp>
      <p:sp>
        <p:nvSpPr>
          <p:cNvPr id="34" name="AutoShape 9"/>
          <p:cNvSpPr>
            <a:spLocks noChangeArrowheads="1"/>
          </p:cNvSpPr>
          <p:nvPr/>
        </p:nvSpPr>
        <p:spPr bwMode="gray">
          <a:xfrm>
            <a:off x="4958432" y="1419572"/>
            <a:ext cx="1690688" cy="3521596"/>
          </a:xfrm>
          <a:prstGeom prst="roundRect">
            <a:avLst>
              <a:gd name="adj" fmla="val 4182"/>
            </a:avLst>
          </a:prstGeom>
          <a:solidFill>
            <a:srgbClr val="C00000"/>
          </a:solidFill>
          <a:ln>
            <a:noFill/>
          </a:ln>
        </p:spPr>
        <p:txBody>
          <a:bodyPr wrap="none" anchor="ctr"/>
          <a:lstStyle/>
          <a:p>
            <a:pPr fontAlgn="auto">
              <a:spcBef>
                <a:spcPts val="0"/>
              </a:spcBef>
              <a:spcAft>
                <a:spcPts val="0"/>
              </a:spcAft>
              <a:defRPr/>
            </a:pPr>
            <a:endParaRPr lang="zh-CN" altLang="en-US" kern="0">
              <a:solidFill>
                <a:sysClr val="windowText" lastClr="000000"/>
              </a:solidFill>
              <a:latin typeface="+mn-ea"/>
              <a:ea typeface="+mn-ea"/>
            </a:endParaRPr>
          </a:p>
        </p:txBody>
      </p:sp>
      <p:sp>
        <p:nvSpPr>
          <p:cNvPr id="35" name="Rectangle 10"/>
          <p:cNvSpPr>
            <a:spLocks noChangeArrowheads="1"/>
          </p:cNvSpPr>
          <p:nvPr/>
        </p:nvSpPr>
        <p:spPr bwMode="gray">
          <a:xfrm>
            <a:off x="4964782" y="1981547"/>
            <a:ext cx="1684338" cy="2959621"/>
          </a:xfrm>
          <a:prstGeom prst="rect">
            <a:avLst/>
          </a:prstGeom>
          <a:solidFill>
            <a:srgbClr val="FFFFFF">
              <a:lumMod val="85000"/>
            </a:srgbClr>
          </a:solidFill>
          <a:ln w="9525">
            <a:noFill/>
            <a:miter lim="800000"/>
          </a:ln>
          <a:effectLst/>
        </p:spPr>
        <p:txBody>
          <a:bodyPr wrap="none"/>
          <a:lstStyle/>
          <a:p>
            <a:pPr marL="285750" indent="-285750" fontAlgn="auto">
              <a:spcBef>
                <a:spcPts val="0"/>
              </a:spcBef>
              <a:spcAft>
                <a:spcPts val="0"/>
              </a:spcAft>
              <a:buFont typeface="Wingdings" panose="05000000000000000000" pitchFamily="2" charset="2"/>
              <a:buChar char="§"/>
              <a:defRPr/>
            </a:pPr>
            <a:endParaRPr lang="en-US" altLang="zh-CN" sz="1200" kern="0" dirty="0">
              <a:solidFill>
                <a:srgbClr val="2D2015"/>
              </a:solidFill>
              <a:latin typeface="+mn-ea"/>
              <a:ea typeface="+mn-ea"/>
            </a:endParaRP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公安网监</a:t>
            </a: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国安技侦</a:t>
            </a: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舆情监控</a:t>
            </a: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银监会稽查</a:t>
            </a: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食品溯源</a:t>
            </a:r>
          </a:p>
          <a:p>
            <a:pPr marL="285750" indent="-285750" fontAlgn="auto">
              <a:spcBef>
                <a:spcPts val="0"/>
              </a:spcBef>
              <a:spcAft>
                <a:spcPts val="0"/>
              </a:spcAft>
              <a:buFont typeface="Wingdings" panose="05000000000000000000" pitchFamily="2" charset="2"/>
              <a:buChar char="§"/>
              <a:defRPr/>
            </a:pPr>
            <a:r>
              <a:rPr lang="zh-CN" altLang="en-US" kern="0" dirty="0">
                <a:solidFill>
                  <a:srgbClr val="2D2015"/>
                </a:solidFill>
                <a:latin typeface="+mn-ea"/>
                <a:ea typeface="+mn-ea"/>
              </a:rPr>
              <a:t>环保监测</a:t>
            </a:r>
          </a:p>
        </p:txBody>
      </p:sp>
      <p:sp>
        <p:nvSpPr>
          <p:cNvPr id="38" name="矩形 37"/>
          <p:cNvSpPr/>
          <p:nvPr/>
        </p:nvSpPr>
        <p:spPr>
          <a:xfrm>
            <a:off x="4967957" y="1529110"/>
            <a:ext cx="1660525" cy="355600"/>
          </a:xfrm>
          <a:prstGeom prst="rect">
            <a:avLst/>
          </a:prstGeom>
          <a:solidFill>
            <a:srgbClr val="FFFFFF">
              <a:lumMod val="50000"/>
            </a:srgbClr>
          </a:solidFill>
          <a:ln>
            <a:noFill/>
          </a:ln>
        </p:spPr>
        <p:txBody>
          <a:bodyPr/>
          <a:lstStyle/>
          <a:p>
            <a:pPr algn="ctr">
              <a:defRPr/>
            </a:pPr>
            <a:r>
              <a:rPr lang="zh-CN" altLang="en-US" sz="1400" b="1" kern="0" dirty="0">
                <a:solidFill>
                  <a:srgbClr val="FFFFFF"/>
                </a:solidFill>
                <a:latin typeface="+mn-ea"/>
                <a:ea typeface="+mn-ea"/>
              </a:rPr>
              <a:t>监管类</a:t>
            </a:r>
            <a:endParaRPr lang="en-US" sz="1400" b="1" kern="0" dirty="0">
              <a:solidFill>
                <a:srgbClr val="FFFFFF"/>
              </a:solidFill>
              <a:latin typeface="+mn-ea"/>
              <a:ea typeface="+mn-ea"/>
            </a:endParaRPr>
          </a:p>
        </p:txBody>
      </p:sp>
      <p:sp>
        <p:nvSpPr>
          <p:cNvPr id="85007" name="爆炸形 2 38"/>
          <p:cNvSpPr>
            <a:spLocks noChangeArrowheads="1"/>
          </p:cNvSpPr>
          <p:nvPr/>
        </p:nvSpPr>
        <p:spPr bwMode="auto">
          <a:xfrm>
            <a:off x="5013995" y="3356992"/>
            <a:ext cx="1646237" cy="868362"/>
          </a:xfrm>
          <a:prstGeom prst="irregularSeal2">
            <a:avLst/>
          </a:prstGeom>
          <a:solidFill>
            <a:srgbClr val="00B0F0"/>
          </a:solidFill>
          <a:ln w="9525" algn="ctr">
            <a:noFill/>
            <a:round/>
          </a:ln>
        </p:spPr>
        <p:txBody>
          <a:bodyPr/>
          <a:lstStyle/>
          <a:p>
            <a:pPr>
              <a:buClr>
                <a:srgbClr val="CC9900"/>
              </a:buClr>
            </a:pPr>
            <a:r>
              <a:rPr lang="zh-CN" altLang="en-US" dirty="0">
                <a:solidFill>
                  <a:srgbClr val="000000"/>
                </a:solidFill>
                <a:latin typeface="+mn-ea"/>
                <a:ea typeface="+mn-ea"/>
              </a:rPr>
              <a:t>结构化</a:t>
            </a:r>
            <a:r>
              <a:rPr lang="en-US" altLang="zh-CN" dirty="0">
                <a:solidFill>
                  <a:srgbClr val="000000"/>
                </a:solidFill>
                <a:latin typeface="+mn-ea"/>
                <a:ea typeface="+mn-ea"/>
              </a:rPr>
              <a:t>+</a:t>
            </a:r>
            <a:r>
              <a:rPr lang="zh-CN" altLang="en-US" dirty="0">
                <a:solidFill>
                  <a:srgbClr val="000000"/>
                </a:solidFill>
                <a:latin typeface="+mn-ea"/>
                <a:ea typeface="+mn-ea"/>
              </a:rPr>
              <a:t>半结构化</a:t>
            </a:r>
            <a:endParaRPr lang="en-US" altLang="zh-CN" dirty="0">
              <a:solidFill>
                <a:srgbClr val="000000"/>
              </a:solidFill>
              <a:latin typeface="+mn-ea"/>
              <a:ea typeface="+mn-ea"/>
            </a:endParaRPr>
          </a:p>
        </p:txBody>
      </p:sp>
      <p:sp>
        <p:nvSpPr>
          <p:cNvPr id="46" name="AutoShape 9"/>
          <p:cNvSpPr>
            <a:spLocks noChangeArrowheads="1"/>
          </p:cNvSpPr>
          <p:nvPr/>
        </p:nvSpPr>
        <p:spPr bwMode="gray">
          <a:xfrm>
            <a:off x="6984268" y="1411635"/>
            <a:ext cx="1603289" cy="3493475"/>
          </a:xfrm>
          <a:prstGeom prst="roundRect">
            <a:avLst>
              <a:gd name="adj" fmla="val 4182"/>
            </a:avLst>
          </a:prstGeom>
          <a:solidFill>
            <a:srgbClr val="C00000"/>
          </a:solidFill>
          <a:ln>
            <a:noFill/>
          </a:ln>
        </p:spPr>
        <p:txBody>
          <a:bodyPr wrap="none" anchor="ctr"/>
          <a:lstStyle/>
          <a:p>
            <a:pPr fontAlgn="auto">
              <a:spcBef>
                <a:spcPts val="0"/>
              </a:spcBef>
              <a:spcAft>
                <a:spcPts val="0"/>
              </a:spcAft>
              <a:defRPr/>
            </a:pPr>
            <a:endParaRPr lang="zh-CN" altLang="en-US" kern="0">
              <a:solidFill>
                <a:sysClr val="windowText" lastClr="000000"/>
              </a:solidFill>
              <a:latin typeface="+mn-ea"/>
              <a:ea typeface="+mn-ea"/>
            </a:endParaRPr>
          </a:p>
        </p:txBody>
      </p:sp>
      <p:sp>
        <p:nvSpPr>
          <p:cNvPr id="47" name="Rectangle 10"/>
          <p:cNvSpPr>
            <a:spLocks noChangeArrowheads="1"/>
          </p:cNvSpPr>
          <p:nvPr/>
        </p:nvSpPr>
        <p:spPr bwMode="gray">
          <a:xfrm>
            <a:off x="6984268" y="1975197"/>
            <a:ext cx="1620180" cy="2965971"/>
          </a:xfrm>
          <a:prstGeom prst="rect">
            <a:avLst/>
          </a:prstGeom>
          <a:solidFill>
            <a:srgbClr val="FFFFFF">
              <a:lumMod val="85000"/>
            </a:srgbClr>
          </a:solidFill>
          <a:ln w="9525">
            <a:noFill/>
            <a:miter lim="800000"/>
          </a:ln>
          <a:effectLst/>
        </p:spPr>
        <p:txBody>
          <a:bodyPr wrap="none"/>
          <a:lstStyle/>
          <a:p>
            <a:pPr marL="285750" indent="-285750" fontAlgn="auto">
              <a:spcBef>
                <a:spcPts val="0"/>
              </a:spcBef>
              <a:spcAft>
                <a:spcPts val="0"/>
              </a:spcAft>
              <a:buFont typeface="Wingdings" panose="05000000000000000000" pitchFamily="2" charset="2"/>
              <a:buChar char="§"/>
              <a:defRPr/>
            </a:pPr>
            <a:endParaRPr lang="en-US" altLang="zh-CN" sz="1200" kern="0" dirty="0">
              <a:solidFill>
                <a:srgbClr val="2D2015"/>
              </a:solidFill>
              <a:latin typeface="+mn-ea"/>
              <a:ea typeface="+mn-ea"/>
            </a:endParaRPr>
          </a:p>
          <a:p>
            <a:pPr marL="285750" indent="-285750" fontAlgn="auto">
              <a:spcBef>
                <a:spcPts val="0"/>
              </a:spcBef>
              <a:spcAft>
                <a:spcPts val="0"/>
              </a:spcAft>
              <a:buFont typeface="Wingdings" panose="05000000000000000000" pitchFamily="2" charset="2"/>
              <a:buChar char="§"/>
              <a:defRPr/>
            </a:pPr>
            <a:r>
              <a:rPr lang="en-US" altLang="zh-CN" kern="0" dirty="0">
                <a:solidFill>
                  <a:srgbClr val="2D2015"/>
                </a:solidFill>
                <a:latin typeface="+mn-ea"/>
                <a:ea typeface="+mn-ea"/>
              </a:rPr>
              <a:t>10%</a:t>
            </a:r>
            <a:r>
              <a:rPr lang="zh-CN" altLang="en-US" kern="0" dirty="0">
                <a:solidFill>
                  <a:srgbClr val="2D2015"/>
                </a:solidFill>
                <a:latin typeface="+mn-ea"/>
                <a:ea typeface="+mn-ea"/>
              </a:rPr>
              <a:t>结构化</a:t>
            </a:r>
          </a:p>
          <a:p>
            <a:pPr marL="285750" indent="-285750" fontAlgn="auto">
              <a:spcBef>
                <a:spcPts val="0"/>
              </a:spcBef>
              <a:spcAft>
                <a:spcPts val="0"/>
              </a:spcAft>
              <a:buFont typeface="Wingdings" panose="05000000000000000000" pitchFamily="2" charset="2"/>
              <a:buChar char="§"/>
              <a:defRPr/>
            </a:pPr>
            <a:r>
              <a:rPr lang="en-US" altLang="zh-CN" kern="0" dirty="0">
                <a:solidFill>
                  <a:srgbClr val="2D2015"/>
                </a:solidFill>
                <a:latin typeface="+mn-ea"/>
                <a:ea typeface="+mn-ea"/>
              </a:rPr>
              <a:t>30%</a:t>
            </a:r>
            <a:r>
              <a:rPr lang="zh-CN" altLang="en-US" kern="0" dirty="0" smtClean="0">
                <a:solidFill>
                  <a:srgbClr val="2D2015"/>
                </a:solidFill>
                <a:latin typeface="+mn-ea"/>
                <a:ea typeface="+mn-ea"/>
              </a:rPr>
              <a:t>半结构化</a:t>
            </a:r>
            <a:endParaRPr lang="zh-CN" altLang="en-US" kern="0" dirty="0">
              <a:solidFill>
                <a:srgbClr val="2D2015"/>
              </a:solidFill>
              <a:latin typeface="+mn-ea"/>
              <a:ea typeface="+mn-ea"/>
            </a:endParaRPr>
          </a:p>
          <a:p>
            <a:pPr marL="285750" indent="-285750" fontAlgn="auto">
              <a:spcBef>
                <a:spcPts val="0"/>
              </a:spcBef>
              <a:spcAft>
                <a:spcPts val="0"/>
              </a:spcAft>
              <a:buFont typeface="Wingdings" panose="05000000000000000000" pitchFamily="2" charset="2"/>
              <a:buChar char="§"/>
              <a:defRPr/>
            </a:pPr>
            <a:r>
              <a:rPr lang="en-US" altLang="zh-CN" kern="0" dirty="0">
                <a:solidFill>
                  <a:srgbClr val="2D2015"/>
                </a:solidFill>
                <a:latin typeface="+mn-ea"/>
                <a:ea typeface="+mn-ea"/>
              </a:rPr>
              <a:t>60%</a:t>
            </a:r>
            <a:r>
              <a:rPr lang="zh-CN" altLang="en-US" kern="0" dirty="0" smtClean="0">
                <a:solidFill>
                  <a:srgbClr val="2D2015"/>
                </a:solidFill>
                <a:latin typeface="+mn-ea"/>
                <a:ea typeface="+mn-ea"/>
              </a:rPr>
              <a:t>非结构化</a:t>
            </a:r>
            <a:endParaRPr lang="zh-CN" altLang="en-US" kern="0" dirty="0">
              <a:solidFill>
                <a:srgbClr val="2D2015"/>
              </a:solidFill>
              <a:latin typeface="+mn-ea"/>
              <a:ea typeface="+mn-ea"/>
            </a:endParaRPr>
          </a:p>
        </p:txBody>
      </p:sp>
      <p:sp>
        <p:nvSpPr>
          <p:cNvPr id="48" name="矩形 47"/>
          <p:cNvSpPr/>
          <p:nvPr/>
        </p:nvSpPr>
        <p:spPr>
          <a:xfrm>
            <a:off x="6984268" y="1522760"/>
            <a:ext cx="1620180" cy="355600"/>
          </a:xfrm>
          <a:prstGeom prst="rect">
            <a:avLst/>
          </a:prstGeom>
          <a:solidFill>
            <a:srgbClr val="FFFFFF">
              <a:lumMod val="50000"/>
            </a:srgbClr>
          </a:solidFill>
          <a:ln>
            <a:noFill/>
          </a:ln>
        </p:spPr>
        <p:txBody>
          <a:bodyPr/>
          <a:lstStyle/>
          <a:p>
            <a:pPr algn="ctr">
              <a:defRPr/>
            </a:pPr>
            <a:r>
              <a:rPr lang="zh-CN" altLang="en-US" sz="1400" b="1" kern="0" dirty="0">
                <a:solidFill>
                  <a:srgbClr val="FFFFFF"/>
                </a:solidFill>
                <a:latin typeface="+mn-ea"/>
                <a:ea typeface="+mn-ea"/>
              </a:rPr>
              <a:t>互联网</a:t>
            </a:r>
            <a:endParaRPr lang="en-US" sz="1400" b="1" kern="0" dirty="0">
              <a:solidFill>
                <a:srgbClr val="FFFFFF"/>
              </a:solidFill>
              <a:latin typeface="+mn-ea"/>
              <a:ea typeface="+mn-ea"/>
            </a:endParaRPr>
          </a:p>
        </p:txBody>
      </p:sp>
      <p:sp>
        <p:nvSpPr>
          <p:cNvPr id="85015" name="爆炸形 2 48"/>
          <p:cNvSpPr>
            <a:spLocks noChangeArrowheads="1"/>
          </p:cNvSpPr>
          <p:nvPr/>
        </p:nvSpPr>
        <p:spPr bwMode="auto">
          <a:xfrm>
            <a:off x="7200292" y="3032956"/>
            <a:ext cx="1404156" cy="1766453"/>
          </a:xfrm>
          <a:prstGeom prst="irregularSeal2">
            <a:avLst/>
          </a:prstGeom>
          <a:solidFill>
            <a:srgbClr val="00B0F0"/>
          </a:solidFill>
          <a:ln w="9525" algn="ctr">
            <a:noFill/>
            <a:round/>
          </a:ln>
        </p:spPr>
        <p:txBody>
          <a:bodyPr/>
          <a:lstStyle/>
          <a:p>
            <a:pPr>
              <a:buClr>
                <a:srgbClr val="CC9900"/>
              </a:buClr>
            </a:pPr>
            <a:r>
              <a:rPr lang="zh-CN" altLang="en-US" dirty="0">
                <a:solidFill>
                  <a:srgbClr val="000000"/>
                </a:solidFill>
                <a:latin typeface="+mn-ea"/>
                <a:ea typeface="+mn-ea"/>
              </a:rPr>
              <a:t>非结构化为主，价值密度低</a:t>
            </a:r>
            <a:endParaRPr lang="en-US" altLang="zh-CN" dirty="0">
              <a:solidFill>
                <a:srgbClr val="000000"/>
              </a:solidFill>
              <a:latin typeface="+mn-ea"/>
              <a:ea typeface="+mn-ea"/>
            </a:endParaRPr>
          </a:p>
        </p:txBody>
      </p:sp>
      <p:pic>
        <p:nvPicPr>
          <p:cNvPr id="85016" name="Picture 11" descr="C:\Users\stedart\Pictures\DVD_ART36\Artwork_Imagery\Hardware Photos\OEM HW\SERVERS\enterprise server room clean room farm hoster.png"/>
          <p:cNvPicPr>
            <a:picLocks noChangeAspect="1" noChangeArrowheads="1"/>
          </p:cNvPicPr>
          <p:nvPr/>
        </p:nvPicPr>
        <p:blipFill>
          <a:blip r:embed="rId4" cstate="print"/>
          <a:srcRect/>
          <a:stretch>
            <a:fillRect/>
          </a:stretch>
        </p:blipFill>
        <p:spPr bwMode="auto">
          <a:xfrm>
            <a:off x="3404109" y="4399855"/>
            <a:ext cx="1092200" cy="488950"/>
          </a:xfrm>
          <a:prstGeom prst="rect">
            <a:avLst/>
          </a:prstGeom>
          <a:noFill/>
          <a:ln w="9525">
            <a:noFill/>
            <a:miter lim="800000"/>
            <a:headEnd/>
            <a:tailEnd/>
          </a:ln>
        </p:spPr>
      </p:pic>
      <p:pic>
        <p:nvPicPr>
          <p:cNvPr id="85017" name="Picture 13" descr="C:\Users\stedart\Pictures\DVD_ART36\Artwork_Imagery\Icons - Illustrations\Maps Globes\world globe network connected earth internet v3.png"/>
          <p:cNvPicPr>
            <a:picLocks noChangeAspect="1" noChangeArrowheads="1"/>
          </p:cNvPicPr>
          <p:nvPr/>
        </p:nvPicPr>
        <p:blipFill>
          <a:blip r:embed="rId5" cstate="print"/>
          <a:srcRect/>
          <a:stretch>
            <a:fillRect/>
          </a:stretch>
        </p:blipFill>
        <p:spPr bwMode="auto">
          <a:xfrm>
            <a:off x="8149406" y="4372868"/>
            <a:ext cx="393700" cy="555625"/>
          </a:xfrm>
          <a:prstGeom prst="rect">
            <a:avLst/>
          </a:prstGeom>
          <a:noFill/>
          <a:ln w="9525">
            <a:noFill/>
            <a:miter lim="800000"/>
            <a:headEnd/>
            <a:tailEnd/>
          </a:ln>
        </p:spPr>
      </p:pic>
      <p:pic>
        <p:nvPicPr>
          <p:cNvPr id="85018" name="Picture 8" descr="C:\Users\stedart\Pictures\DVD_ART36\Artwork_Imagery\Hardware Photos\OEM HW\COMPUTERS - PC\Windows Vista Laptops\Samsung X360 2.png"/>
          <p:cNvPicPr>
            <a:picLocks noChangeAspect="1" noChangeArrowheads="1"/>
          </p:cNvPicPr>
          <p:nvPr/>
        </p:nvPicPr>
        <p:blipFill>
          <a:blip r:embed="rId6" cstate="print"/>
          <a:srcRect/>
          <a:stretch>
            <a:fillRect/>
          </a:stretch>
        </p:blipFill>
        <p:spPr bwMode="auto">
          <a:xfrm>
            <a:off x="5942682" y="4149080"/>
            <a:ext cx="666750" cy="706438"/>
          </a:xfrm>
          <a:prstGeom prst="rect">
            <a:avLst/>
          </a:prstGeom>
          <a:noFill/>
          <a:ln w="9525">
            <a:noFill/>
            <a:miter lim="800000"/>
            <a:headEnd/>
            <a:tailEnd/>
          </a:ln>
        </p:spPr>
      </p:pic>
      <p:sp>
        <p:nvSpPr>
          <p:cNvPr id="85020" name="Text Box 12"/>
          <p:cNvSpPr txBox="1">
            <a:spLocks noChangeArrowheads="1"/>
          </p:cNvSpPr>
          <p:nvPr/>
        </p:nvSpPr>
        <p:spPr bwMode="auto">
          <a:xfrm>
            <a:off x="852909" y="3140968"/>
            <a:ext cx="1228725" cy="242887"/>
          </a:xfrm>
          <a:prstGeom prst="rect">
            <a:avLst/>
          </a:prstGeom>
          <a:noFill/>
          <a:ln w="9525" algn="ctr">
            <a:noFill/>
            <a:miter lim="800000"/>
          </a:ln>
        </p:spPr>
        <p:txBody>
          <a:bodyPr>
            <a:spAutoFit/>
          </a:bodyPr>
          <a:lstStyle/>
          <a:p>
            <a:pPr algn="ctr" eaLnBrk="0" hangingPunct="0">
              <a:lnSpc>
                <a:spcPct val="70000"/>
              </a:lnSpc>
              <a:spcBef>
                <a:spcPct val="50000"/>
              </a:spcBef>
            </a:pPr>
            <a:r>
              <a:rPr lang="zh-CN" altLang="en-US" sz="1400" b="1" dirty="0">
                <a:solidFill>
                  <a:srgbClr val="5F5F5F"/>
                </a:solidFill>
                <a:latin typeface="+mn-ea"/>
                <a:ea typeface="+mn-ea"/>
              </a:rPr>
              <a:t>电信、金融</a:t>
            </a:r>
            <a:endParaRPr lang="en-US" altLang="zh-CN" sz="1400" b="1" dirty="0">
              <a:solidFill>
                <a:srgbClr val="5F5F5F"/>
              </a:solidFill>
              <a:latin typeface="+mn-ea"/>
              <a:ea typeface="+mn-ea"/>
            </a:endParaRPr>
          </a:p>
        </p:txBody>
      </p:sp>
      <p:sp>
        <p:nvSpPr>
          <p:cNvPr id="85021" name="Text Box 12"/>
          <p:cNvSpPr txBox="1">
            <a:spLocks noChangeArrowheads="1"/>
          </p:cNvSpPr>
          <p:nvPr/>
        </p:nvSpPr>
        <p:spPr bwMode="auto">
          <a:xfrm>
            <a:off x="3032634" y="3155255"/>
            <a:ext cx="1228725" cy="242888"/>
          </a:xfrm>
          <a:prstGeom prst="rect">
            <a:avLst/>
          </a:prstGeom>
          <a:noFill/>
          <a:ln w="9525" algn="ctr">
            <a:noFill/>
            <a:miter lim="800000"/>
          </a:ln>
        </p:spPr>
        <p:txBody>
          <a:bodyPr>
            <a:spAutoFit/>
          </a:bodyPr>
          <a:lstStyle/>
          <a:p>
            <a:pPr algn="ctr" eaLnBrk="0" hangingPunct="0">
              <a:lnSpc>
                <a:spcPct val="70000"/>
              </a:lnSpc>
              <a:spcBef>
                <a:spcPct val="50000"/>
              </a:spcBef>
            </a:pPr>
            <a:r>
              <a:rPr lang="zh-CN" altLang="en-US" sz="1400" b="1">
                <a:solidFill>
                  <a:srgbClr val="5F5F5F"/>
                </a:solidFill>
                <a:latin typeface="+mn-ea"/>
                <a:ea typeface="+mn-ea"/>
              </a:rPr>
              <a:t>金融</a:t>
            </a:r>
            <a:endParaRPr lang="en-US" altLang="zh-CN" sz="1400" b="1">
              <a:solidFill>
                <a:srgbClr val="5F5F5F"/>
              </a:solidFill>
              <a:latin typeface="+mn-ea"/>
              <a:ea typeface="+mn-ea"/>
            </a:endParaRPr>
          </a:p>
        </p:txBody>
      </p:sp>
      <p:sp>
        <p:nvSpPr>
          <p:cNvPr id="85022" name="Text Box 12"/>
          <p:cNvSpPr txBox="1">
            <a:spLocks noChangeArrowheads="1"/>
          </p:cNvSpPr>
          <p:nvPr/>
        </p:nvSpPr>
        <p:spPr bwMode="auto">
          <a:xfrm>
            <a:off x="5053682" y="3140968"/>
            <a:ext cx="1230313" cy="242887"/>
          </a:xfrm>
          <a:prstGeom prst="rect">
            <a:avLst/>
          </a:prstGeom>
          <a:noFill/>
          <a:ln w="9525" algn="ctr">
            <a:noFill/>
            <a:miter lim="800000"/>
          </a:ln>
        </p:spPr>
        <p:txBody>
          <a:bodyPr>
            <a:spAutoFit/>
          </a:bodyPr>
          <a:lstStyle/>
          <a:p>
            <a:pPr algn="ctr" eaLnBrk="0" hangingPunct="0">
              <a:lnSpc>
                <a:spcPct val="70000"/>
              </a:lnSpc>
              <a:spcBef>
                <a:spcPct val="50000"/>
              </a:spcBef>
            </a:pPr>
            <a:r>
              <a:rPr lang="zh-CN" altLang="en-US" sz="1400" b="1">
                <a:solidFill>
                  <a:srgbClr val="5F5F5F"/>
                </a:solidFill>
                <a:latin typeface="+mn-ea"/>
                <a:ea typeface="+mn-ea"/>
              </a:rPr>
              <a:t>政府</a:t>
            </a:r>
            <a:endParaRPr lang="en-US" altLang="zh-CN" sz="1400" b="1">
              <a:solidFill>
                <a:srgbClr val="5F5F5F"/>
              </a:solidFill>
              <a:latin typeface="+mn-ea"/>
              <a:ea typeface="+mn-ea"/>
            </a:endParaRPr>
          </a:p>
        </p:txBody>
      </p:sp>
      <p:sp>
        <p:nvSpPr>
          <p:cNvPr id="33" name="矩形 32"/>
          <p:cNvSpPr/>
          <p:nvPr/>
        </p:nvSpPr>
        <p:spPr>
          <a:xfrm>
            <a:off x="693738" y="4941168"/>
            <a:ext cx="8031162" cy="307975"/>
          </a:xfrm>
          <a:prstGeom prst="rect">
            <a:avLst/>
          </a:prstGeom>
        </p:spPr>
        <p:txBody>
          <a:bodyPr>
            <a:spAutoFit/>
          </a:bodyPr>
          <a:lstStyle/>
          <a:p>
            <a:pPr>
              <a:defRPr/>
            </a:pPr>
            <a:r>
              <a:rPr lang="zh-CN" altLang="en-US" sz="1400" dirty="0">
                <a:latin typeface="+mn-ea"/>
                <a:ea typeface="+mn-ea"/>
              </a:rPr>
              <a:t>“在大数据领域，不能充分形成大数据使用能力的竞争者将被淘汰”</a:t>
            </a:r>
            <a:r>
              <a:rPr lang="en-US" altLang="zh-CN" sz="1400" dirty="0">
                <a:latin typeface="+mn-ea"/>
                <a:ea typeface="+mn-ea"/>
              </a:rPr>
              <a:t>-</a:t>
            </a:r>
            <a:r>
              <a:rPr lang="en-US" altLang="zh-CN" sz="1400" i="1" dirty="0">
                <a:latin typeface="+mn-ea"/>
                <a:ea typeface="+mn-ea"/>
              </a:rPr>
              <a:t>McKinsey Global Institute</a:t>
            </a:r>
            <a:endParaRPr lang="zh-CN" altLang="en-US" sz="1400" b="1" kern="0" dirty="0">
              <a:solidFill>
                <a:srgbClr val="C00000"/>
              </a:solidFill>
              <a:latin typeface="+mn-ea"/>
              <a:ea typeface="+mn-ea"/>
            </a:endParaRPr>
          </a:p>
        </p:txBody>
      </p:sp>
      <p:sp>
        <p:nvSpPr>
          <p:cNvPr id="40" name="标题 39"/>
          <p:cNvSpPr>
            <a:spLocks noGrp="1"/>
          </p:cNvSpPr>
          <p:nvPr>
            <p:ph type="title"/>
          </p:nvPr>
        </p:nvSpPr>
        <p:spPr/>
        <p:txBody>
          <a:bodyPr/>
          <a:lstStyle/>
          <a:p>
            <a:r>
              <a:rPr lang="zh-CN" altLang="en-US" smtClean="0"/>
              <a:t>大数据应用的行业分类</a:t>
            </a:r>
            <a:endParaRPr lang="zh-CN" altLang="en-US" dirty="0"/>
          </a:p>
        </p:txBody>
      </p:sp>
      <p:sp>
        <p:nvSpPr>
          <p:cNvPr id="3" name="Text Placeholder 2"/>
          <p:cNvSpPr>
            <a:spLocks noGrp="1"/>
          </p:cNvSpPr>
          <p:nvPr>
            <p:ph type="body" sz="quarter" idx="10"/>
          </p:nvPr>
        </p:nvSpPr>
        <p:spPr/>
        <p:txBody>
          <a:bodyPr/>
          <a:lstStyle/>
          <a:p>
            <a:endParaRPr lang="en-US"/>
          </a:p>
        </p:txBody>
      </p:sp>
    </p:spTree>
  </p:cSld>
  <p:clrMapOvr>
    <a:masterClrMapping/>
  </p:clrMapOvr>
  <p:transition advClick="0" advTm="800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金融：让银行更了解客户与识别风险</a:t>
            </a:r>
            <a:endParaRPr lang="zh-CN" altLang="en-US" dirty="0"/>
          </a:p>
        </p:txBody>
      </p:sp>
      <p:sp>
        <p:nvSpPr>
          <p:cNvPr id="4" name="Text Placeholder 3"/>
          <p:cNvSpPr>
            <a:spLocks noGrp="1"/>
          </p:cNvSpPr>
          <p:nvPr>
            <p:ph type="body" sz="quarter" idx="10"/>
          </p:nvPr>
        </p:nvSpPr>
        <p:spPr/>
        <p:txBody>
          <a:bodyPr/>
          <a:lstStyle/>
          <a:p>
            <a:endParaRPr lang="en-US"/>
          </a:p>
        </p:txBody>
      </p:sp>
      <p:sp>
        <p:nvSpPr>
          <p:cNvPr id="5" name="TextBox 4"/>
          <p:cNvSpPr txBox="1"/>
          <p:nvPr/>
        </p:nvSpPr>
        <p:spPr>
          <a:xfrm>
            <a:off x="689828" y="1394951"/>
            <a:ext cx="1497012" cy="738188"/>
          </a:xfrm>
          <a:prstGeom prst="rect">
            <a:avLst/>
          </a:prstGeom>
          <a:noFill/>
          <a:ln>
            <a:solidFill>
              <a:schemeClr val="bg1">
                <a:lumMod val="50000"/>
              </a:schemeClr>
            </a:solidFill>
          </a:ln>
        </p:spPr>
        <p:txBody>
          <a:bodyPr>
            <a:spAutoFit/>
          </a:bodyPr>
          <a:lstStyle/>
          <a:p>
            <a:pPr>
              <a:defRPr/>
            </a:pPr>
            <a:r>
              <a:rPr lang="zh-CN" altLang="en-US" sz="1400" dirty="0">
                <a:latin typeface="+mn-ea"/>
                <a:ea typeface="+mn-ea"/>
              </a:rPr>
              <a:t>王五作为某银行客户，需要申请一张新的信用卡</a:t>
            </a:r>
          </a:p>
        </p:txBody>
      </p:sp>
      <p:sp>
        <p:nvSpPr>
          <p:cNvPr id="6" name="下箭头 5"/>
          <p:cNvSpPr/>
          <p:nvPr/>
        </p:nvSpPr>
        <p:spPr bwMode="auto">
          <a:xfrm>
            <a:off x="1177925" y="2186323"/>
            <a:ext cx="344488" cy="423862"/>
          </a:xfrm>
          <a:prstGeom prst="downArrow">
            <a:avLst/>
          </a:prstGeom>
          <a:noFill/>
          <a:ln>
            <a:solidFill>
              <a:schemeClr val="bg1">
                <a:lumMod val="65000"/>
              </a:schemeClr>
            </a:solidFill>
          </a:ln>
          <a:effectLst/>
        </p:spPr>
        <p:txBody>
          <a:bodyPr/>
          <a:lstStyle/>
          <a:p>
            <a:pPr fontAlgn="base">
              <a:buClr>
                <a:srgbClr val="CC9900"/>
              </a:buClr>
              <a:buFont typeface="Wingdings" panose="05000000000000000000" pitchFamily="2" charset="2"/>
              <a:buChar char="n"/>
              <a:defRPr/>
            </a:pPr>
            <a:endParaRPr lang="zh-CN" altLang="en-US" sz="1800" dirty="0">
              <a:latin typeface="+mn-ea"/>
              <a:ea typeface="+mn-ea"/>
            </a:endParaRPr>
          </a:p>
        </p:txBody>
      </p:sp>
      <p:pic>
        <p:nvPicPr>
          <p:cNvPr id="11" name="图片 10" descr="卡通人物.jpg"/>
          <p:cNvPicPr>
            <a:picLocks noChangeAspect="1"/>
          </p:cNvPicPr>
          <p:nvPr/>
        </p:nvPicPr>
        <p:blipFill>
          <a:blip r:embed="rId3" cstate="screen"/>
          <a:stretch>
            <a:fillRect/>
          </a:stretch>
        </p:blipFill>
        <p:spPr>
          <a:xfrm>
            <a:off x="2225744" y="1500792"/>
            <a:ext cx="582060" cy="776080"/>
          </a:xfrm>
          <a:prstGeom prst="roundRect">
            <a:avLst/>
          </a:prstGeom>
        </p:spPr>
      </p:pic>
      <p:pic>
        <p:nvPicPr>
          <p:cNvPr id="86023" name="Picture 7"/>
          <p:cNvPicPr>
            <a:picLocks noChangeAspect="1" noChangeArrowheads="1"/>
          </p:cNvPicPr>
          <p:nvPr/>
        </p:nvPicPr>
        <p:blipFill>
          <a:blip r:embed="rId4" cstate="print"/>
          <a:srcRect/>
          <a:stretch>
            <a:fillRect/>
          </a:stretch>
        </p:blipFill>
        <p:spPr bwMode="auto">
          <a:xfrm>
            <a:off x="5141914" y="2536825"/>
            <a:ext cx="3407212" cy="2332335"/>
          </a:xfrm>
          <a:prstGeom prst="rect">
            <a:avLst/>
          </a:prstGeom>
          <a:noFill/>
          <a:ln w="9525">
            <a:noFill/>
            <a:miter lim="800000"/>
            <a:headEnd/>
            <a:tailEnd/>
          </a:ln>
        </p:spPr>
      </p:pic>
      <p:sp>
        <p:nvSpPr>
          <p:cNvPr id="20" name="下箭头 19"/>
          <p:cNvSpPr/>
          <p:nvPr/>
        </p:nvSpPr>
        <p:spPr bwMode="auto">
          <a:xfrm rot="5400000">
            <a:off x="4706938" y="3282826"/>
            <a:ext cx="458787" cy="319087"/>
          </a:xfrm>
          <a:prstGeom prst="downArrow">
            <a:avLst/>
          </a:prstGeom>
          <a:noFill/>
          <a:ln>
            <a:solidFill>
              <a:schemeClr val="bg1">
                <a:lumMod val="65000"/>
              </a:schemeClr>
            </a:solidFill>
          </a:ln>
          <a:effectLst/>
        </p:spPr>
        <p:txBody>
          <a:bodyPr/>
          <a:lstStyle/>
          <a:p>
            <a:pPr fontAlgn="base">
              <a:buClr>
                <a:srgbClr val="CC9900"/>
              </a:buClr>
              <a:buFont typeface="Wingdings" panose="05000000000000000000" pitchFamily="2" charset="2"/>
              <a:buChar char="n"/>
              <a:defRPr/>
            </a:pPr>
            <a:endParaRPr lang="zh-CN" altLang="en-US" sz="1800">
              <a:latin typeface="+mn-ea"/>
              <a:ea typeface="+mn-ea"/>
            </a:endParaRPr>
          </a:p>
        </p:txBody>
      </p:sp>
      <p:sp>
        <p:nvSpPr>
          <p:cNvPr id="26" name="下箭头 25"/>
          <p:cNvSpPr/>
          <p:nvPr/>
        </p:nvSpPr>
        <p:spPr bwMode="auto">
          <a:xfrm rot="16200000">
            <a:off x="2846822" y="3297920"/>
            <a:ext cx="458787" cy="331788"/>
          </a:xfrm>
          <a:prstGeom prst="downArrow">
            <a:avLst/>
          </a:prstGeom>
          <a:noFill/>
          <a:ln>
            <a:solidFill>
              <a:schemeClr val="bg1">
                <a:lumMod val="65000"/>
              </a:schemeClr>
            </a:solidFill>
          </a:ln>
          <a:effectLst/>
        </p:spPr>
        <p:txBody>
          <a:bodyPr/>
          <a:lstStyle/>
          <a:p>
            <a:pPr fontAlgn="base">
              <a:buClr>
                <a:srgbClr val="CC9900"/>
              </a:buClr>
              <a:buFont typeface="Wingdings" panose="05000000000000000000" pitchFamily="2" charset="2"/>
              <a:buChar char="n"/>
              <a:defRPr/>
            </a:pPr>
            <a:endParaRPr lang="zh-CN" altLang="en-US" sz="1800">
              <a:latin typeface="+mn-ea"/>
              <a:ea typeface="+mn-ea"/>
            </a:endParaRPr>
          </a:p>
        </p:txBody>
      </p:sp>
      <p:sp>
        <p:nvSpPr>
          <p:cNvPr id="27" name="下箭头 26"/>
          <p:cNvSpPr/>
          <p:nvPr/>
        </p:nvSpPr>
        <p:spPr bwMode="auto">
          <a:xfrm>
            <a:off x="3923928" y="4578139"/>
            <a:ext cx="344488" cy="327025"/>
          </a:xfrm>
          <a:prstGeom prst="downArrow">
            <a:avLst/>
          </a:prstGeom>
          <a:noFill/>
          <a:ln>
            <a:solidFill>
              <a:schemeClr val="bg1">
                <a:lumMod val="65000"/>
              </a:schemeClr>
            </a:solidFill>
          </a:ln>
          <a:effectLst/>
        </p:spPr>
        <p:txBody>
          <a:bodyPr/>
          <a:lstStyle/>
          <a:p>
            <a:pPr fontAlgn="base">
              <a:buClr>
                <a:srgbClr val="CC9900"/>
              </a:buClr>
              <a:buFont typeface="Wingdings" panose="05000000000000000000" pitchFamily="2" charset="2"/>
              <a:buChar char="n"/>
              <a:defRPr/>
            </a:pPr>
            <a:endParaRPr lang="zh-CN" altLang="en-US" sz="1800">
              <a:latin typeface="+mn-ea"/>
              <a:ea typeface="+mn-ea"/>
            </a:endParaRPr>
          </a:p>
        </p:txBody>
      </p:sp>
      <p:sp>
        <p:nvSpPr>
          <p:cNvPr id="86027" name="TextBox 30"/>
          <p:cNvSpPr txBox="1">
            <a:spLocks noChangeArrowheads="1"/>
          </p:cNvSpPr>
          <p:nvPr/>
        </p:nvSpPr>
        <p:spPr bwMode="auto">
          <a:xfrm>
            <a:off x="944687" y="4975013"/>
            <a:ext cx="3339281" cy="246063"/>
          </a:xfrm>
          <a:prstGeom prst="rect">
            <a:avLst/>
          </a:prstGeom>
          <a:noFill/>
          <a:ln w="9525">
            <a:noFill/>
            <a:miter lim="800000"/>
          </a:ln>
        </p:spPr>
        <p:txBody>
          <a:bodyPr wrap="square">
            <a:spAutoFit/>
          </a:bodyPr>
          <a:lstStyle/>
          <a:p>
            <a:r>
              <a:rPr lang="zh-CN" altLang="en-US" b="1" dirty="0">
                <a:solidFill>
                  <a:srgbClr val="C00000"/>
                </a:solidFill>
                <a:latin typeface="+mn-ea"/>
                <a:ea typeface="+mn-ea"/>
              </a:rPr>
              <a:t>实时征信、精准营销、在线明细、精准小微贷、</a:t>
            </a:r>
            <a:r>
              <a:rPr lang="en-US" altLang="zh-CN" b="1" dirty="0">
                <a:solidFill>
                  <a:srgbClr val="C00000"/>
                </a:solidFill>
                <a:latin typeface="+mn-ea"/>
                <a:ea typeface="+mn-ea"/>
              </a:rPr>
              <a:t>…</a:t>
            </a:r>
            <a:endParaRPr lang="zh-CN" altLang="en-US" b="1" dirty="0">
              <a:solidFill>
                <a:srgbClr val="C00000"/>
              </a:solidFill>
              <a:latin typeface="+mn-ea"/>
              <a:ea typeface="+mn-ea"/>
            </a:endParaRPr>
          </a:p>
        </p:txBody>
      </p:sp>
      <p:sp>
        <p:nvSpPr>
          <p:cNvPr id="46" name="圆角矩形 45"/>
          <p:cNvSpPr/>
          <p:nvPr/>
        </p:nvSpPr>
        <p:spPr bwMode="auto">
          <a:xfrm>
            <a:off x="733549" y="4944183"/>
            <a:ext cx="7798891" cy="357025"/>
          </a:xfrm>
          <a:prstGeom prst="roundRect">
            <a:avLst/>
          </a:prstGeom>
          <a:noFill/>
          <a:ln>
            <a:solidFill>
              <a:schemeClr val="bg1">
                <a:lumMod val="65000"/>
              </a:schemeClr>
            </a:solidFill>
          </a:ln>
          <a:effectLst/>
        </p:spPr>
        <p:txBody>
          <a:bodyPr/>
          <a:lstStyle/>
          <a:p>
            <a:pPr fontAlgn="base">
              <a:buClr>
                <a:srgbClr val="CC9900"/>
              </a:buClr>
              <a:buFont typeface="Wingdings" panose="05000000000000000000" pitchFamily="2" charset="2"/>
              <a:buChar char="n"/>
              <a:defRPr/>
            </a:pPr>
            <a:endParaRPr lang="zh-CN" altLang="en-US" sz="1800">
              <a:latin typeface="+mn-ea"/>
              <a:ea typeface="+mn-ea"/>
            </a:endParaRPr>
          </a:p>
        </p:txBody>
      </p:sp>
      <p:sp>
        <p:nvSpPr>
          <p:cNvPr id="86029" name="TextBox 22"/>
          <p:cNvSpPr txBox="1">
            <a:spLocks noChangeArrowheads="1"/>
          </p:cNvSpPr>
          <p:nvPr/>
        </p:nvSpPr>
        <p:spPr bwMode="auto">
          <a:xfrm>
            <a:off x="1522413" y="2168860"/>
            <a:ext cx="728662" cy="307975"/>
          </a:xfrm>
          <a:prstGeom prst="rect">
            <a:avLst/>
          </a:prstGeom>
          <a:noFill/>
          <a:ln w="9525">
            <a:noFill/>
            <a:miter lim="800000"/>
          </a:ln>
        </p:spPr>
        <p:txBody>
          <a:bodyPr>
            <a:spAutoFit/>
          </a:bodyPr>
          <a:lstStyle/>
          <a:p>
            <a:r>
              <a:rPr lang="en-US" altLang="zh-CN" sz="1400">
                <a:latin typeface="+mn-ea"/>
                <a:ea typeface="+mn-ea"/>
              </a:rPr>
              <a:t>2~4</a:t>
            </a:r>
            <a:r>
              <a:rPr lang="zh-CN" altLang="en-US" sz="1400">
                <a:latin typeface="+mn-ea"/>
                <a:ea typeface="+mn-ea"/>
              </a:rPr>
              <a:t>周</a:t>
            </a:r>
          </a:p>
        </p:txBody>
      </p:sp>
      <p:sp>
        <p:nvSpPr>
          <p:cNvPr id="25" name="圆角矩形 24"/>
          <p:cNvSpPr/>
          <p:nvPr/>
        </p:nvSpPr>
        <p:spPr bwMode="auto">
          <a:xfrm>
            <a:off x="3311861" y="2564904"/>
            <a:ext cx="1440159" cy="1991110"/>
          </a:xfrm>
          <a:prstGeom prst="roundRect">
            <a:avLst>
              <a:gd name="adj" fmla="val 8824"/>
            </a:avLst>
          </a:prstGeom>
          <a:solidFill>
            <a:schemeClr val="bg1">
              <a:lumMod val="65000"/>
            </a:schemeClr>
          </a:solidFill>
          <a:ln>
            <a:noFill/>
          </a:ln>
          <a:effectLst/>
        </p:spPr>
        <p:txBody>
          <a:bodyPr anchor="ctr"/>
          <a:lstStyle/>
          <a:p>
            <a:pPr algn="ctr" fontAlgn="base">
              <a:buClr>
                <a:srgbClr val="CC9900"/>
              </a:buClr>
              <a:defRPr/>
            </a:pPr>
            <a:r>
              <a:rPr lang="zh-CN" altLang="en-US" b="1" dirty="0">
                <a:latin typeface="+mn-ea"/>
                <a:ea typeface="+mn-ea"/>
              </a:rPr>
              <a:t>大数据</a:t>
            </a:r>
            <a:endParaRPr lang="en-US" altLang="zh-CN" b="1" dirty="0">
              <a:latin typeface="+mn-ea"/>
              <a:ea typeface="+mn-ea"/>
            </a:endParaRPr>
          </a:p>
          <a:p>
            <a:pPr algn="ctr" fontAlgn="base">
              <a:buClr>
                <a:srgbClr val="CC9900"/>
              </a:buClr>
              <a:defRPr/>
            </a:pPr>
            <a:r>
              <a:rPr lang="zh-CN" altLang="en-US" b="1" dirty="0">
                <a:latin typeface="+mn-ea"/>
                <a:ea typeface="+mn-ea"/>
              </a:rPr>
              <a:t>平台</a:t>
            </a:r>
            <a:endParaRPr lang="en-US" altLang="zh-CN" b="1" dirty="0">
              <a:latin typeface="+mn-ea"/>
              <a:ea typeface="+mn-ea"/>
            </a:endParaRPr>
          </a:p>
        </p:txBody>
      </p:sp>
      <p:sp>
        <p:nvSpPr>
          <p:cNvPr id="36" name="圆角矩形 35"/>
          <p:cNvSpPr/>
          <p:nvPr/>
        </p:nvSpPr>
        <p:spPr bwMode="auto">
          <a:xfrm>
            <a:off x="841810" y="2666095"/>
            <a:ext cx="401637" cy="1835150"/>
          </a:xfrm>
          <a:prstGeom prst="roundRect">
            <a:avLst>
              <a:gd name="adj" fmla="val 2934"/>
            </a:avLst>
          </a:prstGeom>
          <a:noFill/>
          <a:ln>
            <a:solidFill>
              <a:schemeClr val="bg1">
                <a:lumMod val="65000"/>
              </a:schemeClr>
            </a:solidFill>
          </a:ln>
          <a:effectLst/>
        </p:spPr>
        <p:txBody>
          <a:bodyPr/>
          <a:lstStyle/>
          <a:p>
            <a:pPr fontAlgn="base">
              <a:buClr>
                <a:srgbClr val="CC9900"/>
              </a:buClr>
              <a:defRPr/>
            </a:pPr>
            <a:r>
              <a:rPr lang="zh-CN" altLang="en-US" sz="1400" dirty="0">
                <a:latin typeface="+mn-ea"/>
                <a:ea typeface="+mn-ea"/>
              </a:rPr>
              <a:t>客户信息系统</a:t>
            </a:r>
          </a:p>
        </p:txBody>
      </p:sp>
      <p:sp>
        <p:nvSpPr>
          <p:cNvPr id="38" name="圆角矩形 37"/>
          <p:cNvSpPr/>
          <p:nvPr/>
        </p:nvSpPr>
        <p:spPr bwMode="auto">
          <a:xfrm>
            <a:off x="1346635" y="2661332"/>
            <a:ext cx="401637" cy="1833563"/>
          </a:xfrm>
          <a:prstGeom prst="roundRect">
            <a:avLst>
              <a:gd name="adj" fmla="val 2934"/>
            </a:avLst>
          </a:prstGeom>
          <a:noFill/>
          <a:ln>
            <a:solidFill>
              <a:schemeClr val="bg1">
                <a:lumMod val="65000"/>
              </a:schemeClr>
            </a:solidFill>
          </a:ln>
          <a:effectLst/>
        </p:spPr>
        <p:txBody>
          <a:bodyPr/>
          <a:lstStyle/>
          <a:p>
            <a:pPr fontAlgn="base">
              <a:buClr>
                <a:srgbClr val="CC9900"/>
              </a:buClr>
              <a:defRPr/>
            </a:pPr>
            <a:r>
              <a:rPr lang="zh-CN" altLang="en-US" sz="1400" dirty="0">
                <a:latin typeface="+mn-ea"/>
                <a:ea typeface="+mn-ea"/>
              </a:rPr>
              <a:t>交易系统</a:t>
            </a:r>
          </a:p>
        </p:txBody>
      </p:sp>
      <p:sp>
        <p:nvSpPr>
          <p:cNvPr id="39" name="圆角矩形 38"/>
          <p:cNvSpPr/>
          <p:nvPr/>
        </p:nvSpPr>
        <p:spPr bwMode="auto">
          <a:xfrm>
            <a:off x="1838760" y="2672445"/>
            <a:ext cx="401637" cy="1835150"/>
          </a:xfrm>
          <a:prstGeom prst="roundRect">
            <a:avLst>
              <a:gd name="adj" fmla="val 2934"/>
            </a:avLst>
          </a:prstGeom>
          <a:noFill/>
          <a:ln>
            <a:solidFill>
              <a:schemeClr val="bg1">
                <a:lumMod val="65000"/>
              </a:schemeClr>
            </a:solidFill>
          </a:ln>
          <a:effectLst/>
        </p:spPr>
        <p:txBody>
          <a:bodyPr/>
          <a:lstStyle/>
          <a:p>
            <a:pPr fontAlgn="base">
              <a:buClr>
                <a:srgbClr val="CC9900"/>
              </a:buClr>
              <a:defRPr/>
            </a:pPr>
            <a:r>
              <a:rPr lang="zh-CN" altLang="en-US" sz="1400" dirty="0">
                <a:latin typeface="+mn-ea"/>
                <a:ea typeface="+mn-ea"/>
              </a:rPr>
              <a:t>信用系统</a:t>
            </a:r>
          </a:p>
        </p:txBody>
      </p:sp>
      <p:sp>
        <p:nvSpPr>
          <p:cNvPr id="40" name="圆角矩形 39"/>
          <p:cNvSpPr/>
          <p:nvPr/>
        </p:nvSpPr>
        <p:spPr bwMode="auto">
          <a:xfrm>
            <a:off x="2318185" y="2683557"/>
            <a:ext cx="400050" cy="1835150"/>
          </a:xfrm>
          <a:prstGeom prst="roundRect">
            <a:avLst>
              <a:gd name="adj" fmla="val 2934"/>
            </a:avLst>
          </a:prstGeom>
          <a:noFill/>
          <a:ln>
            <a:solidFill>
              <a:schemeClr val="bg1">
                <a:lumMod val="65000"/>
              </a:schemeClr>
            </a:solidFill>
          </a:ln>
          <a:effectLst/>
        </p:spPr>
        <p:txBody>
          <a:bodyPr/>
          <a:lstStyle/>
          <a:p>
            <a:pPr fontAlgn="base">
              <a:buClr>
                <a:srgbClr val="CC9900"/>
              </a:buClr>
              <a:defRPr/>
            </a:pPr>
            <a:r>
              <a:rPr lang="en-US" altLang="zh-CN" sz="1400" dirty="0">
                <a:latin typeface="+mn-ea"/>
                <a:ea typeface="+mn-ea"/>
              </a:rPr>
              <a:t>……</a:t>
            </a:r>
            <a:endParaRPr lang="zh-CN" altLang="en-US" sz="1400" dirty="0">
              <a:latin typeface="+mn-ea"/>
              <a:ea typeface="+mn-ea"/>
            </a:endParaRPr>
          </a:p>
        </p:txBody>
      </p:sp>
      <p:sp>
        <p:nvSpPr>
          <p:cNvPr id="41" name="圆角矩形 40"/>
          <p:cNvSpPr/>
          <p:nvPr/>
        </p:nvSpPr>
        <p:spPr bwMode="auto">
          <a:xfrm>
            <a:off x="719572" y="2613707"/>
            <a:ext cx="2103438" cy="2003425"/>
          </a:xfrm>
          <a:prstGeom prst="roundRect">
            <a:avLst>
              <a:gd name="adj" fmla="val 2934"/>
            </a:avLst>
          </a:prstGeom>
          <a:noFill/>
          <a:ln>
            <a:solidFill>
              <a:schemeClr val="bg1">
                <a:lumMod val="65000"/>
              </a:schemeClr>
            </a:solidFill>
          </a:ln>
          <a:effectLst/>
        </p:spPr>
        <p:txBody>
          <a:bodyPr/>
          <a:lstStyle/>
          <a:p>
            <a:pPr fontAlgn="base">
              <a:buClr>
                <a:srgbClr val="CC9900"/>
              </a:buClr>
              <a:defRPr/>
            </a:pPr>
            <a:endParaRPr lang="zh-CN" altLang="en-US" sz="1400" dirty="0">
              <a:latin typeface="+mn-ea"/>
              <a:ea typeface="+mn-ea"/>
            </a:endParaRPr>
          </a:p>
        </p:txBody>
      </p:sp>
      <p:pic>
        <p:nvPicPr>
          <p:cNvPr id="24" name="Picture 2" descr="C:\Users\c00179604\Desktop\未标题-3.jpg"/>
          <p:cNvPicPr>
            <a:picLocks noChangeAspect="1" noChangeArrowheads="1"/>
          </p:cNvPicPr>
          <p:nvPr/>
        </p:nvPicPr>
        <p:blipFill>
          <a:blip r:embed="rId5" cstate="print"/>
          <a:srcRect/>
          <a:stretch>
            <a:fillRect/>
          </a:stretch>
        </p:blipFill>
        <p:spPr bwMode="auto">
          <a:xfrm>
            <a:off x="5162913" y="1452913"/>
            <a:ext cx="2750873" cy="1075987"/>
          </a:xfrm>
          <a:prstGeom prst="rect">
            <a:avLst/>
          </a:prstGeom>
          <a:noFill/>
        </p:spPr>
      </p:pic>
      <p:sp>
        <p:nvSpPr>
          <p:cNvPr id="28" name="TextBox 27"/>
          <p:cNvSpPr txBox="1"/>
          <p:nvPr/>
        </p:nvSpPr>
        <p:spPr>
          <a:xfrm>
            <a:off x="6530400" y="1546513"/>
            <a:ext cx="770400" cy="215444"/>
          </a:xfrm>
          <a:prstGeom prst="rect">
            <a:avLst/>
          </a:prstGeom>
          <a:noFill/>
        </p:spPr>
        <p:txBody>
          <a:bodyPr wrap="square" rtlCol="0">
            <a:spAutoFit/>
          </a:bodyPr>
          <a:lstStyle/>
          <a:p>
            <a:r>
              <a:rPr lang="zh-CN" altLang="en-US" sz="800" dirty="0" smtClean="0">
                <a:latin typeface="+mn-ea"/>
                <a:ea typeface="+mn-ea"/>
              </a:rPr>
              <a:t>王五 北京</a:t>
            </a:r>
            <a:endParaRPr lang="zh-CN" altLang="en-US" sz="800" dirty="0">
              <a:latin typeface="+mn-ea"/>
              <a:ea typeface="+mn-ea"/>
            </a:endParaRPr>
          </a:p>
        </p:txBody>
      </p:sp>
      <p:sp>
        <p:nvSpPr>
          <p:cNvPr id="29" name="TextBox 28"/>
          <p:cNvSpPr txBox="1"/>
          <p:nvPr/>
        </p:nvSpPr>
        <p:spPr>
          <a:xfrm>
            <a:off x="5114693" y="2201713"/>
            <a:ext cx="587707" cy="215444"/>
          </a:xfrm>
          <a:prstGeom prst="rect">
            <a:avLst/>
          </a:prstGeom>
          <a:noFill/>
        </p:spPr>
        <p:txBody>
          <a:bodyPr wrap="square" rtlCol="0">
            <a:spAutoFit/>
          </a:bodyPr>
          <a:lstStyle/>
          <a:p>
            <a:r>
              <a:rPr lang="zh-CN" altLang="en-US" sz="800" dirty="0" smtClean="0">
                <a:latin typeface="+mn-ea"/>
                <a:ea typeface="+mn-ea"/>
              </a:rPr>
              <a:t>标签</a:t>
            </a:r>
            <a:endParaRPr lang="zh-CN" altLang="en-US" sz="800" dirty="0">
              <a:latin typeface="+mn-ea"/>
              <a:ea typeface="+mn-ea"/>
            </a:endParaRPr>
          </a:p>
        </p:txBody>
      </p:sp>
      <p:sp>
        <p:nvSpPr>
          <p:cNvPr id="30" name="TextBox 29"/>
          <p:cNvSpPr txBox="1"/>
          <p:nvPr/>
        </p:nvSpPr>
        <p:spPr>
          <a:xfrm>
            <a:off x="5869200" y="2202913"/>
            <a:ext cx="711600" cy="215444"/>
          </a:xfrm>
          <a:prstGeom prst="rect">
            <a:avLst/>
          </a:prstGeom>
          <a:noFill/>
        </p:spPr>
        <p:txBody>
          <a:bodyPr wrap="square" rtlCol="0">
            <a:spAutoFit/>
          </a:bodyPr>
          <a:lstStyle/>
          <a:p>
            <a:r>
              <a:rPr lang="zh-CN" altLang="en-US" sz="800" dirty="0" smtClean="0">
                <a:latin typeface="+mn-ea"/>
                <a:ea typeface="+mn-ea"/>
              </a:rPr>
              <a:t>投资理财</a:t>
            </a:r>
            <a:endParaRPr lang="zh-CN" altLang="en-US" sz="800" dirty="0">
              <a:latin typeface="+mn-ea"/>
              <a:ea typeface="+mn-ea"/>
            </a:endParaRPr>
          </a:p>
        </p:txBody>
      </p:sp>
      <p:sp>
        <p:nvSpPr>
          <p:cNvPr id="31" name="TextBox 30"/>
          <p:cNvSpPr txBox="1"/>
          <p:nvPr/>
        </p:nvSpPr>
        <p:spPr>
          <a:xfrm>
            <a:off x="6547200" y="2204113"/>
            <a:ext cx="711600" cy="215444"/>
          </a:xfrm>
          <a:prstGeom prst="rect">
            <a:avLst/>
          </a:prstGeom>
          <a:noFill/>
        </p:spPr>
        <p:txBody>
          <a:bodyPr wrap="square" rtlCol="0">
            <a:spAutoFit/>
          </a:bodyPr>
          <a:lstStyle/>
          <a:p>
            <a:r>
              <a:rPr lang="zh-CN" altLang="en-US" sz="800" dirty="0" smtClean="0">
                <a:latin typeface="+mn-ea"/>
                <a:ea typeface="+mn-ea"/>
              </a:rPr>
              <a:t>看电影</a:t>
            </a:r>
            <a:endParaRPr lang="zh-CN" altLang="en-US" sz="800" dirty="0">
              <a:latin typeface="+mn-ea"/>
              <a:ea typeface="+mn-ea"/>
            </a:endParaRPr>
          </a:p>
        </p:txBody>
      </p:sp>
      <p:sp>
        <p:nvSpPr>
          <p:cNvPr id="32" name="TextBox 31"/>
          <p:cNvSpPr txBox="1"/>
          <p:nvPr/>
        </p:nvSpPr>
        <p:spPr>
          <a:xfrm>
            <a:off x="7260000" y="2196913"/>
            <a:ext cx="711600" cy="215444"/>
          </a:xfrm>
          <a:prstGeom prst="rect">
            <a:avLst/>
          </a:prstGeom>
          <a:noFill/>
        </p:spPr>
        <p:txBody>
          <a:bodyPr wrap="square" rtlCol="0">
            <a:spAutoFit/>
          </a:bodyPr>
          <a:lstStyle/>
          <a:p>
            <a:r>
              <a:rPr lang="zh-CN" altLang="en-US" sz="800" dirty="0" smtClean="0">
                <a:latin typeface="+mn-ea"/>
                <a:ea typeface="+mn-ea"/>
              </a:rPr>
              <a:t>旅游</a:t>
            </a:r>
            <a:endParaRPr lang="zh-CN" altLang="en-US" sz="800" dirty="0">
              <a:latin typeface="+mn-ea"/>
              <a:ea typeface="+mn-ea"/>
            </a:endParaRPr>
          </a:p>
        </p:txBody>
      </p:sp>
    </p:spTree>
  </p:cSld>
  <p:clrMapOvr>
    <a:masterClrMapping/>
  </p:clrMapOvr>
  <p:transition advClick="0" advTm="800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电信：支撑运营商转型</a:t>
            </a:r>
            <a:endParaRPr lang="zh-CN" altLang="en-US" dirty="0"/>
          </a:p>
        </p:txBody>
      </p:sp>
      <p:sp>
        <p:nvSpPr>
          <p:cNvPr id="9" name="Text Placeholder 8"/>
          <p:cNvSpPr>
            <a:spLocks noGrp="1"/>
          </p:cNvSpPr>
          <p:nvPr>
            <p:ph type="body" sz="quarter" idx="10"/>
          </p:nvPr>
        </p:nvSpPr>
        <p:spPr/>
        <p:txBody>
          <a:bodyPr/>
          <a:lstStyle/>
          <a:p>
            <a:endParaRPr lang="en-US"/>
          </a:p>
        </p:txBody>
      </p:sp>
      <p:pic>
        <p:nvPicPr>
          <p:cNvPr id="87043" name="图片 4" descr="拳击1.bmp"/>
          <p:cNvPicPr preferRelativeResize="0"/>
          <p:nvPr/>
        </p:nvPicPr>
        <p:blipFill>
          <a:blip r:embed="rId3" cstate="print"/>
          <a:srcRect/>
          <a:stretch>
            <a:fillRect/>
          </a:stretch>
        </p:blipFill>
        <p:spPr bwMode="auto">
          <a:xfrm>
            <a:off x="2902585" y="2317080"/>
            <a:ext cx="419100" cy="479425"/>
          </a:xfrm>
          <a:prstGeom prst="rect">
            <a:avLst/>
          </a:prstGeom>
          <a:noFill/>
          <a:ln w="9525">
            <a:noFill/>
            <a:miter lim="800000"/>
            <a:headEnd/>
            <a:tailEnd/>
          </a:ln>
        </p:spPr>
      </p:pic>
      <p:pic>
        <p:nvPicPr>
          <p:cNvPr id="87044" name="Picture 6" descr="http://t2.baidu.com/it/u=2623216747,3725815570&amp;fm=23&amp;gp=0.jpg"/>
          <p:cNvPicPr>
            <a:picLocks noChangeAspect="1" noChangeArrowheads="1"/>
          </p:cNvPicPr>
          <p:nvPr/>
        </p:nvPicPr>
        <p:blipFill>
          <a:blip r:embed="rId4" cstate="print"/>
          <a:srcRect/>
          <a:stretch>
            <a:fillRect/>
          </a:stretch>
        </p:blipFill>
        <p:spPr bwMode="auto">
          <a:xfrm>
            <a:off x="3170872" y="2104355"/>
            <a:ext cx="300038" cy="358775"/>
          </a:xfrm>
          <a:prstGeom prst="rect">
            <a:avLst/>
          </a:prstGeom>
          <a:noFill/>
          <a:ln w="9525">
            <a:noFill/>
            <a:miter lim="800000"/>
            <a:headEnd/>
            <a:tailEnd/>
          </a:ln>
        </p:spPr>
      </p:pic>
      <p:pic>
        <p:nvPicPr>
          <p:cNvPr id="87045" name="Picture 8" descr="http://t11.baidu.com/it/u=543895523,2502744887&amp;fm=23&amp;gp=0.jpg"/>
          <p:cNvPicPr>
            <a:picLocks noChangeAspect="1" noChangeArrowheads="1"/>
          </p:cNvPicPr>
          <p:nvPr/>
        </p:nvPicPr>
        <p:blipFill>
          <a:blip r:embed="rId5" cstate="print"/>
          <a:srcRect/>
          <a:stretch>
            <a:fillRect/>
          </a:stretch>
        </p:blipFill>
        <p:spPr bwMode="auto">
          <a:xfrm>
            <a:off x="3491547" y="2104355"/>
            <a:ext cx="300038" cy="400050"/>
          </a:xfrm>
          <a:prstGeom prst="rect">
            <a:avLst/>
          </a:prstGeom>
          <a:noFill/>
          <a:ln w="9525">
            <a:noFill/>
            <a:miter lim="800000"/>
            <a:headEnd/>
            <a:tailEnd/>
          </a:ln>
        </p:spPr>
      </p:pic>
      <p:pic>
        <p:nvPicPr>
          <p:cNvPr id="87046" name="Picture 12" descr="http://t2.baidu.com/it/u=378987090,1253507077&amp;fm=21&amp;gp=0.jpg"/>
          <p:cNvPicPr>
            <a:picLocks noChangeAspect="1" noChangeArrowheads="1"/>
          </p:cNvPicPr>
          <p:nvPr/>
        </p:nvPicPr>
        <p:blipFill>
          <a:blip r:embed="rId6" cstate="print"/>
          <a:srcRect/>
          <a:stretch>
            <a:fillRect/>
          </a:stretch>
        </p:blipFill>
        <p:spPr bwMode="auto">
          <a:xfrm>
            <a:off x="3251835" y="2504405"/>
            <a:ext cx="239712" cy="320675"/>
          </a:xfrm>
          <a:prstGeom prst="rect">
            <a:avLst/>
          </a:prstGeom>
          <a:noFill/>
          <a:ln w="9525">
            <a:noFill/>
            <a:miter lim="800000"/>
            <a:headEnd/>
            <a:tailEnd/>
          </a:ln>
        </p:spPr>
      </p:pic>
      <p:pic>
        <p:nvPicPr>
          <p:cNvPr id="87047" name="Picture 14" descr="http://t3.baidu.com/it/u=3627689552,274169460&amp;fm=90&amp;gp=0.jpg"/>
          <p:cNvPicPr>
            <a:picLocks noChangeAspect="1" noChangeArrowheads="1"/>
          </p:cNvPicPr>
          <p:nvPr/>
        </p:nvPicPr>
        <p:blipFill>
          <a:blip r:embed="rId7" cstate="print"/>
          <a:srcRect/>
          <a:stretch>
            <a:fillRect/>
          </a:stretch>
        </p:blipFill>
        <p:spPr bwMode="auto">
          <a:xfrm>
            <a:off x="3551872" y="2504405"/>
            <a:ext cx="300038" cy="400050"/>
          </a:xfrm>
          <a:prstGeom prst="rect">
            <a:avLst/>
          </a:prstGeom>
          <a:noFill/>
          <a:ln w="9525">
            <a:noFill/>
            <a:miter lim="800000"/>
            <a:headEnd/>
            <a:tailEnd/>
          </a:ln>
        </p:spPr>
      </p:pic>
      <p:sp>
        <p:nvSpPr>
          <p:cNvPr id="10" name="等腰三角形 9"/>
          <p:cNvSpPr/>
          <p:nvPr/>
        </p:nvSpPr>
        <p:spPr bwMode="auto">
          <a:xfrm rot="5400000">
            <a:off x="3439269" y="3232373"/>
            <a:ext cx="3888432" cy="249238"/>
          </a:xfrm>
          <a:prstGeom prst="triangle">
            <a:avLst>
              <a:gd name="adj" fmla="val 50000"/>
            </a:avLst>
          </a:prstGeom>
          <a:solidFill>
            <a:schemeClr val="bg1">
              <a:lumMod val="75000"/>
            </a:schemeClr>
          </a:solidFill>
          <a:ln>
            <a:noFill/>
          </a:ln>
          <a:effectLst/>
        </p:spPr>
        <p:txBody>
          <a:bodyPr lIns="91428" tIns="45714" rIns="91428" bIns="45714"/>
          <a:lstStyle/>
          <a:p>
            <a:pPr>
              <a:buClr>
                <a:srgbClr val="CC9900"/>
              </a:buClr>
              <a:buFont typeface="Wingdings" panose="05000000000000000000" pitchFamily="2" charset="2"/>
              <a:buChar char="n"/>
              <a:defRPr/>
            </a:pPr>
            <a:endParaRPr lang="zh-CN" altLang="en-US">
              <a:solidFill>
                <a:srgbClr val="000000"/>
              </a:solidFill>
              <a:latin typeface="+mn-ea"/>
              <a:ea typeface="+mn-ea"/>
            </a:endParaRPr>
          </a:p>
        </p:txBody>
      </p:sp>
      <p:sp>
        <p:nvSpPr>
          <p:cNvPr id="11" name="AutoShape 30"/>
          <p:cNvSpPr>
            <a:spLocks noChangeArrowheads="1"/>
          </p:cNvSpPr>
          <p:nvPr/>
        </p:nvSpPr>
        <p:spPr bwMode="auto">
          <a:xfrm>
            <a:off x="683568" y="2996952"/>
            <a:ext cx="4536504" cy="427038"/>
          </a:xfrm>
          <a:prstGeom prst="rightArrow">
            <a:avLst>
              <a:gd name="adj1" fmla="val 54713"/>
              <a:gd name="adj2" fmla="val 61046"/>
            </a:avLst>
          </a:prstGeom>
          <a:solidFill>
            <a:schemeClr val="accent3">
              <a:lumMod val="75000"/>
            </a:schemeClr>
          </a:solidFill>
          <a:ln w="9525">
            <a:noFill/>
            <a:miter lim="800000"/>
          </a:ln>
          <a:effectLst/>
        </p:spPr>
        <p:txBody>
          <a:bodyPr wrap="none" lIns="91428" tIns="45714" rIns="91428" bIns="45714" anchor="ctr"/>
          <a:lstStyle/>
          <a:p>
            <a:pPr algn="ctr">
              <a:defRPr/>
            </a:pPr>
            <a:endParaRPr lang="en-US" altLang="ko-KR" dirty="0">
              <a:solidFill>
                <a:srgbClr val="FFFFFF"/>
              </a:solidFill>
              <a:latin typeface="+mn-ea"/>
              <a:ea typeface="+mn-ea"/>
            </a:endParaRPr>
          </a:p>
        </p:txBody>
      </p:sp>
      <p:grpSp>
        <p:nvGrpSpPr>
          <p:cNvPr id="3" name="组合 117"/>
          <p:cNvGrpSpPr/>
          <p:nvPr/>
        </p:nvGrpSpPr>
        <p:grpSpPr bwMode="auto">
          <a:xfrm>
            <a:off x="3851920" y="2056730"/>
            <a:ext cx="1205669" cy="960438"/>
            <a:chOff x="3131840" y="595596"/>
            <a:chExt cx="1368151" cy="792088"/>
          </a:xfrm>
        </p:grpSpPr>
        <p:sp>
          <p:nvSpPr>
            <p:cNvPr id="87108" name="矩形 12"/>
            <p:cNvSpPr>
              <a:spLocks noChangeArrowheads="1"/>
            </p:cNvSpPr>
            <p:nvPr/>
          </p:nvSpPr>
          <p:spPr bwMode="auto">
            <a:xfrm>
              <a:off x="3131840" y="595596"/>
              <a:ext cx="1368151" cy="792088"/>
            </a:xfrm>
            <a:prstGeom prst="rect">
              <a:avLst/>
            </a:prstGeom>
            <a:solidFill>
              <a:schemeClr val="bg1"/>
            </a:solidFill>
            <a:ln w="9525" algn="ctr">
              <a:noFill/>
              <a:round/>
            </a:ln>
          </p:spPr>
          <p:txBody>
            <a:bodyPr/>
            <a:lstStyle/>
            <a:p>
              <a:pPr>
                <a:buClr>
                  <a:srgbClr val="CC9900"/>
                </a:buClr>
                <a:buFont typeface="Wingdings" panose="05000000000000000000" pitchFamily="2" charset="2"/>
                <a:buChar char="n"/>
              </a:pPr>
              <a:endParaRPr lang="zh-CN" altLang="en-US" sz="800">
                <a:solidFill>
                  <a:srgbClr val="000000"/>
                </a:solidFill>
                <a:latin typeface="+mn-ea"/>
                <a:ea typeface="+mn-ea"/>
              </a:endParaRPr>
            </a:p>
          </p:txBody>
        </p:sp>
        <p:pic>
          <p:nvPicPr>
            <p:cNvPr id="87109" name="图片 13" descr="握手.bmp"/>
            <p:cNvPicPr>
              <a:picLocks noChangeAspect="1"/>
            </p:cNvPicPr>
            <p:nvPr/>
          </p:nvPicPr>
          <p:blipFill>
            <a:blip r:embed="rId8" cstate="print"/>
            <a:srcRect/>
            <a:stretch>
              <a:fillRect/>
            </a:stretch>
          </p:blipFill>
          <p:spPr bwMode="auto">
            <a:xfrm>
              <a:off x="3131841" y="768512"/>
              <a:ext cx="493769" cy="432048"/>
            </a:xfrm>
            <a:prstGeom prst="rect">
              <a:avLst/>
            </a:prstGeom>
            <a:noFill/>
            <a:ln w="9525">
              <a:noFill/>
              <a:miter lim="800000"/>
              <a:headEnd/>
              <a:tailEnd/>
            </a:ln>
          </p:spPr>
        </p:pic>
        <p:sp>
          <p:nvSpPr>
            <p:cNvPr id="15" name="Line 12"/>
            <p:cNvSpPr>
              <a:spLocks noChangeShapeType="1"/>
            </p:cNvSpPr>
            <p:nvPr/>
          </p:nvSpPr>
          <p:spPr bwMode="auto">
            <a:xfrm flipV="1">
              <a:off x="3563812" y="739612"/>
              <a:ext cx="216708" cy="144016"/>
            </a:xfrm>
            <a:prstGeom prst="line">
              <a:avLst/>
            </a:prstGeom>
            <a:noFill/>
            <a:ln w="25400">
              <a:solidFill>
                <a:schemeClr val="bg2">
                  <a:lumMod val="60000"/>
                  <a:lumOff val="40000"/>
                </a:schemeClr>
              </a:solidFill>
              <a:round/>
              <a:headEnd type="none" w="med" len="med"/>
              <a:tailEnd type="triangle" w="med" len="med"/>
            </a:ln>
          </p:spPr>
          <p:txBody>
            <a:bodyPr lIns="79200" tIns="39600" rIns="79200" bIns="39600"/>
            <a:lstStyle/>
            <a:p>
              <a:pPr>
                <a:defRPr/>
              </a:pPr>
              <a:endParaRPr lang="zh-CN" altLang="en-US" sz="800" kern="0" dirty="0">
                <a:solidFill>
                  <a:sysClr val="windowText" lastClr="000000"/>
                </a:solidFill>
                <a:latin typeface="+mn-ea"/>
                <a:ea typeface="+mn-ea"/>
              </a:endParaRPr>
            </a:p>
          </p:txBody>
        </p:sp>
        <p:sp>
          <p:nvSpPr>
            <p:cNvPr id="16" name="圆角矩形 15"/>
            <p:cNvSpPr/>
            <p:nvPr/>
          </p:nvSpPr>
          <p:spPr bwMode="auto">
            <a:xfrm>
              <a:off x="3780520" y="633564"/>
              <a:ext cx="647235" cy="144016"/>
            </a:xfrm>
            <a:prstGeom prst="roundRect">
              <a:avLst/>
            </a:prstGeom>
            <a:solidFill>
              <a:schemeClr val="accent1">
                <a:lumMod val="40000"/>
                <a:lumOff val="60000"/>
              </a:schemeClr>
            </a:solidFill>
            <a:ln>
              <a:solidFill>
                <a:schemeClr val="bg2">
                  <a:lumMod val="60000"/>
                  <a:lumOff val="4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anchor="ctr"/>
            <a:lstStyle/>
            <a:p>
              <a:pPr algn="ctr" defTabSz="800735">
                <a:defRPr/>
              </a:pPr>
              <a:r>
                <a:rPr lang="zh-CN" altLang="en-US" sz="800" dirty="0">
                  <a:solidFill>
                    <a:srgbClr val="000000"/>
                  </a:solidFill>
                  <a:latin typeface="+mn-ea"/>
                  <a:cs typeface="Arial" panose="020B0604020202020204" pitchFamily="34" charset="0"/>
                </a:rPr>
                <a:t>管道运营</a:t>
              </a:r>
            </a:p>
          </p:txBody>
        </p:sp>
        <p:sp>
          <p:nvSpPr>
            <p:cNvPr id="17" name="圆角矩形 16"/>
            <p:cNvSpPr/>
            <p:nvPr/>
          </p:nvSpPr>
          <p:spPr bwMode="auto">
            <a:xfrm>
              <a:off x="3780520" y="823403"/>
              <a:ext cx="647235" cy="144016"/>
            </a:xfrm>
            <a:prstGeom prst="roundRect">
              <a:avLst/>
            </a:prstGeom>
            <a:solidFill>
              <a:schemeClr val="accent1">
                <a:lumMod val="40000"/>
                <a:lumOff val="60000"/>
              </a:schemeClr>
            </a:solidFill>
            <a:ln>
              <a:solidFill>
                <a:schemeClr val="bg2">
                  <a:lumMod val="60000"/>
                  <a:lumOff val="4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anchor="ctr"/>
            <a:lstStyle/>
            <a:p>
              <a:pPr algn="ctr" defTabSz="800735">
                <a:defRPr/>
              </a:pPr>
              <a:r>
                <a:rPr lang="zh-CN" altLang="en-US" sz="800" dirty="0">
                  <a:solidFill>
                    <a:srgbClr val="000000"/>
                  </a:solidFill>
                  <a:latin typeface="+mn-ea"/>
                  <a:cs typeface="Arial" panose="020B0604020202020204" pitchFamily="34" charset="0"/>
                </a:rPr>
                <a:t>能力运营</a:t>
              </a:r>
            </a:p>
          </p:txBody>
        </p:sp>
        <p:sp>
          <p:nvSpPr>
            <p:cNvPr id="18" name="圆角矩形 17"/>
            <p:cNvSpPr/>
            <p:nvPr/>
          </p:nvSpPr>
          <p:spPr bwMode="auto">
            <a:xfrm>
              <a:off x="3780520" y="1013243"/>
              <a:ext cx="647235" cy="144016"/>
            </a:xfrm>
            <a:prstGeom prst="roundRect">
              <a:avLst/>
            </a:prstGeom>
            <a:solidFill>
              <a:schemeClr val="accent1">
                <a:lumMod val="40000"/>
                <a:lumOff val="60000"/>
              </a:schemeClr>
            </a:solidFill>
            <a:ln>
              <a:solidFill>
                <a:schemeClr val="bg2">
                  <a:lumMod val="60000"/>
                  <a:lumOff val="4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anchor="ctr"/>
            <a:lstStyle/>
            <a:p>
              <a:pPr algn="ctr" defTabSz="800735">
                <a:defRPr/>
              </a:pPr>
              <a:r>
                <a:rPr lang="zh-CN" altLang="en-US" sz="800" dirty="0">
                  <a:solidFill>
                    <a:srgbClr val="000000"/>
                  </a:solidFill>
                  <a:latin typeface="+mn-ea"/>
                  <a:cs typeface="Arial" panose="020B0604020202020204" pitchFamily="34" charset="0"/>
                </a:rPr>
                <a:t>跨界运营</a:t>
              </a:r>
            </a:p>
          </p:txBody>
        </p:sp>
        <p:sp>
          <p:nvSpPr>
            <p:cNvPr id="19" name="圆角矩形 18"/>
            <p:cNvSpPr/>
            <p:nvPr/>
          </p:nvSpPr>
          <p:spPr bwMode="auto">
            <a:xfrm>
              <a:off x="3780520" y="1203081"/>
              <a:ext cx="647235" cy="144016"/>
            </a:xfrm>
            <a:prstGeom prst="roundRect">
              <a:avLst/>
            </a:prstGeom>
            <a:solidFill>
              <a:schemeClr val="accent1">
                <a:lumMod val="40000"/>
                <a:lumOff val="60000"/>
              </a:schemeClr>
            </a:solidFill>
            <a:ln>
              <a:solidFill>
                <a:schemeClr val="bg2">
                  <a:lumMod val="60000"/>
                  <a:lumOff val="4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anchor="ctr"/>
            <a:lstStyle/>
            <a:p>
              <a:pPr algn="ctr" defTabSz="800735">
                <a:defRPr/>
              </a:pPr>
              <a:r>
                <a:rPr lang="en-US" altLang="zh-CN" sz="800" dirty="0">
                  <a:solidFill>
                    <a:srgbClr val="000000"/>
                  </a:solidFill>
                  <a:latin typeface="+mn-ea"/>
                  <a:cs typeface="Arial" panose="020B0604020202020204" pitchFamily="34" charset="0"/>
                </a:rPr>
                <a:t>... …</a:t>
              </a:r>
              <a:endParaRPr lang="zh-CN" altLang="en-US" sz="800" dirty="0">
                <a:solidFill>
                  <a:srgbClr val="000000"/>
                </a:solidFill>
                <a:latin typeface="+mn-ea"/>
                <a:cs typeface="Arial" panose="020B0604020202020204" pitchFamily="34" charset="0"/>
              </a:endParaRPr>
            </a:p>
          </p:txBody>
        </p:sp>
        <p:sp>
          <p:nvSpPr>
            <p:cNvPr id="20" name="Line 12"/>
            <p:cNvSpPr>
              <a:spLocks noChangeShapeType="1"/>
            </p:cNvSpPr>
            <p:nvPr/>
          </p:nvSpPr>
          <p:spPr bwMode="auto">
            <a:xfrm flipV="1">
              <a:off x="3563812" y="883628"/>
              <a:ext cx="216708" cy="72008"/>
            </a:xfrm>
            <a:prstGeom prst="line">
              <a:avLst/>
            </a:prstGeom>
            <a:noFill/>
            <a:ln w="25400">
              <a:solidFill>
                <a:schemeClr val="bg2">
                  <a:lumMod val="60000"/>
                  <a:lumOff val="40000"/>
                </a:schemeClr>
              </a:solidFill>
              <a:round/>
              <a:headEnd type="none" w="med" len="med"/>
              <a:tailEnd type="triangle" w="med" len="med"/>
            </a:ln>
          </p:spPr>
          <p:txBody>
            <a:bodyPr lIns="79200" tIns="39600" rIns="79200" bIns="39600"/>
            <a:lstStyle/>
            <a:p>
              <a:pPr>
                <a:defRPr/>
              </a:pPr>
              <a:endParaRPr lang="zh-CN" altLang="en-US" sz="800" kern="0" dirty="0">
                <a:solidFill>
                  <a:sysClr val="windowText" lastClr="000000"/>
                </a:solidFill>
                <a:latin typeface="+mn-ea"/>
                <a:ea typeface="+mn-ea"/>
              </a:endParaRPr>
            </a:p>
          </p:txBody>
        </p:sp>
        <p:sp>
          <p:nvSpPr>
            <p:cNvPr id="21" name="Line 12"/>
            <p:cNvSpPr>
              <a:spLocks noChangeShapeType="1"/>
            </p:cNvSpPr>
            <p:nvPr/>
          </p:nvSpPr>
          <p:spPr bwMode="auto">
            <a:xfrm>
              <a:off x="3563812" y="1027644"/>
              <a:ext cx="216708" cy="72008"/>
            </a:xfrm>
            <a:prstGeom prst="line">
              <a:avLst/>
            </a:prstGeom>
            <a:noFill/>
            <a:ln w="25400">
              <a:solidFill>
                <a:schemeClr val="bg2">
                  <a:lumMod val="60000"/>
                  <a:lumOff val="40000"/>
                </a:schemeClr>
              </a:solidFill>
              <a:round/>
              <a:headEnd type="none" w="med" len="med"/>
              <a:tailEnd type="triangle" w="med" len="med"/>
            </a:ln>
          </p:spPr>
          <p:txBody>
            <a:bodyPr lIns="79200" tIns="39600" rIns="79200" bIns="39600"/>
            <a:lstStyle/>
            <a:p>
              <a:pPr>
                <a:defRPr/>
              </a:pPr>
              <a:endParaRPr lang="zh-CN" altLang="en-US" sz="800" kern="0" dirty="0">
                <a:solidFill>
                  <a:sysClr val="windowText" lastClr="000000"/>
                </a:solidFill>
                <a:latin typeface="+mn-ea"/>
                <a:ea typeface="+mn-ea"/>
              </a:endParaRPr>
            </a:p>
          </p:txBody>
        </p:sp>
        <p:sp>
          <p:nvSpPr>
            <p:cNvPr id="22" name="Line 12"/>
            <p:cNvSpPr>
              <a:spLocks noChangeShapeType="1"/>
            </p:cNvSpPr>
            <p:nvPr/>
          </p:nvSpPr>
          <p:spPr bwMode="auto">
            <a:xfrm>
              <a:off x="3563812" y="1099652"/>
              <a:ext cx="216708" cy="216023"/>
            </a:xfrm>
            <a:prstGeom prst="line">
              <a:avLst/>
            </a:prstGeom>
            <a:noFill/>
            <a:ln w="25400">
              <a:solidFill>
                <a:schemeClr val="bg2">
                  <a:lumMod val="60000"/>
                  <a:lumOff val="40000"/>
                </a:schemeClr>
              </a:solidFill>
              <a:round/>
              <a:headEnd type="none" w="med" len="med"/>
              <a:tailEnd type="triangle" w="med" len="med"/>
            </a:ln>
          </p:spPr>
          <p:txBody>
            <a:bodyPr lIns="79200" tIns="39600" rIns="79200" bIns="39600"/>
            <a:lstStyle/>
            <a:p>
              <a:pPr>
                <a:defRPr/>
              </a:pPr>
              <a:endParaRPr lang="zh-CN" altLang="en-US" sz="800" kern="0" dirty="0">
                <a:solidFill>
                  <a:sysClr val="windowText" lastClr="000000"/>
                </a:solidFill>
                <a:latin typeface="+mn-ea"/>
                <a:ea typeface="+mn-ea"/>
              </a:endParaRPr>
            </a:p>
          </p:txBody>
        </p:sp>
      </p:grpSp>
      <p:sp>
        <p:nvSpPr>
          <p:cNvPr id="23" name="TextBox 22"/>
          <p:cNvSpPr txBox="1"/>
          <p:nvPr/>
        </p:nvSpPr>
        <p:spPr>
          <a:xfrm>
            <a:off x="288032" y="3136234"/>
            <a:ext cx="4860032" cy="240027"/>
          </a:xfrm>
          <a:prstGeom prst="rect">
            <a:avLst/>
          </a:prstGeom>
          <a:noFill/>
        </p:spPr>
        <p:txBody>
          <a:bodyPr wrap="none" lIns="91428" tIns="0" rIns="91428" bIns="0"/>
          <a:lstStyle/>
          <a:p>
            <a:pPr>
              <a:defRPr/>
            </a:pPr>
            <a:r>
              <a:rPr lang="en-US" altLang="zh-CN" sz="900" dirty="0">
                <a:solidFill>
                  <a:srgbClr val="000000"/>
                </a:solidFill>
                <a:effectLst>
                  <a:glow rad="127000">
                    <a:srgbClr val="FFFFFF">
                      <a:alpha val="70000"/>
                    </a:srgbClr>
                  </a:glow>
                </a:effectLst>
                <a:latin typeface="+mn-ea"/>
                <a:ea typeface="+mn-ea"/>
              </a:rPr>
              <a:t>             </a:t>
            </a:r>
            <a:r>
              <a:rPr lang="en-US" altLang="zh-CN" sz="900" dirty="0" smtClean="0">
                <a:solidFill>
                  <a:srgbClr val="000000"/>
                </a:solidFill>
                <a:effectLst>
                  <a:glow rad="127000">
                    <a:srgbClr val="FFFFFF">
                      <a:alpha val="70000"/>
                    </a:srgbClr>
                  </a:glow>
                </a:effectLst>
                <a:latin typeface="+mn-ea"/>
                <a:ea typeface="+mn-ea"/>
              </a:rPr>
              <a:t>     2G        </a:t>
            </a:r>
            <a:r>
              <a:rPr lang="zh-CN" altLang="en-US" sz="900" dirty="0" smtClean="0">
                <a:solidFill>
                  <a:srgbClr val="000000"/>
                </a:solidFill>
                <a:effectLst>
                  <a:glow rad="127000">
                    <a:srgbClr val="FFFFFF">
                      <a:alpha val="70000"/>
                    </a:srgbClr>
                  </a:glow>
                </a:effectLst>
                <a:latin typeface="+mn-ea"/>
                <a:ea typeface="+mn-ea"/>
              </a:rPr>
              <a:t>                   </a:t>
            </a:r>
            <a:r>
              <a:rPr lang="en-US" altLang="zh-CN" sz="900" dirty="0">
                <a:solidFill>
                  <a:srgbClr val="000000"/>
                </a:solidFill>
                <a:effectLst>
                  <a:glow rad="127000">
                    <a:srgbClr val="FFFFFF">
                      <a:alpha val="70000"/>
                    </a:srgbClr>
                  </a:glow>
                </a:effectLst>
                <a:latin typeface="+mn-ea"/>
                <a:ea typeface="+mn-ea"/>
              </a:rPr>
              <a:t>2.5G                                3G               </a:t>
            </a:r>
            <a:r>
              <a:rPr lang="zh-CN" altLang="en-US" sz="900" dirty="0">
                <a:solidFill>
                  <a:srgbClr val="000000"/>
                </a:solidFill>
                <a:effectLst>
                  <a:glow rad="127000">
                    <a:srgbClr val="FFFFFF">
                      <a:alpha val="70000"/>
                    </a:srgbClr>
                  </a:glow>
                </a:effectLst>
                <a:latin typeface="+mn-ea"/>
                <a:ea typeface="+mn-ea"/>
              </a:rPr>
              <a:t>           </a:t>
            </a:r>
            <a:r>
              <a:rPr lang="en-US" altLang="zh-CN" sz="900" dirty="0" smtClean="0">
                <a:solidFill>
                  <a:srgbClr val="000000"/>
                </a:solidFill>
                <a:effectLst>
                  <a:glow rad="127000">
                    <a:srgbClr val="FFFFFF">
                      <a:alpha val="70000"/>
                    </a:srgbClr>
                  </a:glow>
                </a:effectLst>
                <a:latin typeface="+mn-ea"/>
                <a:ea typeface="+mn-ea"/>
              </a:rPr>
              <a:t>B3G/4G</a:t>
            </a:r>
            <a:endParaRPr lang="en-US" altLang="zh-CN" sz="900" dirty="0">
              <a:solidFill>
                <a:srgbClr val="000000"/>
              </a:solidFill>
              <a:effectLst>
                <a:glow rad="127000">
                  <a:srgbClr val="FFFFFF">
                    <a:alpha val="70000"/>
                  </a:srgbClr>
                </a:glow>
              </a:effectLst>
              <a:latin typeface="+mn-ea"/>
              <a:ea typeface="+mn-ea"/>
            </a:endParaRPr>
          </a:p>
        </p:txBody>
      </p:sp>
      <p:grpSp>
        <p:nvGrpSpPr>
          <p:cNvPr id="4" name="组合 120"/>
          <p:cNvGrpSpPr/>
          <p:nvPr/>
        </p:nvGrpSpPr>
        <p:grpSpPr bwMode="auto">
          <a:xfrm>
            <a:off x="756285" y="2009105"/>
            <a:ext cx="863600" cy="768350"/>
            <a:chOff x="854001" y="1347614"/>
            <a:chExt cx="997947" cy="648072"/>
          </a:xfrm>
        </p:grpSpPr>
        <p:sp>
          <p:nvSpPr>
            <p:cNvPr id="42" name="饼形 41"/>
            <p:cNvSpPr/>
            <p:nvPr/>
          </p:nvSpPr>
          <p:spPr bwMode="auto">
            <a:xfrm rot="21066140" flipH="1">
              <a:off x="854001" y="1445361"/>
              <a:ext cx="361388" cy="369562"/>
            </a:xfrm>
            <a:prstGeom prst="pie">
              <a:avLst>
                <a:gd name="adj1" fmla="val 10488989"/>
                <a:gd name="adj2" fmla="val 10355285"/>
              </a:avLst>
            </a:prstGeom>
            <a:gradFill flip="none" rotWithShape="1">
              <a:gsLst>
                <a:gs pos="0">
                  <a:srgbClr val="7AB6EC">
                    <a:shade val="30000"/>
                    <a:satMod val="115000"/>
                  </a:srgbClr>
                </a:gs>
                <a:gs pos="50000">
                  <a:srgbClr val="7AB6EC">
                    <a:shade val="67500"/>
                    <a:satMod val="115000"/>
                  </a:srgbClr>
                </a:gs>
                <a:gs pos="100000">
                  <a:srgbClr val="7AB6EC">
                    <a:shade val="100000"/>
                    <a:satMod val="115000"/>
                  </a:srgbClr>
                </a:gs>
              </a:gsLst>
              <a:lin ang="10800000" scaled="1"/>
              <a:tileRect/>
            </a:gradFill>
            <a:ln w="9525" cap="flat" cmpd="sng" algn="ctr">
              <a:solidFill>
                <a:schemeClr val="tx1"/>
              </a:solidFill>
              <a:prstDash val="solid"/>
              <a:round/>
              <a:headEnd type="none" w="med" len="med"/>
              <a:tailEnd type="none" w="med" len="med"/>
            </a:ln>
            <a:effectLst/>
          </p:spPr>
          <p:txBody>
            <a:bodyPr lIns="79190" tIns="39596" rIns="79190" bIns="39596"/>
            <a:lstStyle/>
            <a:p>
              <a:pPr>
                <a:defRPr/>
              </a:pPr>
              <a:endParaRPr lang="zh-CN" altLang="en-US" sz="1100" dirty="0">
                <a:solidFill>
                  <a:srgbClr val="B2B2B2"/>
                </a:solidFill>
                <a:latin typeface="+mn-ea"/>
                <a:ea typeface="+mn-ea"/>
              </a:endParaRPr>
            </a:p>
          </p:txBody>
        </p:sp>
        <p:pic>
          <p:nvPicPr>
            <p:cNvPr id="87105" name="Picture 4" descr="http://t12.baidu.com/it/u=3639533436,444042173&amp;fm=23&amp;gp=0.jpg"/>
            <p:cNvPicPr>
              <a:picLocks noChangeAspect="1" noChangeArrowheads="1"/>
            </p:cNvPicPr>
            <p:nvPr/>
          </p:nvPicPr>
          <p:blipFill>
            <a:blip r:embed="rId9" cstate="print"/>
            <a:srcRect/>
            <a:stretch>
              <a:fillRect/>
            </a:stretch>
          </p:blipFill>
          <p:spPr bwMode="auto">
            <a:xfrm>
              <a:off x="1259632" y="1347614"/>
              <a:ext cx="288032" cy="648072"/>
            </a:xfrm>
            <a:prstGeom prst="rect">
              <a:avLst/>
            </a:prstGeom>
            <a:noFill/>
            <a:ln w="9525">
              <a:noFill/>
              <a:miter lim="800000"/>
              <a:headEnd/>
              <a:tailEnd/>
            </a:ln>
          </p:spPr>
        </p:pic>
        <p:sp>
          <p:nvSpPr>
            <p:cNvPr id="44" name="圆角矩形 43"/>
            <p:cNvSpPr/>
            <p:nvPr/>
          </p:nvSpPr>
          <p:spPr bwMode="auto">
            <a:xfrm>
              <a:off x="1547427" y="1419920"/>
              <a:ext cx="304521" cy="149967"/>
            </a:xfrm>
            <a:prstGeom prst="roundRect">
              <a:avLst/>
            </a:prstGeom>
            <a:solidFill>
              <a:srgbClr val="00CC00">
                <a:alpha val="69804"/>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800735">
                <a:defRPr/>
              </a:pPr>
              <a:r>
                <a:rPr lang="en-US" altLang="zh-CN" sz="1100" dirty="0">
                  <a:solidFill>
                    <a:srgbClr val="000000"/>
                  </a:solidFill>
                  <a:latin typeface="+mn-ea"/>
                  <a:ea typeface="+mn-ea"/>
                  <a:cs typeface="Arial" panose="020B0604020202020204" pitchFamily="34" charset="0"/>
                </a:rPr>
                <a:t>SP</a:t>
              </a:r>
              <a:endParaRPr lang="zh-CN" altLang="en-US" sz="1100" dirty="0">
                <a:solidFill>
                  <a:srgbClr val="000000"/>
                </a:solidFill>
                <a:latin typeface="+mn-ea"/>
                <a:ea typeface="+mn-ea"/>
                <a:cs typeface="Arial" panose="020B0604020202020204" pitchFamily="34" charset="0"/>
              </a:endParaRPr>
            </a:p>
          </p:txBody>
        </p:sp>
        <p:sp>
          <p:nvSpPr>
            <p:cNvPr id="45" name="圆角矩形 44"/>
            <p:cNvSpPr/>
            <p:nvPr/>
          </p:nvSpPr>
          <p:spPr bwMode="auto">
            <a:xfrm>
              <a:off x="1547427" y="1707803"/>
              <a:ext cx="304521" cy="149967"/>
            </a:xfrm>
            <a:prstGeom prst="roundRect">
              <a:avLst/>
            </a:prstGeom>
            <a:solidFill>
              <a:srgbClr val="00CC00">
                <a:alpha val="69804"/>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800735">
                <a:defRPr/>
              </a:pPr>
              <a:r>
                <a:rPr lang="en-US" altLang="zh-CN" sz="1100" dirty="0">
                  <a:solidFill>
                    <a:srgbClr val="000000"/>
                  </a:solidFill>
                  <a:latin typeface="+mn-ea"/>
                  <a:ea typeface="+mn-ea"/>
                  <a:cs typeface="Arial" panose="020B0604020202020204" pitchFamily="34" charset="0"/>
                </a:rPr>
                <a:t>CP</a:t>
              </a:r>
              <a:endParaRPr lang="zh-CN" altLang="en-US" sz="1100" dirty="0">
                <a:solidFill>
                  <a:srgbClr val="000000"/>
                </a:solidFill>
                <a:latin typeface="+mn-ea"/>
                <a:ea typeface="+mn-ea"/>
                <a:cs typeface="Arial" panose="020B0604020202020204" pitchFamily="34" charset="0"/>
              </a:endParaRPr>
            </a:p>
          </p:txBody>
        </p:sp>
      </p:grpSp>
      <p:grpSp>
        <p:nvGrpSpPr>
          <p:cNvPr id="5" name="组合 193"/>
          <p:cNvGrpSpPr/>
          <p:nvPr/>
        </p:nvGrpSpPr>
        <p:grpSpPr bwMode="auto">
          <a:xfrm>
            <a:off x="1764347" y="2009105"/>
            <a:ext cx="1017588" cy="850900"/>
            <a:chOff x="1540806" y="1789293"/>
            <a:chExt cx="1057106" cy="663220"/>
          </a:xfrm>
        </p:grpSpPr>
        <p:grpSp>
          <p:nvGrpSpPr>
            <p:cNvPr id="6" name="组合 217"/>
            <p:cNvGrpSpPr/>
            <p:nvPr/>
          </p:nvGrpSpPr>
          <p:grpSpPr bwMode="auto">
            <a:xfrm flipH="1">
              <a:off x="1540806" y="1975112"/>
              <a:ext cx="392611" cy="361833"/>
              <a:chOff x="5719969" y="3369124"/>
              <a:chExt cx="2046269" cy="692605"/>
            </a:xfrm>
          </p:grpSpPr>
          <p:sp>
            <p:nvSpPr>
              <p:cNvPr id="56" name="饼形 55"/>
              <p:cNvSpPr/>
              <p:nvPr/>
            </p:nvSpPr>
            <p:spPr bwMode="auto">
              <a:xfrm rot="533860">
                <a:off x="6064371" y="3420816"/>
                <a:ext cx="1701867" cy="641859"/>
              </a:xfrm>
              <a:prstGeom prst="pie">
                <a:avLst>
                  <a:gd name="adj1" fmla="val 12152884"/>
                  <a:gd name="adj2" fmla="val 9507758"/>
                </a:avLst>
              </a:prstGeom>
              <a:gradFill flip="none" rotWithShape="1">
                <a:gsLst>
                  <a:gs pos="0">
                    <a:srgbClr val="7AB6EC">
                      <a:shade val="30000"/>
                      <a:satMod val="115000"/>
                    </a:srgbClr>
                  </a:gs>
                  <a:gs pos="50000">
                    <a:srgbClr val="7AB6EC">
                      <a:shade val="67500"/>
                      <a:satMod val="115000"/>
                    </a:srgbClr>
                  </a:gs>
                  <a:gs pos="100000">
                    <a:srgbClr val="7AB6EC">
                      <a:shade val="100000"/>
                      <a:satMod val="115000"/>
                    </a:srgbClr>
                  </a:gs>
                </a:gsLst>
                <a:lin ang="10800000" scaled="1"/>
                <a:tileRect/>
              </a:gradFill>
              <a:ln w="9525" cap="flat" cmpd="sng" algn="ctr">
                <a:solidFill>
                  <a:schemeClr val="tx1"/>
                </a:solidFill>
                <a:prstDash val="solid"/>
                <a:round/>
                <a:headEnd type="none" w="med" len="med"/>
                <a:tailEnd type="none" w="med" len="med"/>
              </a:ln>
              <a:effectLst/>
            </p:spPr>
            <p:txBody>
              <a:bodyPr lIns="79190" tIns="39596" rIns="79190" bIns="39596"/>
              <a:lstStyle/>
              <a:p>
                <a:pPr>
                  <a:defRPr/>
                </a:pPr>
                <a:endParaRPr lang="zh-CN" altLang="en-US" sz="1100" dirty="0">
                  <a:solidFill>
                    <a:srgbClr val="B2B2B2"/>
                  </a:solidFill>
                  <a:latin typeface="+mn-ea"/>
                  <a:ea typeface="+mn-ea"/>
                </a:endParaRPr>
              </a:p>
            </p:txBody>
          </p:sp>
          <p:sp>
            <p:nvSpPr>
              <p:cNvPr id="57" name="饼形 56"/>
              <p:cNvSpPr/>
              <p:nvPr/>
            </p:nvSpPr>
            <p:spPr bwMode="auto">
              <a:xfrm rot="446785">
                <a:off x="5720559" y="3368709"/>
                <a:ext cx="1701867" cy="686859"/>
              </a:xfrm>
              <a:prstGeom prst="pie">
                <a:avLst>
                  <a:gd name="adj1" fmla="val 9804857"/>
                  <a:gd name="adj2" fmla="val 12052967"/>
                </a:avLst>
              </a:prstGeom>
              <a:gradFill flip="none" rotWithShape="1">
                <a:gsLst>
                  <a:gs pos="0">
                    <a:srgbClr val="FFCC66">
                      <a:shade val="30000"/>
                      <a:satMod val="115000"/>
                    </a:srgbClr>
                  </a:gs>
                  <a:gs pos="50000">
                    <a:srgbClr val="FFCC66">
                      <a:shade val="67500"/>
                      <a:satMod val="115000"/>
                    </a:srgbClr>
                  </a:gs>
                  <a:gs pos="100000">
                    <a:srgbClr val="FFCC66">
                      <a:shade val="100000"/>
                      <a:satMod val="115000"/>
                    </a:srgbClr>
                  </a:gs>
                </a:gsLst>
                <a:lin ang="2700000" scaled="1"/>
                <a:tileRect/>
              </a:gradFill>
              <a:ln w="9525" cap="flat" cmpd="sng" algn="ctr">
                <a:solidFill>
                  <a:schemeClr val="tx1"/>
                </a:solidFill>
                <a:prstDash val="solid"/>
                <a:round/>
                <a:headEnd type="none" w="med" len="med"/>
                <a:tailEnd type="none" w="med" len="med"/>
              </a:ln>
              <a:effectLst/>
            </p:spPr>
            <p:txBody>
              <a:bodyPr lIns="79190" tIns="39596" rIns="79190" bIns="39596"/>
              <a:lstStyle/>
              <a:p>
                <a:pPr>
                  <a:defRPr/>
                </a:pPr>
                <a:endParaRPr lang="zh-CN" altLang="en-US" sz="1100" dirty="0">
                  <a:solidFill>
                    <a:srgbClr val="B2B2B2"/>
                  </a:solidFill>
                  <a:latin typeface="+mn-ea"/>
                  <a:ea typeface="+mn-ea"/>
                </a:endParaRPr>
              </a:p>
            </p:txBody>
          </p:sp>
        </p:grpSp>
        <p:sp>
          <p:nvSpPr>
            <p:cNvPr id="48" name="弧形 47"/>
            <p:cNvSpPr/>
            <p:nvPr/>
          </p:nvSpPr>
          <p:spPr bwMode="auto">
            <a:xfrm rot="7764654" flipH="1" flipV="1">
              <a:off x="2074067" y="2057301"/>
              <a:ext cx="171991" cy="618432"/>
            </a:xfrm>
            <a:prstGeom prst="arc">
              <a:avLst/>
            </a:prstGeom>
            <a:noFill/>
            <a:ln>
              <a:solidFill>
                <a:schemeClr val="tx1"/>
              </a:solidFill>
            </a:ln>
            <a:effectLst/>
          </p:spPr>
          <p:txBody>
            <a:bodyPr/>
            <a:lstStyle/>
            <a:p>
              <a:pPr>
                <a:buClr>
                  <a:srgbClr val="CC9900"/>
                </a:buClr>
                <a:buFont typeface="Wingdings" panose="05000000000000000000" pitchFamily="2" charset="2"/>
                <a:buChar char="n"/>
                <a:defRPr/>
              </a:pPr>
              <a:endParaRPr lang="zh-CN" altLang="en-US">
                <a:solidFill>
                  <a:srgbClr val="000000"/>
                </a:solidFill>
                <a:latin typeface="+mn-ea"/>
                <a:ea typeface="+mn-ea"/>
              </a:endParaRPr>
            </a:p>
          </p:txBody>
        </p:sp>
        <p:sp>
          <p:nvSpPr>
            <p:cNvPr id="49" name="圆角矩形 48"/>
            <p:cNvSpPr/>
            <p:nvPr/>
          </p:nvSpPr>
          <p:spPr bwMode="auto">
            <a:xfrm>
              <a:off x="2192221" y="1844974"/>
              <a:ext cx="275408" cy="136109"/>
            </a:xfrm>
            <a:prstGeom prst="roundRect">
              <a:avLst/>
            </a:prstGeom>
            <a:solidFill>
              <a:srgbClr val="00CC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800735">
                <a:defRPr/>
              </a:pPr>
              <a:endParaRPr lang="zh-CN" altLang="en-US" sz="1100" dirty="0">
                <a:solidFill>
                  <a:srgbClr val="000000"/>
                </a:solidFill>
                <a:latin typeface="+mn-ea"/>
                <a:ea typeface="+mn-ea"/>
                <a:cs typeface="Arial" panose="020B0604020202020204" pitchFamily="34" charset="0"/>
              </a:endParaRPr>
            </a:p>
          </p:txBody>
        </p:sp>
        <p:sp>
          <p:nvSpPr>
            <p:cNvPr id="50" name="圆角矩形 49"/>
            <p:cNvSpPr/>
            <p:nvPr/>
          </p:nvSpPr>
          <p:spPr bwMode="auto">
            <a:xfrm>
              <a:off x="2192221" y="2170397"/>
              <a:ext cx="275408" cy="136109"/>
            </a:xfrm>
            <a:prstGeom prst="roundRect">
              <a:avLst/>
            </a:prstGeom>
            <a:solidFill>
              <a:srgbClr val="00CC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800735">
                <a:defRPr/>
              </a:pPr>
              <a:endParaRPr lang="zh-CN" altLang="en-US" sz="1100" dirty="0">
                <a:solidFill>
                  <a:srgbClr val="000000"/>
                </a:solidFill>
                <a:latin typeface="+mn-ea"/>
                <a:ea typeface="+mn-ea"/>
                <a:cs typeface="Arial" panose="020B0604020202020204" pitchFamily="34" charset="0"/>
              </a:endParaRPr>
            </a:p>
          </p:txBody>
        </p:sp>
        <p:sp>
          <p:nvSpPr>
            <p:cNvPr id="51" name="圆角矩形 50"/>
            <p:cNvSpPr/>
            <p:nvPr/>
          </p:nvSpPr>
          <p:spPr bwMode="auto">
            <a:xfrm>
              <a:off x="2258187" y="1894468"/>
              <a:ext cx="273759" cy="136109"/>
            </a:xfrm>
            <a:prstGeom prst="roundRect">
              <a:avLst/>
            </a:prstGeom>
            <a:solidFill>
              <a:srgbClr val="00CC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800735">
                <a:defRPr/>
              </a:pPr>
              <a:endParaRPr lang="zh-CN" altLang="en-US" sz="1100" dirty="0">
                <a:solidFill>
                  <a:srgbClr val="000000"/>
                </a:solidFill>
                <a:latin typeface="+mn-ea"/>
                <a:ea typeface="+mn-ea"/>
                <a:cs typeface="Arial" panose="020B0604020202020204" pitchFamily="34" charset="0"/>
              </a:endParaRPr>
            </a:p>
          </p:txBody>
        </p:sp>
        <p:sp>
          <p:nvSpPr>
            <p:cNvPr id="52" name="圆角矩形 51"/>
            <p:cNvSpPr/>
            <p:nvPr/>
          </p:nvSpPr>
          <p:spPr bwMode="auto">
            <a:xfrm>
              <a:off x="2258187" y="2219891"/>
              <a:ext cx="273759" cy="136109"/>
            </a:xfrm>
            <a:prstGeom prst="roundRect">
              <a:avLst/>
            </a:prstGeom>
            <a:solidFill>
              <a:srgbClr val="00CC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800735">
                <a:defRPr/>
              </a:pPr>
              <a:endParaRPr lang="zh-CN" altLang="en-US" sz="1100" dirty="0">
                <a:solidFill>
                  <a:srgbClr val="000000"/>
                </a:solidFill>
                <a:latin typeface="+mn-ea"/>
                <a:ea typeface="+mn-ea"/>
                <a:cs typeface="Arial" panose="020B0604020202020204" pitchFamily="34" charset="0"/>
              </a:endParaRPr>
            </a:p>
          </p:txBody>
        </p:sp>
        <p:sp>
          <p:nvSpPr>
            <p:cNvPr id="53" name="圆角矩形 52"/>
            <p:cNvSpPr/>
            <p:nvPr/>
          </p:nvSpPr>
          <p:spPr bwMode="auto">
            <a:xfrm>
              <a:off x="2322503" y="2280522"/>
              <a:ext cx="275409" cy="136109"/>
            </a:xfrm>
            <a:prstGeom prst="roundRect">
              <a:avLst/>
            </a:prstGeom>
            <a:solidFill>
              <a:srgbClr val="00CC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800735">
                <a:defRPr/>
              </a:pPr>
              <a:r>
                <a:rPr lang="en-US" altLang="zh-CN" sz="1100" dirty="0">
                  <a:solidFill>
                    <a:srgbClr val="000000"/>
                  </a:solidFill>
                  <a:latin typeface="+mn-ea"/>
                  <a:ea typeface="+mn-ea"/>
                  <a:cs typeface="Arial" panose="020B0604020202020204" pitchFamily="34" charset="0"/>
                </a:rPr>
                <a:t>CP</a:t>
              </a:r>
              <a:endParaRPr lang="zh-CN" altLang="en-US" sz="1100" dirty="0">
                <a:solidFill>
                  <a:srgbClr val="000000"/>
                </a:solidFill>
                <a:latin typeface="+mn-ea"/>
                <a:ea typeface="+mn-ea"/>
                <a:cs typeface="Arial" panose="020B0604020202020204" pitchFamily="34" charset="0"/>
              </a:endParaRPr>
            </a:p>
          </p:txBody>
        </p:sp>
        <p:sp>
          <p:nvSpPr>
            <p:cNvPr id="54" name="圆角矩形 53"/>
            <p:cNvSpPr/>
            <p:nvPr/>
          </p:nvSpPr>
          <p:spPr bwMode="auto">
            <a:xfrm>
              <a:off x="2322503" y="1955098"/>
              <a:ext cx="275409" cy="136109"/>
            </a:xfrm>
            <a:prstGeom prst="roundRect">
              <a:avLst/>
            </a:prstGeom>
            <a:solidFill>
              <a:srgbClr val="00CC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800735">
                <a:defRPr/>
              </a:pPr>
              <a:r>
                <a:rPr lang="en-US" altLang="zh-CN" sz="1100" dirty="0">
                  <a:solidFill>
                    <a:srgbClr val="000000"/>
                  </a:solidFill>
                  <a:latin typeface="+mn-ea"/>
                  <a:ea typeface="+mn-ea"/>
                  <a:cs typeface="Arial" panose="020B0604020202020204" pitchFamily="34" charset="0"/>
                </a:rPr>
                <a:t>SP</a:t>
              </a:r>
              <a:endParaRPr lang="zh-CN" altLang="en-US" sz="1100" dirty="0">
                <a:solidFill>
                  <a:srgbClr val="000000"/>
                </a:solidFill>
                <a:latin typeface="+mn-ea"/>
                <a:ea typeface="+mn-ea"/>
                <a:cs typeface="Arial" panose="020B0604020202020204" pitchFamily="34" charset="0"/>
              </a:endParaRPr>
            </a:p>
          </p:txBody>
        </p:sp>
        <p:sp>
          <p:nvSpPr>
            <p:cNvPr id="55" name="弧形 54"/>
            <p:cNvSpPr/>
            <p:nvPr/>
          </p:nvSpPr>
          <p:spPr bwMode="auto">
            <a:xfrm rot="13835346" flipH="1">
              <a:off x="2074066" y="1566073"/>
              <a:ext cx="171992" cy="618432"/>
            </a:xfrm>
            <a:prstGeom prst="arc">
              <a:avLst/>
            </a:prstGeom>
            <a:noFill/>
            <a:ln>
              <a:solidFill>
                <a:schemeClr val="tx1"/>
              </a:solidFill>
            </a:ln>
            <a:effectLst/>
          </p:spPr>
          <p:txBody>
            <a:bodyPr/>
            <a:lstStyle/>
            <a:p>
              <a:pPr>
                <a:buClr>
                  <a:srgbClr val="CC9900"/>
                </a:buClr>
                <a:buFont typeface="Wingdings" panose="05000000000000000000" pitchFamily="2" charset="2"/>
                <a:buChar char="n"/>
                <a:defRPr/>
              </a:pPr>
              <a:endParaRPr lang="zh-CN" altLang="en-US">
                <a:solidFill>
                  <a:srgbClr val="000000"/>
                </a:solidFill>
                <a:latin typeface="+mn-ea"/>
                <a:ea typeface="+mn-ea"/>
              </a:endParaRPr>
            </a:p>
          </p:txBody>
        </p:sp>
      </p:grpSp>
      <p:sp>
        <p:nvSpPr>
          <p:cNvPr id="58" name="TextBox 57"/>
          <p:cNvSpPr txBox="1"/>
          <p:nvPr/>
        </p:nvSpPr>
        <p:spPr>
          <a:xfrm>
            <a:off x="611560" y="1394307"/>
            <a:ext cx="1080120" cy="480053"/>
          </a:xfrm>
          <a:prstGeom prst="rect">
            <a:avLst/>
          </a:prstGeom>
          <a:noFill/>
        </p:spPr>
        <p:txBody>
          <a:bodyPr wrap="none" lIns="91428" tIns="0" rIns="91428" bIns="0"/>
          <a:lstStyle/>
          <a:p>
            <a:pPr algn="ctr">
              <a:defRPr/>
            </a:pPr>
            <a:r>
              <a:rPr lang="zh-CN" altLang="en-US" sz="1200" dirty="0">
                <a:solidFill>
                  <a:srgbClr val="000000"/>
                </a:solidFill>
                <a:effectLst>
                  <a:glow rad="127000">
                    <a:srgbClr val="FFFFFF">
                      <a:alpha val="70000"/>
                    </a:srgbClr>
                  </a:glow>
                </a:effectLst>
                <a:latin typeface="+mn-ea"/>
                <a:ea typeface="+mn-ea"/>
              </a:rPr>
              <a:t>语音</a:t>
            </a:r>
            <a:endParaRPr lang="en-US" altLang="zh-CN" sz="1200" dirty="0">
              <a:solidFill>
                <a:srgbClr val="990000"/>
              </a:solidFill>
              <a:latin typeface="+mn-ea"/>
              <a:ea typeface="+mn-ea"/>
            </a:endParaRPr>
          </a:p>
          <a:p>
            <a:pPr algn="ctr">
              <a:defRPr/>
            </a:pPr>
            <a:r>
              <a:rPr lang="zh-CN" altLang="en-US" sz="1200" dirty="0">
                <a:solidFill>
                  <a:srgbClr val="990000"/>
                </a:solidFill>
                <a:latin typeface="+mn-ea"/>
                <a:ea typeface="+mn-ea"/>
              </a:rPr>
              <a:t>封闭、垄断</a:t>
            </a:r>
            <a:endParaRPr lang="en-US" altLang="zh-CN" sz="1200" dirty="0">
              <a:solidFill>
                <a:srgbClr val="990000"/>
              </a:solidFill>
              <a:latin typeface="+mn-ea"/>
              <a:ea typeface="+mn-ea"/>
            </a:endParaRPr>
          </a:p>
        </p:txBody>
      </p:sp>
      <p:sp>
        <p:nvSpPr>
          <p:cNvPr id="59" name="TextBox 58"/>
          <p:cNvSpPr txBox="1"/>
          <p:nvPr/>
        </p:nvSpPr>
        <p:spPr>
          <a:xfrm>
            <a:off x="1691680" y="1394307"/>
            <a:ext cx="1224136" cy="384043"/>
          </a:xfrm>
          <a:prstGeom prst="rect">
            <a:avLst/>
          </a:prstGeom>
          <a:noFill/>
        </p:spPr>
        <p:txBody>
          <a:bodyPr wrap="none" lIns="91428" tIns="0" rIns="91428" bIns="0"/>
          <a:lstStyle/>
          <a:p>
            <a:pPr algn="ctr">
              <a:defRPr/>
            </a:pPr>
            <a:r>
              <a:rPr lang="zh-CN" altLang="en-US" sz="1200" dirty="0">
                <a:solidFill>
                  <a:srgbClr val="000000"/>
                </a:solidFill>
                <a:effectLst>
                  <a:glow rad="127000">
                    <a:srgbClr val="FFFFFF">
                      <a:alpha val="70000"/>
                    </a:srgbClr>
                  </a:glow>
                </a:effectLst>
                <a:latin typeface="+mn-ea"/>
                <a:ea typeface="+mn-ea"/>
              </a:rPr>
              <a:t>窄带数据</a:t>
            </a:r>
            <a:endParaRPr lang="en-US" altLang="zh-CN" sz="1200" dirty="0">
              <a:solidFill>
                <a:srgbClr val="000000"/>
              </a:solidFill>
              <a:effectLst>
                <a:glow rad="127000">
                  <a:srgbClr val="FFFFFF">
                    <a:alpha val="70000"/>
                  </a:srgbClr>
                </a:glow>
              </a:effectLst>
              <a:latin typeface="+mn-ea"/>
              <a:ea typeface="+mn-ea"/>
            </a:endParaRPr>
          </a:p>
          <a:p>
            <a:pPr algn="ctr">
              <a:defRPr/>
            </a:pPr>
            <a:r>
              <a:rPr lang="zh-CN" altLang="en-US" sz="1200" dirty="0">
                <a:solidFill>
                  <a:srgbClr val="990000"/>
                </a:solidFill>
                <a:latin typeface="+mn-ea"/>
                <a:ea typeface="+mn-ea"/>
              </a:rPr>
              <a:t>有限程度开放</a:t>
            </a:r>
            <a:endParaRPr lang="en-US" altLang="zh-CN" sz="1200" dirty="0">
              <a:solidFill>
                <a:srgbClr val="990000"/>
              </a:solidFill>
              <a:latin typeface="+mn-ea"/>
              <a:ea typeface="+mn-ea"/>
            </a:endParaRPr>
          </a:p>
        </p:txBody>
      </p:sp>
      <p:sp>
        <p:nvSpPr>
          <p:cNvPr id="60" name="TextBox 59"/>
          <p:cNvSpPr txBox="1"/>
          <p:nvPr/>
        </p:nvSpPr>
        <p:spPr>
          <a:xfrm>
            <a:off x="2771800" y="1394307"/>
            <a:ext cx="1224136" cy="384043"/>
          </a:xfrm>
          <a:prstGeom prst="rect">
            <a:avLst/>
          </a:prstGeom>
          <a:noFill/>
        </p:spPr>
        <p:txBody>
          <a:bodyPr wrap="none" lIns="91428" tIns="0" rIns="91428" bIns="0"/>
          <a:lstStyle/>
          <a:p>
            <a:pPr algn="ctr">
              <a:defRPr/>
            </a:pPr>
            <a:r>
              <a:rPr lang="zh-CN" altLang="en-US" sz="1200" dirty="0">
                <a:solidFill>
                  <a:srgbClr val="000000"/>
                </a:solidFill>
                <a:effectLst>
                  <a:glow rad="127000">
                    <a:srgbClr val="FFFFFF">
                      <a:alpha val="70000"/>
                    </a:srgbClr>
                  </a:glow>
                </a:effectLst>
                <a:latin typeface="+mn-ea"/>
                <a:ea typeface="+mn-ea"/>
              </a:rPr>
              <a:t>宽带数据</a:t>
            </a:r>
            <a:endParaRPr lang="en-US" altLang="zh-CN" sz="1200" dirty="0">
              <a:solidFill>
                <a:srgbClr val="000000"/>
              </a:solidFill>
              <a:effectLst>
                <a:glow rad="127000">
                  <a:srgbClr val="FFFFFF">
                    <a:alpha val="70000"/>
                  </a:srgbClr>
                </a:glow>
              </a:effectLst>
              <a:latin typeface="+mn-ea"/>
              <a:ea typeface="+mn-ea"/>
            </a:endParaRPr>
          </a:p>
          <a:p>
            <a:pPr algn="ctr">
              <a:defRPr/>
            </a:pPr>
            <a:r>
              <a:rPr lang="zh-CN" altLang="en-US" sz="1200" dirty="0">
                <a:solidFill>
                  <a:srgbClr val="990000"/>
                </a:solidFill>
                <a:latin typeface="+mn-ea"/>
                <a:ea typeface="+mn-ea"/>
              </a:rPr>
              <a:t>防御与竞合</a:t>
            </a:r>
            <a:endParaRPr lang="en-US" altLang="zh-CN" sz="1200" dirty="0">
              <a:solidFill>
                <a:srgbClr val="990000"/>
              </a:solidFill>
              <a:latin typeface="+mn-ea"/>
              <a:ea typeface="+mn-ea"/>
            </a:endParaRPr>
          </a:p>
        </p:txBody>
      </p:sp>
      <p:sp>
        <p:nvSpPr>
          <p:cNvPr id="61" name="TextBox 60"/>
          <p:cNvSpPr txBox="1"/>
          <p:nvPr/>
        </p:nvSpPr>
        <p:spPr>
          <a:xfrm>
            <a:off x="3681133" y="1394307"/>
            <a:ext cx="1517884" cy="382479"/>
          </a:xfrm>
          <a:prstGeom prst="rect">
            <a:avLst/>
          </a:prstGeom>
          <a:noFill/>
        </p:spPr>
        <p:txBody>
          <a:bodyPr wrap="none" lIns="91428" tIns="0" rIns="91428" bIns="0"/>
          <a:lstStyle/>
          <a:p>
            <a:pPr algn="ctr">
              <a:defRPr/>
            </a:pPr>
            <a:r>
              <a:rPr lang="zh-CN" altLang="en-US" sz="1200" dirty="0">
                <a:solidFill>
                  <a:srgbClr val="000000"/>
                </a:solidFill>
                <a:effectLst>
                  <a:glow rad="127000">
                    <a:srgbClr val="FFFFFF">
                      <a:alpha val="70000"/>
                    </a:srgbClr>
                  </a:glow>
                </a:effectLst>
                <a:latin typeface="+mn-ea"/>
                <a:ea typeface="+mn-ea"/>
              </a:rPr>
              <a:t>超宽带</a:t>
            </a:r>
            <a:endParaRPr lang="en-US" altLang="zh-CN" sz="1200" dirty="0">
              <a:solidFill>
                <a:srgbClr val="000000"/>
              </a:solidFill>
              <a:effectLst>
                <a:glow rad="127000">
                  <a:srgbClr val="FFFFFF">
                    <a:alpha val="70000"/>
                  </a:srgbClr>
                </a:glow>
              </a:effectLst>
              <a:latin typeface="+mn-ea"/>
              <a:ea typeface="+mn-ea"/>
            </a:endParaRPr>
          </a:p>
          <a:p>
            <a:pPr algn="ctr">
              <a:defRPr/>
            </a:pPr>
            <a:r>
              <a:rPr lang="zh-CN" altLang="en-US" sz="1200" dirty="0">
                <a:solidFill>
                  <a:srgbClr val="990000"/>
                </a:solidFill>
                <a:latin typeface="+mn-ea"/>
                <a:ea typeface="+mn-ea"/>
              </a:rPr>
              <a:t>数字经济使能</a:t>
            </a:r>
            <a:endParaRPr lang="en-US" altLang="zh-CN" sz="1200" dirty="0">
              <a:solidFill>
                <a:srgbClr val="990000"/>
              </a:solidFill>
              <a:latin typeface="+mn-ea"/>
              <a:ea typeface="+mn-ea"/>
            </a:endParaRPr>
          </a:p>
        </p:txBody>
      </p:sp>
      <p:cxnSp>
        <p:nvCxnSpPr>
          <p:cNvPr id="62" name="直接连接符 61"/>
          <p:cNvCxnSpPr/>
          <p:nvPr/>
        </p:nvCxnSpPr>
        <p:spPr bwMode="auto">
          <a:xfrm>
            <a:off x="1680210" y="1566863"/>
            <a:ext cx="11112" cy="1992312"/>
          </a:xfrm>
          <a:prstGeom prst="line">
            <a:avLst/>
          </a:prstGeom>
          <a:noFill/>
          <a:ln>
            <a:solidFill>
              <a:schemeClr val="bg1">
                <a:lumMod val="65000"/>
              </a:schemeClr>
            </a:solidFill>
            <a:prstDash val="dash"/>
          </a:ln>
          <a:effectLst/>
        </p:spPr>
      </p:cxnSp>
      <p:cxnSp>
        <p:nvCxnSpPr>
          <p:cNvPr id="63" name="直接连接符 62"/>
          <p:cNvCxnSpPr/>
          <p:nvPr/>
        </p:nvCxnSpPr>
        <p:spPr bwMode="auto">
          <a:xfrm>
            <a:off x="2829560" y="1340768"/>
            <a:ext cx="14287" cy="1957387"/>
          </a:xfrm>
          <a:prstGeom prst="line">
            <a:avLst/>
          </a:prstGeom>
          <a:noFill/>
          <a:ln>
            <a:solidFill>
              <a:schemeClr val="bg1">
                <a:lumMod val="65000"/>
              </a:schemeClr>
            </a:solidFill>
            <a:prstDash val="dash"/>
          </a:ln>
          <a:effectLst/>
        </p:spPr>
      </p:cxnSp>
      <p:cxnSp>
        <p:nvCxnSpPr>
          <p:cNvPr id="64" name="直接连接符 63"/>
          <p:cNvCxnSpPr/>
          <p:nvPr/>
        </p:nvCxnSpPr>
        <p:spPr bwMode="auto">
          <a:xfrm>
            <a:off x="3913822" y="1516063"/>
            <a:ext cx="9525" cy="2043112"/>
          </a:xfrm>
          <a:prstGeom prst="line">
            <a:avLst/>
          </a:prstGeom>
          <a:noFill/>
          <a:ln>
            <a:solidFill>
              <a:schemeClr val="bg1">
                <a:lumMod val="65000"/>
              </a:schemeClr>
            </a:solidFill>
            <a:prstDash val="dash"/>
          </a:ln>
          <a:effectLst/>
        </p:spPr>
      </p:cxnSp>
      <p:grpSp>
        <p:nvGrpSpPr>
          <p:cNvPr id="7" name="组合 113"/>
          <p:cNvGrpSpPr/>
          <p:nvPr/>
        </p:nvGrpSpPr>
        <p:grpSpPr bwMode="auto">
          <a:xfrm>
            <a:off x="719572" y="3392996"/>
            <a:ext cx="4644516" cy="1876425"/>
            <a:chOff x="342639" y="3069771"/>
            <a:chExt cx="4994286" cy="1406683"/>
          </a:xfrm>
        </p:grpSpPr>
        <p:sp>
          <p:nvSpPr>
            <p:cNvPr id="65" name="AutoShape 35"/>
            <p:cNvSpPr>
              <a:spLocks noChangeArrowheads="1"/>
            </p:cNvSpPr>
            <p:nvPr/>
          </p:nvSpPr>
          <p:spPr bwMode="auto">
            <a:xfrm>
              <a:off x="342639" y="3069771"/>
              <a:ext cx="4836919" cy="1406683"/>
            </a:xfrm>
            <a:prstGeom prst="roundRect">
              <a:avLst>
                <a:gd name="adj" fmla="val 3513"/>
              </a:avLst>
            </a:prstGeom>
            <a:solidFill>
              <a:schemeClr val="bg1"/>
            </a:solidFill>
            <a:ln w="12700" algn="ctr">
              <a:solidFill>
                <a:srgbClr val="C0C0C0"/>
              </a:solidFill>
              <a:round/>
            </a:ln>
            <a:effectLst>
              <a:outerShdw blurRad="63500" sx="101000" sy="101000" algn="ctr" rotWithShape="0">
                <a:prstClr val="black">
                  <a:alpha val="20000"/>
                </a:prstClr>
              </a:outerShdw>
            </a:effectLst>
          </p:spPr>
          <p:txBody>
            <a:bodyPr wrap="none" lIns="61190" tIns="30595" rIns="61190" bIns="30595" anchor="ctr"/>
            <a:lstStyle/>
            <a:p>
              <a:pPr eaLnBrk="0" hangingPunct="0">
                <a:buClr>
                  <a:srgbClr val="990000"/>
                </a:buClr>
                <a:buSzPct val="60000"/>
                <a:defRPr/>
              </a:pPr>
              <a:endParaRPr lang="zh-CN" altLang="en-US" dirty="0">
                <a:solidFill>
                  <a:srgbClr val="000000"/>
                </a:solidFill>
                <a:latin typeface="+mn-ea"/>
                <a:ea typeface="+mn-ea"/>
              </a:endParaRPr>
            </a:p>
          </p:txBody>
        </p:sp>
        <p:sp>
          <p:nvSpPr>
            <p:cNvPr id="66" name="TextBox 65"/>
            <p:cNvSpPr txBox="1"/>
            <p:nvPr/>
          </p:nvSpPr>
          <p:spPr>
            <a:xfrm>
              <a:off x="494496" y="3172126"/>
              <a:ext cx="4842429" cy="237280"/>
            </a:xfrm>
            <a:prstGeom prst="rect">
              <a:avLst/>
            </a:prstGeom>
            <a:noFill/>
          </p:spPr>
          <p:txBody>
            <a:bodyPr wrap="none" lIns="91428" tIns="0" rIns="91428" bIns="0"/>
            <a:lstStyle/>
            <a:p>
              <a:pPr algn="ctr">
                <a:defRPr/>
              </a:pPr>
              <a:r>
                <a:rPr lang="zh-CN" altLang="en-US" sz="1400" b="1" dirty="0">
                  <a:effectLst>
                    <a:glow rad="127000">
                      <a:schemeClr val="bg1">
                        <a:alpha val="70000"/>
                      </a:schemeClr>
                    </a:glow>
                  </a:effectLst>
                  <a:latin typeface="+mn-ea"/>
                  <a:ea typeface="+mn-ea"/>
                </a:rPr>
                <a:t>数字经济驱动运营商彻底进行数字化重构</a:t>
              </a:r>
              <a:endParaRPr lang="en-US" altLang="zh-CN" sz="1400" b="1" dirty="0">
                <a:effectLst>
                  <a:glow rad="127000">
                    <a:schemeClr val="bg1">
                      <a:alpha val="70000"/>
                    </a:schemeClr>
                  </a:glow>
                </a:effectLst>
                <a:latin typeface="+mn-ea"/>
                <a:ea typeface="+mn-ea"/>
              </a:endParaRPr>
            </a:p>
          </p:txBody>
        </p:sp>
        <p:sp>
          <p:nvSpPr>
            <p:cNvPr id="67" name="圆角矩形 66"/>
            <p:cNvSpPr/>
            <p:nvPr/>
          </p:nvSpPr>
          <p:spPr>
            <a:xfrm>
              <a:off x="656375" y="3468451"/>
              <a:ext cx="1008391" cy="21540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8" tIns="45714" rIns="91428" bIns="45714" anchor="ctr"/>
            <a:lstStyle/>
            <a:p>
              <a:pPr algn="ctr">
                <a:defRPr/>
              </a:pPr>
              <a:r>
                <a:rPr lang="zh-CN" altLang="en-US" b="1" dirty="0">
                  <a:solidFill>
                    <a:schemeClr val="bg1"/>
                  </a:solidFill>
                  <a:latin typeface="+mn-ea"/>
                </a:rPr>
                <a:t>商业架构</a:t>
              </a:r>
            </a:p>
          </p:txBody>
        </p:sp>
        <p:sp>
          <p:nvSpPr>
            <p:cNvPr id="68" name="圆角矩形 67"/>
            <p:cNvSpPr/>
            <p:nvPr/>
          </p:nvSpPr>
          <p:spPr>
            <a:xfrm>
              <a:off x="656375" y="3827857"/>
              <a:ext cx="1008391" cy="21659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8" tIns="45714" rIns="91428" bIns="45714" anchor="ctr"/>
            <a:lstStyle/>
            <a:p>
              <a:pPr algn="ctr">
                <a:defRPr/>
              </a:pPr>
              <a:r>
                <a:rPr lang="zh-CN" altLang="en-US" b="1" dirty="0">
                  <a:solidFill>
                    <a:schemeClr val="bg1"/>
                  </a:solidFill>
                  <a:latin typeface="+mn-ea"/>
                </a:rPr>
                <a:t>企业架构</a:t>
              </a:r>
            </a:p>
          </p:txBody>
        </p:sp>
        <p:sp>
          <p:nvSpPr>
            <p:cNvPr id="69" name="圆角矩形 68"/>
            <p:cNvSpPr/>
            <p:nvPr/>
          </p:nvSpPr>
          <p:spPr>
            <a:xfrm>
              <a:off x="656375" y="4188453"/>
              <a:ext cx="1008391" cy="21540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8" tIns="45714" rIns="91428" bIns="45714" anchor="ctr"/>
            <a:lstStyle/>
            <a:p>
              <a:pPr algn="ctr">
                <a:defRPr/>
              </a:pPr>
              <a:r>
                <a:rPr lang="zh-CN" altLang="en-US" b="1" dirty="0">
                  <a:solidFill>
                    <a:schemeClr val="bg1"/>
                  </a:solidFill>
                  <a:latin typeface="+mn-ea"/>
                </a:rPr>
                <a:t>网络架构</a:t>
              </a:r>
            </a:p>
          </p:txBody>
        </p:sp>
        <p:sp>
          <p:nvSpPr>
            <p:cNvPr id="70" name="矩形 69"/>
            <p:cNvSpPr/>
            <p:nvPr/>
          </p:nvSpPr>
          <p:spPr bwMode="auto">
            <a:xfrm>
              <a:off x="1721866" y="3468451"/>
              <a:ext cx="1140910" cy="215405"/>
            </a:xfrm>
            <a:prstGeom prst="rect">
              <a:avLst/>
            </a:prstGeom>
            <a:solidFill>
              <a:schemeClr val="bg2">
                <a:lumMod val="40000"/>
                <a:lumOff val="60000"/>
              </a:schemeClr>
            </a:solidFill>
            <a:ln>
              <a:noFill/>
            </a:ln>
            <a:effectLst/>
          </p:spPr>
          <p:txBody>
            <a:bodyPr lIns="91428" tIns="45714" rIns="91428" bIns="45714" anchor="ctr"/>
            <a:lstStyle/>
            <a:p>
              <a:pPr algn="ctr" defTabSz="815340">
                <a:lnSpc>
                  <a:spcPct val="150000"/>
                </a:lnSpc>
                <a:defRPr/>
              </a:pPr>
              <a:r>
                <a:rPr lang="zh-CN" altLang="en-US" kern="0" dirty="0">
                  <a:solidFill>
                    <a:srgbClr val="2D2015"/>
                  </a:solidFill>
                  <a:latin typeface="+mn-ea"/>
                  <a:ea typeface="+mn-ea"/>
                </a:rPr>
                <a:t>网络资源为中心</a:t>
              </a:r>
              <a:endParaRPr lang="en-US" altLang="zh-CN" kern="0" dirty="0">
                <a:solidFill>
                  <a:srgbClr val="2D2015"/>
                </a:solidFill>
                <a:latin typeface="+mn-ea"/>
                <a:ea typeface="+mn-ea"/>
              </a:endParaRPr>
            </a:p>
          </p:txBody>
        </p:sp>
        <p:sp>
          <p:nvSpPr>
            <p:cNvPr id="71" name="上箭头 51"/>
            <p:cNvSpPr/>
            <p:nvPr/>
          </p:nvSpPr>
          <p:spPr bwMode="auto">
            <a:xfrm rot="5400000">
              <a:off x="2935221" y="3426502"/>
              <a:ext cx="288001" cy="288591"/>
            </a:xfrm>
            <a:prstGeom prst="upArrow">
              <a:avLst/>
            </a:prstGeom>
            <a:solidFill>
              <a:schemeClr val="bg2">
                <a:lumMod val="75000"/>
              </a:schemeClr>
            </a:solidFill>
            <a:ln>
              <a:noFill/>
            </a:ln>
            <a:effectLst>
              <a:outerShdw blurRad="50800" dist="38100" dir="2700000" algn="tl" rotWithShape="0">
                <a:prstClr val="black">
                  <a:alpha val="40000"/>
                </a:prstClr>
              </a:outerShdw>
            </a:effectLst>
          </p:spPr>
          <p:txBody>
            <a:bodyPr lIns="81571" tIns="40785" rIns="81571" bIns="40785"/>
            <a:lstStyle/>
            <a:p>
              <a:pPr defTabSz="815340">
                <a:buClr>
                  <a:srgbClr val="CC9900"/>
                </a:buClr>
                <a:buFont typeface="Wingdings" panose="05000000000000000000" pitchFamily="2" charset="2"/>
                <a:buChar char="n"/>
                <a:defRPr/>
              </a:pPr>
              <a:endParaRPr lang="zh-CN" altLang="en-US" dirty="0">
                <a:solidFill>
                  <a:srgbClr val="B2B2B2"/>
                </a:solidFill>
                <a:latin typeface="+mn-ea"/>
                <a:ea typeface="+mn-ea"/>
              </a:endParaRPr>
            </a:p>
          </p:txBody>
        </p:sp>
        <p:sp>
          <p:nvSpPr>
            <p:cNvPr id="72" name="矩形 71"/>
            <p:cNvSpPr/>
            <p:nvPr/>
          </p:nvSpPr>
          <p:spPr bwMode="auto">
            <a:xfrm>
              <a:off x="3295666" y="3468451"/>
              <a:ext cx="1807785" cy="215405"/>
            </a:xfrm>
            <a:prstGeom prst="rect">
              <a:avLst/>
            </a:prstGeom>
            <a:solidFill>
              <a:schemeClr val="bg2">
                <a:lumMod val="40000"/>
                <a:lumOff val="60000"/>
              </a:schemeClr>
            </a:solidFill>
            <a:ln>
              <a:noFill/>
            </a:ln>
            <a:effectLst/>
          </p:spPr>
          <p:txBody>
            <a:bodyPr lIns="91428" tIns="45714" rIns="91428" bIns="45714" anchor="ctr"/>
            <a:lstStyle/>
            <a:p>
              <a:pPr algn="ctr" defTabSz="815340">
                <a:lnSpc>
                  <a:spcPct val="150000"/>
                </a:lnSpc>
                <a:defRPr/>
              </a:pPr>
              <a:r>
                <a:rPr lang="zh-CN" altLang="en-US" kern="0" dirty="0">
                  <a:solidFill>
                    <a:srgbClr val="2D2015"/>
                  </a:solidFill>
                  <a:latin typeface="+mn-ea"/>
                  <a:ea typeface="+mn-ea"/>
                </a:rPr>
                <a:t>客户体验及生态圈为中心</a:t>
              </a:r>
              <a:endParaRPr lang="en-US" altLang="zh-CN" kern="0" dirty="0">
                <a:solidFill>
                  <a:srgbClr val="2D2015"/>
                </a:solidFill>
                <a:latin typeface="+mn-ea"/>
                <a:ea typeface="+mn-ea"/>
              </a:endParaRPr>
            </a:p>
          </p:txBody>
        </p:sp>
        <p:sp>
          <p:nvSpPr>
            <p:cNvPr id="73" name="矩形 72"/>
            <p:cNvSpPr/>
            <p:nvPr/>
          </p:nvSpPr>
          <p:spPr bwMode="auto">
            <a:xfrm>
              <a:off x="1721865" y="3827857"/>
              <a:ext cx="1140912" cy="216596"/>
            </a:xfrm>
            <a:prstGeom prst="rect">
              <a:avLst/>
            </a:prstGeom>
            <a:solidFill>
              <a:schemeClr val="bg2">
                <a:lumMod val="40000"/>
                <a:lumOff val="60000"/>
              </a:schemeClr>
            </a:solidFill>
            <a:ln>
              <a:noFill/>
            </a:ln>
            <a:effectLst/>
          </p:spPr>
          <p:txBody>
            <a:bodyPr lIns="91428" tIns="45714" rIns="91428" bIns="45714" anchor="ctr"/>
            <a:lstStyle/>
            <a:p>
              <a:pPr algn="ctr" defTabSz="815340">
                <a:lnSpc>
                  <a:spcPct val="150000"/>
                </a:lnSpc>
                <a:defRPr/>
              </a:pPr>
              <a:r>
                <a:rPr lang="zh-CN" altLang="en-US" kern="0" dirty="0">
                  <a:solidFill>
                    <a:srgbClr val="2D2015"/>
                  </a:solidFill>
                  <a:latin typeface="+mn-ea"/>
                  <a:ea typeface="+mn-ea"/>
                </a:rPr>
                <a:t>封闭</a:t>
              </a:r>
              <a:endParaRPr lang="en-US" altLang="zh-CN" kern="0" dirty="0">
                <a:solidFill>
                  <a:srgbClr val="2D2015"/>
                </a:solidFill>
                <a:latin typeface="+mn-ea"/>
                <a:ea typeface="+mn-ea"/>
              </a:endParaRPr>
            </a:p>
          </p:txBody>
        </p:sp>
        <p:sp>
          <p:nvSpPr>
            <p:cNvPr id="74" name="上箭头 51"/>
            <p:cNvSpPr/>
            <p:nvPr/>
          </p:nvSpPr>
          <p:spPr bwMode="auto">
            <a:xfrm rot="5400000">
              <a:off x="2935221" y="3807330"/>
              <a:ext cx="288001" cy="288591"/>
            </a:xfrm>
            <a:prstGeom prst="upArrow">
              <a:avLst/>
            </a:prstGeom>
            <a:solidFill>
              <a:schemeClr val="bg2">
                <a:lumMod val="75000"/>
              </a:schemeClr>
            </a:solidFill>
            <a:ln>
              <a:noFill/>
            </a:ln>
            <a:effectLst>
              <a:outerShdw blurRad="50800" dist="38100" dir="2700000" algn="tl" rotWithShape="0">
                <a:prstClr val="black">
                  <a:alpha val="40000"/>
                </a:prstClr>
              </a:outerShdw>
            </a:effectLst>
          </p:spPr>
          <p:txBody>
            <a:bodyPr lIns="81571" tIns="40785" rIns="81571" bIns="40785"/>
            <a:lstStyle/>
            <a:p>
              <a:pPr defTabSz="815340">
                <a:buClr>
                  <a:srgbClr val="CC9900"/>
                </a:buClr>
                <a:buFont typeface="Wingdings" panose="05000000000000000000" pitchFamily="2" charset="2"/>
                <a:buChar char="n"/>
                <a:defRPr/>
              </a:pPr>
              <a:endParaRPr lang="zh-CN" altLang="en-US" dirty="0">
                <a:solidFill>
                  <a:srgbClr val="B2B2B2"/>
                </a:solidFill>
                <a:latin typeface="+mn-ea"/>
                <a:ea typeface="+mn-ea"/>
              </a:endParaRPr>
            </a:p>
          </p:txBody>
        </p:sp>
        <p:sp>
          <p:nvSpPr>
            <p:cNvPr id="75" name="矩形 74"/>
            <p:cNvSpPr/>
            <p:nvPr/>
          </p:nvSpPr>
          <p:spPr bwMode="auto">
            <a:xfrm>
              <a:off x="3295666" y="3827857"/>
              <a:ext cx="1812940" cy="216596"/>
            </a:xfrm>
            <a:prstGeom prst="rect">
              <a:avLst/>
            </a:prstGeom>
            <a:solidFill>
              <a:schemeClr val="bg2">
                <a:lumMod val="40000"/>
                <a:lumOff val="60000"/>
              </a:schemeClr>
            </a:solidFill>
            <a:ln>
              <a:noFill/>
            </a:ln>
            <a:effectLst/>
          </p:spPr>
          <p:txBody>
            <a:bodyPr lIns="91428" tIns="45714" rIns="91428" bIns="45714" anchor="ctr"/>
            <a:lstStyle/>
            <a:p>
              <a:pPr defTabSz="815340">
                <a:lnSpc>
                  <a:spcPct val="150000"/>
                </a:lnSpc>
                <a:defRPr/>
              </a:pPr>
              <a:r>
                <a:rPr lang="zh-CN" altLang="en-US" kern="0" dirty="0">
                  <a:solidFill>
                    <a:srgbClr val="2D2015"/>
                  </a:solidFill>
                  <a:latin typeface="+mn-ea"/>
                  <a:ea typeface="+mn-ea"/>
                </a:rPr>
                <a:t>开放、用户驱动、实时知识</a:t>
              </a:r>
              <a:endParaRPr lang="en-US" altLang="zh-CN" kern="0" dirty="0">
                <a:solidFill>
                  <a:srgbClr val="2D2015"/>
                </a:solidFill>
                <a:latin typeface="+mn-ea"/>
                <a:ea typeface="+mn-ea"/>
              </a:endParaRPr>
            </a:p>
          </p:txBody>
        </p:sp>
        <p:sp>
          <p:nvSpPr>
            <p:cNvPr id="76" name="矩形 75"/>
            <p:cNvSpPr/>
            <p:nvPr/>
          </p:nvSpPr>
          <p:spPr bwMode="auto">
            <a:xfrm>
              <a:off x="1721865" y="4188453"/>
              <a:ext cx="1140912" cy="215406"/>
            </a:xfrm>
            <a:prstGeom prst="rect">
              <a:avLst/>
            </a:prstGeom>
            <a:solidFill>
              <a:schemeClr val="bg2">
                <a:lumMod val="40000"/>
                <a:lumOff val="60000"/>
              </a:schemeClr>
            </a:solidFill>
            <a:ln>
              <a:noFill/>
            </a:ln>
            <a:effectLst/>
          </p:spPr>
          <p:txBody>
            <a:bodyPr lIns="91428" tIns="45714" rIns="91428" bIns="45714" anchor="ctr"/>
            <a:lstStyle/>
            <a:p>
              <a:pPr algn="ctr" defTabSz="815340">
                <a:lnSpc>
                  <a:spcPct val="150000"/>
                </a:lnSpc>
                <a:defRPr/>
              </a:pPr>
              <a:r>
                <a:rPr lang="en-US" altLang="zh-CN" kern="0" dirty="0">
                  <a:solidFill>
                    <a:srgbClr val="2D2015"/>
                  </a:solidFill>
                  <a:latin typeface="+mn-ea"/>
                  <a:ea typeface="+mn-ea"/>
                </a:rPr>
                <a:t>Silo</a:t>
              </a:r>
            </a:p>
          </p:txBody>
        </p:sp>
        <p:sp>
          <p:nvSpPr>
            <p:cNvPr id="77" name="上箭头 51"/>
            <p:cNvSpPr/>
            <p:nvPr/>
          </p:nvSpPr>
          <p:spPr bwMode="auto">
            <a:xfrm rot="5400000">
              <a:off x="2935221" y="4166737"/>
              <a:ext cx="288001" cy="288591"/>
            </a:xfrm>
            <a:prstGeom prst="upArrow">
              <a:avLst/>
            </a:prstGeom>
            <a:solidFill>
              <a:schemeClr val="bg2">
                <a:lumMod val="75000"/>
              </a:schemeClr>
            </a:solidFill>
            <a:ln>
              <a:noFill/>
            </a:ln>
            <a:effectLst>
              <a:outerShdw blurRad="50800" dist="38100" dir="2700000" algn="tl" rotWithShape="0">
                <a:prstClr val="black">
                  <a:alpha val="40000"/>
                </a:prstClr>
              </a:outerShdw>
            </a:effectLst>
          </p:spPr>
          <p:txBody>
            <a:bodyPr lIns="81571" tIns="40785" rIns="81571" bIns="40785"/>
            <a:lstStyle/>
            <a:p>
              <a:pPr defTabSz="815340">
                <a:buClr>
                  <a:srgbClr val="CC9900"/>
                </a:buClr>
                <a:buFont typeface="Wingdings" panose="05000000000000000000" pitchFamily="2" charset="2"/>
                <a:buChar char="n"/>
                <a:defRPr/>
              </a:pPr>
              <a:endParaRPr lang="zh-CN" altLang="en-US" dirty="0">
                <a:solidFill>
                  <a:srgbClr val="B2B2B2"/>
                </a:solidFill>
                <a:latin typeface="+mn-ea"/>
                <a:ea typeface="+mn-ea"/>
              </a:endParaRPr>
            </a:p>
          </p:txBody>
        </p:sp>
        <p:sp>
          <p:nvSpPr>
            <p:cNvPr id="78" name="矩形 77"/>
            <p:cNvSpPr/>
            <p:nvPr/>
          </p:nvSpPr>
          <p:spPr bwMode="auto">
            <a:xfrm>
              <a:off x="3295666" y="4188453"/>
              <a:ext cx="1807785" cy="215406"/>
            </a:xfrm>
            <a:prstGeom prst="rect">
              <a:avLst/>
            </a:prstGeom>
            <a:solidFill>
              <a:schemeClr val="bg2">
                <a:lumMod val="40000"/>
                <a:lumOff val="60000"/>
              </a:schemeClr>
            </a:solidFill>
            <a:ln>
              <a:noFill/>
            </a:ln>
            <a:effectLst/>
          </p:spPr>
          <p:txBody>
            <a:bodyPr lIns="91428" tIns="45714" rIns="91428" bIns="45714" anchor="ctr"/>
            <a:lstStyle/>
            <a:p>
              <a:pPr algn="ctr" defTabSz="815340">
                <a:lnSpc>
                  <a:spcPct val="150000"/>
                </a:lnSpc>
                <a:defRPr/>
              </a:pPr>
              <a:r>
                <a:rPr lang="zh-CN" altLang="en-US" kern="0" dirty="0">
                  <a:solidFill>
                    <a:srgbClr val="2D2015"/>
                  </a:solidFill>
                  <a:latin typeface="+mn-ea"/>
                  <a:ea typeface="+mn-ea"/>
                </a:rPr>
                <a:t>云化</a:t>
              </a:r>
              <a:r>
                <a:rPr lang="en-US" altLang="zh-CN" kern="0" dirty="0">
                  <a:solidFill>
                    <a:srgbClr val="2D2015"/>
                  </a:solidFill>
                  <a:latin typeface="+mn-ea"/>
                  <a:ea typeface="+mn-ea"/>
                </a:rPr>
                <a:t>, </a:t>
              </a:r>
              <a:r>
                <a:rPr lang="zh-CN" altLang="en-US" kern="0" dirty="0">
                  <a:solidFill>
                    <a:srgbClr val="2D2015"/>
                  </a:solidFill>
                  <a:latin typeface="+mn-ea"/>
                  <a:ea typeface="+mn-ea"/>
                </a:rPr>
                <a:t>业务感知</a:t>
              </a:r>
              <a:r>
                <a:rPr lang="en-US" altLang="zh-CN" kern="0" dirty="0">
                  <a:solidFill>
                    <a:srgbClr val="2D2015"/>
                  </a:solidFill>
                  <a:latin typeface="+mn-ea"/>
                  <a:ea typeface="+mn-ea"/>
                </a:rPr>
                <a:t>, </a:t>
              </a:r>
              <a:r>
                <a:rPr lang="zh-CN" altLang="en-US" kern="0" dirty="0">
                  <a:solidFill>
                    <a:srgbClr val="2D2015"/>
                  </a:solidFill>
                  <a:latin typeface="+mn-ea"/>
                  <a:ea typeface="+mn-ea"/>
                </a:rPr>
                <a:t>自编排</a:t>
              </a:r>
              <a:endParaRPr lang="en-US" altLang="zh-CN" kern="0" dirty="0">
                <a:solidFill>
                  <a:srgbClr val="2D2015"/>
                </a:solidFill>
                <a:latin typeface="+mn-ea"/>
                <a:ea typeface="+mn-ea"/>
              </a:endParaRPr>
            </a:p>
          </p:txBody>
        </p:sp>
      </p:grpSp>
      <p:cxnSp>
        <p:nvCxnSpPr>
          <p:cNvPr id="87062" name="直接箭头连接符 23"/>
          <p:cNvCxnSpPr>
            <a:cxnSpLocks noChangeShapeType="1"/>
          </p:cNvCxnSpPr>
          <p:nvPr/>
        </p:nvCxnSpPr>
        <p:spPr bwMode="auto">
          <a:xfrm>
            <a:off x="4216400" y="3032956"/>
            <a:ext cx="3175" cy="376238"/>
          </a:xfrm>
          <a:prstGeom prst="straightConnector1">
            <a:avLst/>
          </a:prstGeom>
          <a:noFill/>
          <a:ln w="28575">
            <a:solidFill>
              <a:schemeClr val="tx2"/>
            </a:solidFill>
            <a:round/>
            <a:headEnd type="oval" w="med" len="med"/>
            <a:tailEnd type="triangle" w="med" len="med"/>
          </a:ln>
        </p:spPr>
      </p:cxnSp>
      <p:sp>
        <p:nvSpPr>
          <p:cNvPr id="116" name="矩形 115"/>
          <p:cNvSpPr/>
          <p:nvPr/>
        </p:nvSpPr>
        <p:spPr>
          <a:xfrm>
            <a:off x="5472100" y="4192610"/>
            <a:ext cx="389850" cy="830997"/>
          </a:xfrm>
          <a:prstGeom prst="rect">
            <a:avLst/>
          </a:prstGeom>
          <a:noFill/>
        </p:spPr>
        <p:txBody>
          <a:bodyPr wrap="none">
            <a:spAutoFit/>
          </a:bodyPr>
          <a:lstStyle/>
          <a:p>
            <a:pPr algn="ctr">
              <a:defRPr/>
            </a:pPr>
            <a:r>
              <a:rPr lang="zh-CN" alt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ea"/>
                <a:ea typeface="+mn-ea"/>
              </a:rPr>
              <a:t>数</a:t>
            </a:r>
            <a:endParaRPr lang="en-US" altLang="zh-CN"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ea"/>
              <a:ea typeface="+mn-ea"/>
            </a:endParaRPr>
          </a:p>
          <a:p>
            <a:pPr algn="ctr">
              <a:defRPr/>
            </a:pPr>
            <a:r>
              <a:rPr lang="zh-CN" alt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ea"/>
                <a:ea typeface="+mn-ea"/>
              </a:rPr>
              <a:t>据</a:t>
            </a:r>
            <a:endParaRPr lang="en-US" altLang="zh-CN"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ea"/>
              <a:ea typeface="+mn-ea"/>
            </a:endParaRPr>
          </a:p>
          <a:p>
            <a:pPr algn="ctr">
              <a:defRPr/>
            </a:pPr>
            <a:r>
              <a:rPr lang="zh-CN" alt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ea"/>
                <a:ea typeface="+mn-ea"/>
              </a:rPr>
              <a:t>源</a:t>
            </a:r>
          </a:p>
        </p:txBody>
      </p:sp>
      <p:sp>
        <p:nvSpPr>
          <p:cNvPr id="87064" name="圆角矩形 116"/>
          <p:cNvSpPr>
            <a:spLocks noChangeArrowheads="1"/>
          </p:cNvSpPr>
          <p:nvPr/>
        </p:nvSpPr>
        <p:spPr bwMode="auto">
          <a:xfrm>
            <a:off x="5569633" y="2303364"/>
            <a:ext cx="757238" cy="622300"/>
          </a:xfrm>
          <a:prstGeom prst="roundRect">
            <a:avLst>
              <a:gd name="adj" fmla="val 8824"/>
            </a:avLst>
          </a:prstGeom>
          <a:solidFill>
            <a:srgbClr val="FFCC99"/>
          </a:solidFill>
          <a:ln w="9525" algn="ctr">
            <a:noFill/>
            <a:round/>
          </a:ln>
        </p:spPr>
        <p:txBody>
          <a:bodyPr anchor="ctr"/>
          <a:lstStyle/>
          <a:p>
            <a:pPr algn="ctr" fontAlgn="base">
              <a:buClr>
                <a:srgbClr val="CC9900"/>
              </a:buClr>
            </a:pPr>
            <a:r>
              <a:rPr lang="zh-CN" altLang="en-US">
                <a:latin typeface="+mn-ea"/>
                <a:ea typeface="+mn-ea"/>
                <a:cs typeface="Arial Unicode MS" pitchFamily="34" charset="-122"/>
              </a:rPr>
              <a:t>精准营销</a:t>
            </a:r>
          </a:p>
        </p:txBody>
      </p:sp>
      <p:sp>
        <p:nvSpPr>
          <p:cNvPr id="118" name="圆角矩形 117"/>
          <p:cNvSpPr/>
          <p:nvPr/>
        </p:nvSpPr>
        <p:spPr bwMode="auto">
          <a:xfrm>
            <a:off x="5517246" y="2996952"/>
            <a:ext cx="3081337" cy="756084"/>
          </a:xfrm>
          <a:prstGeom prst="roundRect">
            <a:avLst>
              <a:gd name="adj" fmla="val 8824"/>
            </a:avLst>
          </a:prstGeom>
          <a:solidFill>
            <a:schemeClr val="bg1">
              <a:lumMod val="65000"/>
            </a:schemeClr>
          </a:solidFill>
          <a:ln>
            <a:noFill/>
          </a:ln>
          <a:effectLst/>
        </p:spPr>
        <p:txBody>
          <a:bodyPr anchor="ctr"/>
          <a:lstStyle/>
          <a:p>
            <a:pPr algn="ctr">
              <a:buClr>
                <a:srgbClr val="CC9900"/>
              </a:buClr>
              <a:defRPr/>
            </a:pPr>
            <a:r>
              <a:rPr lang="zh-CN" altLang="en-US" b="1" dirty="0">
                <a:latin typeface="+mn-ea"/>
                <a:ea typeface="+mn-ea"/>
              </a:rPr>
              <a:t>大数据平台</a:t>
            </a:r>
            <a:endParaRPr lang="en-US" altLang="zh-CN" b="1" dirty="0">
              <a:latin typeface="+mn-ea"/>
              <a:ea typeface="+mn-ea"/>
            </a:endParaRPr>
          </a:p>
        </p:txBody>
      </p:sp>
      <p:sp>
        <p:nvSpPr>
          <p:cNvPr id="119" name="圆角矩形 118"/>
          <p:cNvSpPr/>
          <p:nvPr/>
        </p:nvSpPr>
        <p:spPr bwMode="auto">
          <a:xfrm>
            <a:off x="5514071" y="3861048"/>
            <a:ext cx="3076575" cy="1415666"/>
          </a:xfrm>
          <a:prstGeom prst="roundRect">
            <a:avLst>
              <a:gd name="adj" fmla="val 1913"/>
            </a:avLst>
          </a:prstGeom>
          <a:noFill/>
          <a:ln w="12700">
            <a:solidFill>
              <a:schemeClr val="bg1">
                <a:lumMod val="65000"/>
              </a:schemeClr>
            </a:solidFill>
          </a:ln>
          <a:effectLst/>
        </p:spPr>
        <p:txBody>
          <a:bodyPr/>
          <a:lstStyle/>
          <a:p>
            <a:pPr fontAlgn="base">
              <a:buClr>
                <a:srgbClr val="CC9900"/>
              </a:buClr>
              <a:buFont typeface="Wingdings" panose="05000000000000000000" pitchFamily="2" charset="2"/>
              <a:buChar char="n"/>
              <a:defRPr/>
            </a:pPr>
            <a:endParaRPr lang="zh-CN" altLang="en-US" sz="1800">
              <a:latin typeface="+mn-ea"/>
              <a:ea typeface="+mn-ea"/>
            </a:endParaRPr>
          </a:p>
        </p:txBody>
      </p:sp>
      <p:sp>
        <p:nvSpPr>
          <p:cNvPr id="87067" name="圆角矩形 120"/>
          <p:cNvSpPr>
            <a:spLocks noChangeArrowheads="1"/>
          </p:cNvSpPr>
          <p:nvPr/>
        </p:nvSpPr>
        <p:spPr bwMode="auto">
          <a:xfrm>
            <a:off x="7707996" y="4569370"/>
            <a:ext cx="833437" cy="620713"/>
          </a:xfrm>
          <a:prstGeom prst="roundRect">
            <a:avLst>
              <a:gd name="adj" fmla="val 8824"/>
            </a:avLst>
          </a:prstGeom>
          <a:solidFill>
            <a:srgbClr val="92D050"/>
          </a:solidFill>
          <a:ln w="9525" algn="ctr">
            <a:noFill/>
            <a:round/>
          </a:ln>
        </p:spPr>
        <p:txBody>
          <a:bodyPr anchor="ctr"/>
          <a:lstStyle/>
          <a:p>
            <a:pPr algn="ctr" fontAlgn="base">
              <a:buClr>
                <a:srgbClr val="CC9900"/>
              </a:buClr>
            </a:pPr>
            <a:r>
              <a:rPr lang="en-US" altLang="zh-CN" sz="1600" b="1">
                <a:latin typeface="+mn-ea"/>
                <a:ea typeface="+mn-ea"/>
              </a:rPr>
              <a:t>M</a:t>
            </a:r>
            <a:r>
              <a:rPr lang="zh-CN" altLang="en-US" sz="1600" b="1">
                <a:latin typeface="+mn-ea"/>
                <a:ea typeface="+mn-ea"/>
              </a:rPr>
              <a:t>域</a:t>
            </a:r>
            <a:endParaRPr lang="en-US" altLang="zh-CN" sz="1600" b="1">
              <a:latin typeface="+mn-ea"/>
              <a:ea typeface="+mn-ea"/>
            </a:endParaRPr>
          </a:p>
        </p:txBody>
      </p:sp>
      <p:sp>
        <p:nvSpPr>
          <p:cNvPr id="87068" name="圆角矩形 131"/>
          <p:cNvSpPr>
            <a:spLocks noChangeArrowheads="1"/>
          </p:cNvSpPr>
          <p:nvPr/>
        </p:nvSpPr>
        <p:spPr bwMode="auto">
          <a:xfrm>
            <a:off x="6790421" y="4569370"/>
            <a:ext cx="835025" cy="620713"/>
          </a:xfrm>
          <a:prstGeom prst="roundRect">
            <a:avLst>
              <a:gd name="adj" fmla="val 8824"/>
            </a:avLst>
          </a:prstGeom>
          <a:solidFill>
            <a:srgbClr val="92D050"/>
          </a:solidFill>
          <a:ln w="9525" algn="ctr">
            <a:noFill/>
            <a:round/>
          </a:ln>
        </p:spPr>
        <p:txBody>
          <a:bodyPr anchor="ctr"/>
          <a:lstStyle/>
          <a:p>
            <a:pPr algn="ctr" fontAlgn="base">
              <a:buClr>
                <a:srgbClr val="CC9900"/>
              </a:buClr>
            </a:pPr>
            <a:r>
              <a:rPr lang="en-US" altLang="zh-CN" sz="1600" b="1">
                <a:latin typeface="+mn-ea"/>
                <a:ea typeface="+mn-ea"/>
              </a:rPr>
              <a:t>O</a:t>
            </a:r>
            <a:r>
              <a:rPr lang="zh-CN" altLang="en-US" sz="1600" b="1">
                <a:latin typeface="+mn-ea"/>
                <a:ea typeface="+mn-ea"/>
              </a:rPr>
              <a:t>域</a:t>
            </a:r>
            <a:endParaRPr lang="en-US" altLang="zh-CN" sz="1600" b="1">
              <a:latin typeface="+mn-ea"/>
              <a:ea typeface="+mn-ea"/>
            </a:endParaRPr>
          </a:p>
        </p:txBody>
      </p:sp>
      <p:sp>
        <p:nvSpPr>
          <p:cNvPr id="87069" name="圆角矩形 139"/>
          <p:cNvSpPr>
            <a:spLocks noChangeArrowheads="1"/>
          </p:cNvSpPr>
          <p:nvPr/>
        </p:nvSpPr>
        <p:spPr bwMode="auto">
          <a:xfrm>
            <a:off x="5868083" y="4569370"/>
            <a:ext cx="835025" cy="620713"/>
          </a:xfrm>
          <a:prstGeom prst="roundRect">
            <a:avLst>
              <a:gd name="adj" fmla="val 8824"/>
            </a:avLst>
          </a:prstGeom>
          <a:solidFill>
            <a:srgbClr val="92D050"/>
          </a:solidFill>
          <a:ln w="9525" algn="ctr">
            <a:noFill/>
            <a:round/>
          </a:ln>
        </p:spPr>
        <p:txBody>
          <a:bodyPr anchor="ctr"/>
          <a:lstStyle/>
          <a:p>
            <a:pPr algn="ctr" fontAlgn="base">
              <a:buClr>
                <a:srgbClr val="CC9900"/>
              </a:buClr>
            </a:pPr>
            <a:r>
              <a:rPr lang="en-US" altLang="zh-CN" sz="1600" b="1">
                <a:latin typeface="+mn-ea"/>
                <a:ea typeface="+mn-ea"/>
              </a:rPr>
              <a:t>B</a:t>
            </a:r>
            <a:r>
              <a:rPr lang="zh-CN" altLang="en-US" sz="1600" b="1">
                <a:latin typeface="+mn-ea"/>
                <a:ea typeface="+mn-ea"/>
              </a:rPr>
              <a:t>域</a:t>
            </a:r>
            <a:endParaRPr lang="en-US" altLang="zh-CN" sz="1600" b="1">
              <a:latin typeface="+mn-ea"/>
              <a:ea typeface="+mn-ea"/>
            </a:endParaRPr>
          </a:p>
        </p:txBody>
      </p:sp>
      <p:sp>
        <p:nvSpPr>
          <p:cNvPr id="87070" name="圆角矩形 146"/>
          <p:cNvSpPr>
            <a:spLocks noChangeArrowheads="1"/>
          </p:cNvSpPr>
          <p:nvPr/>
        </p:nvSpPr>
        <p:spPr bwMode="auto">
          <a:xfrm>
            <a:off x="6369733" y="2303364"/>
            <a:ext cx="757238" cy="622300"/>
          </a:xfrm>
          <a:prstGeom prst="roundRect">
            <a:avLst>
              <a:gd name="adj" fmla="val 8824"/>
            </a:avLst>
          </a:prstGeom>
          <a:solidFill>
            <a:srgbClr val="FFCC99"/>
          </a:solidFill>
          <a:ln w="9525" algn="ctr">
            <a:noFill/>
            <a:round/>
          </a:ln>
        </p:spPr>
        <p:txBody>
          <a:bodyPr anchor="ctr"/>
          <a:lstStyle/>
          <a:p>
            <a:pPr algn="ctr" fontAlgn="base">
              <a:buClr>
                <a:srgbClr val="CC9900"/>
              </a:buClr>
            </a:pPr>
            <a:r>
              <a:rPr lang="zh-CN" altLang="en-US">
                <a:latin typeface="+mn-ea"/>
                <a:ea typeface="+mn-ea"/>
                <a:cs typeface="Arial Unicode MS" pitchFamily="34" charset="-122"/>
              </a:rPr>
              <a:t>辅助决策</a:t>
            </a:r>
          </a:p>
        </p:txBody>
      </p:sp>
      <p:sp>
        <p:nvSpPr>
          <p:cNvPr id="87071" name="圆角矩形 147"/>
          <p:cNvSpPr>
            <a:spLocks noChangeArrowheads="1"/>
          </p:cNvSpPr>
          <p:nvPr/>
        </p:nvSpPr>
        <p:spPr bwMode="auto">
          <a:xfrm>
            <a:off x="7158721" y="2303364"/>
            <a:ext cx="757237" cy="622300"/>
          </a:xfrm>
          <a:prstGeom prst="roundRect">
            <a:avLst>
              <a:gd name="adj" fmla="val 8824"/>
            </a:avLst>
          </a:prstGeom>
          <a:solidFill>
            <a:srgbClr val="FFCC99"/>
          </a:solidFill>
          <a:ln w="9525" algn="ctr">
            <a:noFill/>
            <a:round/>
          </a:ln>
        </p:spPr>
        <p:txBody>
          <a:bodyPr anchor="ctr"/>
          <a:lstStyle/>
          <a:p>
            <a:pPr algn="ctr" fontAlgn="base">
              <a:buClr>
                <a:srgbClr val="CC9900"/>
              </a:buClr>
            </a:pPr>
            <a:r>
              <a:rPr lang="zh-CN" altLang="en-US">
                <a:latin typeface="+mn-ea"/>
                <a:ea typeface="+mn-ea"/>
                <a:cs typeface="Arial Unicode MS" pitchFamily="34" charset="-122"/>
              </a:rPr>
              <a:t>数据开放</a:t>
            </a:r>
          </a:p>
        </p:txBody>
      </p:sp>
      <p:sp>
        <p:nvSpPr>
          <p:cNvPr id="87072" name="矩形 149"/>
          <p:cNvSpPr>
            <a:spLocks noChangeArrowheads="1"/>
          </p:cNvSpPr>
          <p:nvPr/>
        </p:nvSpPr>
        <p:spPr bwMode="auto">
          <a:xfrm>
            <a:off x="5828396" y="4129633"/>
            <a:ext cx="2497137" cy="277812"/>
          </a:xfrm>
          <a:prstGeom prst="rect">
            <a:avLst/>
          </a:prstGeom>
          <a:noFill/>
          <a:ln w="9525">
            <a:noFill/>
            <a:miter lim="800000"/>
          </a:ln>
        </p:spPr>
        <p:txBody>
          <a:bodyPr>
            <a:spAutoFit/>
          </a:bodyPr>
          <a:lstStyle/>
          <a:p>
            <a:pPr algn="ctr"/>
            <a:r>
              <a:rPr lang="en-US" altLang="zh-CN" sz="1200" dirty="0">
                <a:solidFill>
                  <a:schemeClr val="tx2"/>
                </a:solidFill>
                <a:latin typeface="+mn-ea"/>
                <a:ea typeface="+mn-ea"/>
                <a:cs typeface="Arial Unicode MS" pitchFamily="34" charset="-122"/>
              </a:rPr>
              <a:t> </a:t>
            </a:r>
            <a:r>
              <a:rPr lang="zh-CN" altLang="en-US" sz="1200" dirty="0">
                <a:solidFill>
                  <a:schemeClr val="tx2"/>
                </a:solidFill>
                <a:latin typeface="+mn-ea"/>
                <a:ea typeface="+mn-ea"/>
                <a:cs typeface="Arial Unicode MS" pitchFamily="34" charset="-122"/>
              </a:rPr>
              <a:t>一份数据</a:t>
            </a:r>
            <a:r>
              <a:rPr lang="en-US" altLang="zh-CN" sz="1200" dirty="0">
                <a:solidFill>
                  <a:schemeClr val="tx2"/>
                </a:solidFill>
                <a:latin typeface="+mn-ea"/>
                <a:ea typeface="+mn-ea"/>
                <a:cs typeface="Arial Unicode MS" pitchFamily="34" charset="-122"/>
              </a:rPr>
              <a:t>,</a:t>
            </a:r>
            <a:r>
              <a:rPr lang="zh-CN" altLang="en-US" sz="1200" dirty="0">
                <a:solidFill>
                  <a:schemeClr val="tx2"/>
                </a:solidFill>
                <a:latin typeface="+mn-ea"/>
                <a:ea typeface="+mn-ea"/>
                <a:cs typeface="Arial Unicode MS" pitchFamily="34" charset="-122"/>
              </a:rPr>
              <a:t>一次采集</a:t>
            </a:r>
          </a:p>
        </p:txBody>
      </p:sp>
      <p:sp>
        <p:nvSpPr>
          <p:cNvPr id="87073" name="圆角矩形 150"/>
          <p:cNvSpPr>
            <a:spLocks noChangeArrowheads="1"/>
          </p:cNvSpPr>
          <p:nvPr/>
        </p:nvSpPr>
        <p:spPr bwMode="auto">
          <a:xfrm>
            <a:off x="7966758" y="2303364"/>
            <a:ext cx="601686" cy="622300"/>
          </a:xfrm>
          <a:prstGeom prst="roundRect">
            <a:avLst>
              <a:gd name="adj" fmla="val 8824"/>
            </a:avLst>
          </a:prstGeom>
          <a:solidFill>
            <a:srgbClr val="FFCC99"/>
          </a:solidFill>
          <a:ln w="9525" algn="ctr">
            <a:noFill/>
            <a:round/>
          </a:ln>
        </p:spPr>
        <p:txBody>
          <a:bodyPr anchor="ctr"/>
          <a:lstStyle/>
          <a:p>
            <a:pPr algn="ctr" fontAlgn="base">
              <a:buClr>
                <a:srgbClr val="CC9900"/>
              </a:buClr>
            </a:pPr>
            <a:r>
              <a:rPr lang="en-US" altLang="zh-CN" sz="1200">
                <a:latin typeface="+mn-ea"/>
                <a:ea typeface="+mn-ea"/>
                <a:cs typeface="Arial Unicode MS" pitchFamily="34" charset="-122"/>
              </a:rPr>
              <a:t>…</a:t>
            </a:r>
            <a:endParaRPr lang="zh-CN" altLang="en-US" sz="1200">
              <a:latin typeface="+mn-ea"/>
              <a:ea typeface="+mn-ea"/>
              <a:cs typeface="Arial Unicode MS" pitchFamily="34" charset="-122"/>
            </a:endParaRPr>
          </a:p>
        </p:txBody>
      </p:sp>
      <p:sp>
        <p:nvSpPr>
          <p:cNvPr id="157" name="矩形 156"/>
          <p:cNvSpPr/>
          <p:nvPr/>
        </p:nvSpPr>
        <p:spPr bwMode="auto">
          <a:xfrm>
            <a:off x="5552171" y="1412776"/>
            <a:ext cx="658812" cy="731838"/>
          </a:xfrm>
          <a:prstGeom prst="rect">
            <a:avLst/>
          </a:prstGeom>
          <a:solidFill>
            <a:schemeClr val="accent1">
              <a:lumMod val="20000"/>
              <a:lumOff val="80000"/>
            </a:scheme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lstStyle/>
          <a:p>
            <a:pPr algn="ctr">
              <a:defRPr/>
            </a:pPr>
            <a:r>
              <a:rPr lang="zh-CN" altLang="en-US" sz="1400" b="1" kern="0" dirty="0">
                <a:solidFill>
                  <a:srgbClr val="000000"/>
                </a:solidFill>
                <a:latin typeface="+mn-ea"/>
                <a:ea typeface="+mn-ea"/>
              </a:rPr>
              <a:t>个人</a:t>
            </a:r>
            <a:endParaRPr lang="en-US" altLang="zh-CN" sz="1400" b="1" kern="0" dirty="0">
              <a:solidFill>
                <a:srgbClr val="000000"/>
              </a:solidFill>
              <a:latin typeface="+mn-ea"/>
              <a:ea typeface="+mn-ea"/>
            </a:endParaRPr>
          </a:p>
          <a:p>
            <a:pPr algn="ctr">
              <a:defRPr/>
            </a:pPr>
            <a:r>
              <a:rPr lang="zh-CN" altLang="en-US" sz="1400" b="1" kern="0" dirty="0">
                <a:solidFill>
                  <a:srgbClr val="000000"/>
                </a:solidFill>
                <a:latin typeface="+mn-ea"/>
                <a:ea typeface="+mn-ea"/>
              </a:rPr>
              <a:t>客户</a:t>
            </a:r>
          </a:p>
        </p:txBody>
      </p:sp>
      <p:sp>
        <p:nvSpPr>
          <p:cNvPr id="168" name="矩形 167"/>
          <p:cNvSpPr/>
          <p:nvPr/>
        </p:nvSpPr>
        <p:spPr bwMode="auto">
          <a:xfrm>
            <a:off x="6333221" y="1417539"/>
            <a:ext cx="658812" cy="733425"/>
          </a:xfrm>
          <a:prstGeom prst="rect">
            <a:avLst/>
          </a:prstGeom>
          <a:solidFill>
            <a:schemeClr val="accent1">
              <a:lumMod val="20000"/>
              <a:lumOff val="80000"/>
            </a:scheme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lstStyle/>
          <a:p>
            <a:pPr algn="ctr" fontAlgn="base">
              <a:defRPr/>
            </a:pPr>
            <a:r>
              <a:rPr lang="zh-CN" altLang="en-US" sz="1400" b="1" kern="0" dirty="0">
                <a:solidFill>
                  <a:prstClr val="black"/>
                </a:solidFill>
                <a:latin typeface="+mn-ea"/>
                <a:ea typeface="+mn-ea"/>
              </a:rPr>
              <a:t>家庭</a:t>
            </a:r>
            <a:endParaRPr lang="en-US" altLang="zh-CN" sz="1400" b="1" kern="0" dirty="0">
              <a:solidFill>
                <a:prstClr val="black"/>
              </a:solidFill>
              <a:latin typeface="+mn-ea"/>
              <a:ea typeface="+mn-ea"/>
            </a:endParaRPr>
          </a:p>
          <a:p>
            <a:pPr algn="ctr" fontAlgn="base">
              <a:defRPr/>
            </a:pPr>
            <a:r>
              <a:rPr lang="zh-CN" altLang="en-US" sz="1400" b="1" kern="0" dirty="0">
                <a:solidFill>
                  <a:prstClr val="black"/>
                </a:solidFill>
                <a:latin typeface="+mn-ea"/>
                <a:ea typeface="+mn-ea"/>
              </a:rPr>
              <a:t>客户</a:t>
            </a:r>
          </a:p>
        </p:txBody>
      </p:sp>
      <p:sp>
        <p:nvSpPr>
          <p:cNvPr id="170" name="矩形 169"/>
          <p:cNvSpPr/>
          <p:nvPr/>
        </p:nvSpPr>
        <p:spPr bwMode="auto">
          <a:xfrm>
            <a:off x="7111096" y="1417539"/>
            <a:ext cx="658812" cy="733425"/>
          </a:xfrm>
          <a:prstGeom prst="rect">
            <a:avLst/>
          </a:prstGeom>
          <a:solidFill>
            <a:schemeClr val="accent1">
              <a:lumMod val="20000"/>
              <a:lumOff val="80000"/>
            </a:scheme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lstStyle/>
          <a:p>
            <a:pPr algn="ctr">
              <a:defRPr/>
            </a:pPr>
            <a:r>
              <a:rPr lang="zh-CN" altLang="en-US" sz="1400" b="1" kern="0" dirty="0">
                <a:solidFill>
                  <a:srgbClr val="000000"/>
                </a:solidFill>
                <a:latin typeface="+mn-ea"/>
                <a:ea typeface="+mn-ea"/>
              </a:rPr>
              <a:t>政企</a:t>
            </a:r>
            <a:endParaRPr lang="en-US" altLang="zh-CN" sz="1400" b="1" kern="0" dirty="0">
              <a:solidFill>
                <a:srgbClr val="000000"/>
              </a:solidFill>
              <a:latin typeface="+mn-ea"/>
              <a:ea typeface="+mn-ea"/>
            </a:endParaRPr>
          </a:p>
          <a:p>
            <a:pPr algn="ctr">
              <a:defRPr/>
            </a:pPr>
            <a:r>
              <a:rPr lang="zh-CN" altLang="en-US" sz="1400" b="1" kern="0" dirty="0">
                <a:solidFill>
                  <a:srgbClr val="000000"/>
                </a:solidFill>
                <a:latin typeface="+mn-ea"/>
                <a:ea typeface="+mn-ea"/>
              </a:rPr>
              <a:t>客户</a:t>
            </a:r>
          </a:p>
        </p:txBody>
      </p:sp>
      <p:sp>
        <p:nvSpPr>
          <p:cNvPr id="172" name="矩形 171"/>
          <p:cNvSpPr/>
          <p:nvPr/>
        </p:nvSpPr>
        <p:spPr bwMode="auto">
          <a:xfrm>
            <a:off x="7904846" y="1423889"/>
            <a:ext cx="658812" cy="733425"/>
          </a:xfrm>
          <a:prstGeom prst="rect">
            <a:avLst/>
          </a:prstGeom>
          <a:solidFill>
            <a:schemeClr val="accent1">
              <a:lumMod val="20000"/>
              <a:lumOff val="80000"/>
            </a:scheme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lstStyle/>
          <a:p>
            <a:pPr algn="ctr">
              <a:defRPr/>
            </a:pPr>
            <a:r>
              <a:rPr lang="zh-CN" altLang="en-US" sz="1400" b="1" kern="0" dirty="0">
                <a:solidFill>
                  <a:srgbClr val="000000"/>
                </a:solidFill>
                <a:latin typeface="+mn-ea"/>
                <a:ea typeface="+mn-ea"/>
              </a:rPr>
              <a:t>互联网</a:t>
            </a:r>
            <a:endParaRPr lang="en-US" altLang="zh-CN" sz="1400" b="1" kern="0" dirty="0">
              <a:solidFill>
                <a:srgbClr val="000000"/>
              </a:solidFill>
              <a:latin typeface="+mn-ea"/>
              <a:ea typeface="+mn-ea"/>
            </a:endParaRPr>
          </a:p>
          <a:p>
            <a:pPr algn="ctr">
              <a:defRPr/>
            </a:pPr>
            <a:r>
              <a:rPr lang="zh-CN" altLang="en-US" sz="1400" b="1" kern="0" dirty="0">
                <a:solidFill>
                  <a:srgbClr val="000000"/>
                </a:solidFill>
                <a:latin typeface="+mn-ea"/>
                <a:ea typeface="+mn-ea"/>
              </a:rPr>
              <a:t>客户</a:t>
            </a:r>
          </a:p>
        </p:txBody>
      </p:sp>
      <p:sp>
        <p:nvSpPr>
          <p:cNvPr id="87078" name="矩形 127"/>
          <p:cNvSpPr>
            <a:spLocks noChangeArrowheads="1"/>
          </p:cNvSpPr>
          <p:nvPr/>
        </p:nvSpPr>
        <p:spPr bwMode="auto">
          <a:xfrm>
            <a:off x="5785533" y="3032956"/>
            <a:ext cx="2497138" cy="276225"/>
          </a:xfrm>
          <a:prstGeom prst="rect">
            <a:avLst/>
          </a:prstGeom>
          <a:noFill/>
          <a:ln w="9525">
            <a:noFill/>
            <a:miter lim="800000"/>
          </a:ln>
        </p:spPr>
        <p:txBody>
          <a:bodyPr>
            <a:spAutoFit/>
          </a:bodyPr>
          <a:lstStyle/>
          <a:p>
            <a:pPr algn="ctr"/>
            <a:r>
              <a:rPr lang="zh-CN" altLang="en-US" sz="1200" dirty="0">
                <a:solidFill>
                  <a:schemeClr val="tx2"/>
                </a:solidFill>
                <a:latin typeface="+mn-ea"/>
                <a:ea typeface="+mn-ea"/>
                <a:cs typeface="Arial Unicode MS" pitchFamily="34" charset="-122"/>
              </a:rPr>
              <a:t>一份存储，全局共享，全量分析</a:t>
            </a:r>
          </a:p>
        </p:txBody>
      </p:sp>
    </p:spTree>
  </p:cSld>
  <p:clrMapOvr>
    <a:masterClrMapping/>
  </p:clrMapOvr>
  <p:transition advClick="0" advTm="800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144"/>
          <p:cNvSpPr/>
          <p:nvPr/>
        </p:nvSpPr>
        <p:spPr bwMode="auto">
          <a:xfrm>
            <a:off x="4716016" y="1694433"/>
            <a:ext cx="3816424" cy="1482539"/>
          </a:xfrm>
          <a:prstGeom prst="roundRect">
            <a:avLst>
              <a:gd name="adj" fmla="val 5508"/>
            </a:avLst>
          </a:prstGeom>
          <a:solidFill>
            <a:schemeClr val="bg2">
              <a:lumMod val="40000"/>
              <a:lumOff val="60000"/>
            </a:schemeClr>
          </a:solidFill>
          <a:ln>
            <a:noFill/>
          </a:ln>
          <a:effectLst>
            <a:outerShdw blurRad="88900" algn="ctr" rotWithShape="0">
              <a:prstClr val="black">
                <a:alpha val="80000"/>
              </a:prstClr>
            </a:outerShdw>
          </a:effectLst>
        </p:spPr>
        <p:txBody>
          <a:bodyPr lIns="0" rIns="0" anchor="ctr"/>
          <a:lstStyle/>
          <a:p>
            <a:pPr algn="ctr">
              <a:lnSpc>
                <a:spcPct val="150000"/>
              </a:lnSpc>
              <a:defRPr/>
            </a:pPr>
            <a:endParaRPr lang="zh-CN" altLang="en-US" sz="1400" kern="0" dirty="0">
              <a:solidFill>
                <a:srgbClr val="000000">
                  <a:lumMod val="85000"/>
                  <a:lumOff val="15000"/>
                </a:srgbClr>
              </a:solidFill>
              <a:latin typeface="+mn-ea"/>
              <a:ea typeface="+mn-ea"/>
            </a:endParaRPr>
          </a:p>
        </p:txBody>
      </p:sp>
      <p:sp>
        <p:nvSpPr>
          <p:cNvPr id="7" name="Rectangle 179"/>
          <p:cNvSpPr/>
          <p:nvPr/>
        </p:nvSpPr>
        <p:spPr bwMode="auto">
          <a:xfrm>
            <a:off x="4716016" y="1429321"/>
            <a:ext cx="3816424" cy="384175"/>
          </a:xfrm>
          <a:prstGeom prst="round2SameRect">
            <a:avLst/>
          </a:prstGeom>
          <a:solidFill>
            <a:srgbClr val="C00000"/>
          </a:solidFill>
          <a:ln>
            <a:noFill/>
          </a:ln>
          <a:effectLst>
            <a:outerShdw blurRad="40000" dist="23000" dir="5400000" rotWithShape="0">
              <a:srgbClr val="000000">
                <a:alpha val="35000"/>
              </a:srgbClr>
            </a:outerShdw>
          </a:effectLst>
        </p:spPr>
        <p:txBody>
          <a:bodyPr lIns="0" rIns="0" anchor="ctr"/>
          <a:lstStyle/>
          <a:p>
            <a:pPr algn="ctr" defTabSz="800100" eaLnBrk="0" hangingPunct="0">
              <a:buClr>
                <a:srgbClr val="000000"/>
              </a:buClr>
              <a:buSzPct val="70000"/>
              <a:defRPr/>
            </a:pPr>
            <a:r>
              <a:rPr lang="zh-CN" altLang="en-US" sz="1400" b="1" dirty="0">
                <a:solidFill>
                  <a:srgbClr val="FFFFFF"/>
                </a:solidFill>
                <a:latin typeface="+mn-ea"/>
                <a:ea typeface="+mn-ea"/>
                <a:cs typeface="Arial" panose="020B0604020202020204" pitchFamily="34" charset="0"/>
              </a:rPr>
              <a:t>客户挑战</a:t>
            </a:r>
          </a:p>
        </p:txBody>
      </p:sp>
      <p:sp>
        <p:nvSpPr>
          <p:cNvPr id="8" name="圆角矩形 144"/>
          <p:cNvSpPr/>
          <p:nvPr/>
        </p:nvSpPr>
        <p:spPr bwMode="auto">
          <a:xfrm>
            <a:off x="4716016" y="3472309"/>
            <a:ext cx="3816424" cy="1792895"/>
          </a:xfrm>
          <a:prstGeom prst="roundRect">
            <a:avLst>
              <a:gd name="adj" fmla="val 5508"/>
            </a:avLst>
          </a:prstGeom>
          <a:solidFill>
            <a:schemeClr val="bg2">
              <a:lumMod val="40000"/>
              <a:lumOff val="60000"/>
            </a:schemeClr>
          </a:solidFill>
          <a:ln>
            <a:noFill/>
          </a:ln>
          <a:effectLst>
            <a:outerShdw blurRad="88900" algn="ctr" rotWithShape="0">
              <a:prstClr val="black">
                <a:alpha val="80000"/>
              </a:prstClr>
            </a:outerShdw>
          </a:effectLst>
        </p:spPr>
        <p:txBody>
          <a:bodyPr lIns="0" rIns="0" anchor="ctr"/>
          <a:lstStyle/>
          <a:p>
            <a:pPr algn="ctr">
              <a:lnSpc>
                <a:spcPct val="150000"/>
              </a:lnSpc>
              <a:defRPr/>
            </a:pPr>
            <a:endParaRPr lang="zh-CN" altLang="en-US" sz="1400" kern="0" dirty="0">
              <a:solidFill>
                <a:srgbClr val="000000">
                  <a:lumMod val="85000"/>
                  <a:lumOff val="15000"/>
                </a:srgbClr>
              </a:solidFill>
              <a:latin typeface="+mn-ea"/>
              <a:ea typeface="+mn-ea"/>
            </a:endParaRPr>
          </a:p>
        </p:txBody>
      </p:sp>
      <p:sp>
        <p:nvSpPr>
          <p:cNvPr id="9" name="Rectangle 179"/>
          <p:cNvSpPr/>
          <p:nvPr/>
        </p:nvSpPr>
        <p:spPr bwMode="auto">
          <a:xfrm>
            <a:off x="4716016" y="3465004"/>
            <a:ext cx="3816424" cy="382587"/>
          </a:xfrm>
          <a:prstGeom prst="round2SameRect">
            <a:avLst/>
          </a:prstGeom>
          <a:solidFill>
            <a:srgbClr val="C00000"/>
          </a:solidFill>
          <a:ln>
            <a:noFill/>
          </a:ln>
          <a:effectLst>
            <a:outerShdw blurRad="40000" dist="23000" dir="5400000" rotWithShape="0">
              <a:srgbClr val="000000">
                <a:alpha val="35000"/>
              </a:srgbClr>
            </a:outerShdw>
          </a:effectLst>
        </p:spPr>
        <p:txBody>
          <a:bodyPr lIns="0" rIns="0" anchor="ctr"/>
          <a:lstStyle/>
          <a:p>
            <a:pPr algn="ctr" defTabSz="800100" eaLnBrk="0" hangingPunct="0">
              <a:buClr>
                <a:srgbClr val="000000"/>
              </a:buClr>
              <a:buSzPct val="70000"/>
              <a:defRPr/>
            </a:pPr>
            <a:r>
              <a:rPr lang="zh-CN" altLang="en-US" sz="1400" b="1" dirty="0">
                <a:solidFill>
                  <a:srgbClr val="FFFFFF"/>
                </a:solidFill>
                <a:latin typeface="+mn-ea"/>
                <a:ea typeface="+mn-ea"/>
                <a:cs typeface="Arial" panose="020B0604020202020204" pitchFamily="34" charset="0"/>
              </a:rPr>
              <a:t>客户价值</a:t>
            </a:r>
          </a:p>
        </p:txBody>
      </p:sp>
      <p:sp>
        <p:nvSpPr>
          <p:cNvPr id="12" name="矩形 8"/>
          <p:cNvSpPr>
            <a:spLocks noChangeArrowheads="1"/>
          </p:cNvSpPr>
          <p:nvPr/>
        </p:nvSpPr>
        <p:spPr bwMode="auto">
          <a:xfrm>
            <a:off x="4716016" y="1821433"/>
            <a:ext cx="3780420" cy="1283531"/>
          </a:xfrm>
          <a:prstGeom prst="rect">
            <a:avLst/>
          </a:prstGeom>
          <a:noFill/>
          <a:ln w="9525" algn="ctr">
            <a:noFill/>
            <a:round/>
          </a:ln>
        </p:spPr>
        <p:txBody>
          <a:bodyPr lIns="91386" tIns="45696" rIns="91386" bIns="45696"/>
          <a:lstStyle/>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100" kern="0" dirty="0">
                <a:solidFill>
                  <a:srgbClr val="000000"/>
                </a:solidFill>
                <a:latin typeface="+mn-ea"/>
                <a:ea typeface="+mn-ea"/>
                <a:cs typeface="Arial" panose="020B0604020202020204" pitchFamily="34" charset="0"/>
              </a:rPr>
              <a:t>详单数据量年增长</a:t>
            </a:r>
            <a:r>
              <a:rPr lang="en-US" altLang="zh-CN" sz="1100" kern="0" dirty="0">
                <a:solidFill>
                  <a:srgbClr val="000000"/>
                </a:solidFill>
                <a:latin typeface="+mn-ea"/>
                <a:ea typeface="+mn-ea"/>
                <a:cs typeface="Arial" panose="020B0604020202020204" pitchFamily="34" charset="0"/>
              </a:rPr>
              <a:t>30%</a:t>
            </a:r>
            <a:r>
              <a:rPr lang="zh-CN" altLang="en-US" sz="1100" kern="0" dirty="0">
                <a:solidFill>
                  <a:srgbClr val="000000"/>
                </a:solidFill>
                <a:latin typeface="+mn-ea"/>
                <a:ea typeface="+mn-ea"/>
                <a:cs typeface="Arial" panose="020B0604020202020204" pitchFamily="34" charset="0"/>
              </a:rPr>
              <a:t>，每月达到</a:t>
            </a:r>
            <a:r>
              <a:rPr lang="en-US" altLang="zh-CN" sz="1100" kern="0" dirty="0">
                <a:solidFill>
                  <a:srgbClr val="000000"/>
                </a:solidFill>
                <a:latin typeface="+mn-ea"/>
                <a:ea typeface="+mn-ea"/>
                <a:cs typeface="Arial" panose="020B0604020202020204" pitchFamily="34" charset="0"/>
              </a:rPr>
              <a:t>50TB</a:t>
            </a:r>
            <a:r>
              <a:rPr lang="zh-CN" altLang="en-US" sz="1100" kern="0" dirty="0">
                <a:solidFill>
                  <a:srgbClr val="000000"/>
                </a:solidFill>
                <a:latin typeface="+mn-ea"/>
                <a:ea typeface="+mn-ea"/>
                <a:cs typeface="Arial" panose="020B0604020202020204" pitchFamily="34" charset="0"/>
              </a:rPr>
              <a:t>，传统数据库容量无法支撑，扩容成本高。目前只能支持在线</a:t>
            </a:r>
            <a:r>
              <a:rPr lang="en-US" altLang="zh-CN" sz="1100" kern="0" dirty="0">
                <a:solidFill>
                  <a:srgbClr val="000000"/>
                </a:solidFill>
                <a:latin typeface="+mn-ea"/>
                <a:ea typeface="+mn-ea"/>
                <a:cs typeface="Arial" panose="020B0604020202020204" pitchFamily="34" charset="0"/>
              </a:rPr>
              <a:t>1</a:t>
            </a:r>
            <a:r>
              <a:rPr lang="zh-CN" altLang="en-US" sz="1100" kern="0" dirty="0">
                <a:solidFill>
                  <a:srgbClr val="000000"/>
                </a:solidFill>
                <a:latin typeface="+mn-ea"/>
                <a:ea typeface="+mn-ea"/>
                <a:cs typeface="Arial" panose="020B0604020202020204" pitchFamily="34" charset="0"/>
              </a:rPr>
              <a:t>个月话费详单查询</a:t>
            </a: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100" kern="0" dirty="0">
                <a:solidFill>
                  <a:srgbClr val="000000"/>
                </a:solidFill>
                <a:latin typeface="+mn-ea"/>
                <a:ea typeface="+mn-ea"/>
                <a:cs typeface="Arial" panose="020B0604020202020204" pitchFamily="34" charset="0"/>
              </a:rPr>
              <a:t>传统数据库处理大数据量任务时需执行</a:t>
            </a:r>
            <a:r>
              <a:rPr lang="en-US" altLang="zh-CN" sz="1100" kern="0" dirty="0">
                <a:solidFill>
                  <a:srgbClr val="000000"/>
                </a:solidFill>
                <a:latin typeface="+mn-ea"/>
                <a:ea typeface="+mn-ea"/>
                <a:cs typeface="Arial" panose="020B0604020202020204" pitchFamily="34" charset="0"/>
              </a:rPr>
              <a:t>6</a:t>
            </a:r>
            <a:r>
              <a:rPr lang="zh-CN" altLang="en-US" sz="1100" kern="0" dirty="0">
                <a:solidFill>
                  <a:srgbClr val="000000"/>
                </a:solidFill>
                <a:latin typeface="+mn-ea"/>
                <a:ea typeface="+mn-ea"/>
                <a:cs typeface="Arial" panose="020B0604020202020204" pitchFamily="34" charset="0"/>
              </a:rPr>
              <a:t>小时以上，分析速度慢，而且经常由于资源抢占分析不出结果</a:t>
            </a:r>
          </a:p>
        </p:txBody>
      </p:sp>
      <p:sp>
        <p:nvSpPr>
          <p:cNvPr id="91147" name="矩形 8"/>
          <p:cNvSpPr>
            <a:spLocks noChangeArrowheads="1"/>
          </p:cNvSpPr>
          <p:nvPr/>
        </p:nvSpPr>
        <p:spPr bwMode="auto">
          <a:xfrm>
            <a:off x="4692328" y="3891533"/>
            <a:ext cx="3768104" cy="1409675"/>
          </a:xfrm>
          <a:prstGeom prst="rect">
            <a:avLst/>
          </a:prstGeom>
          <a:noFill/>
          <a:ln w="9525" algn="ctr">
            <a:noFill/>
            <a:round/>
          </a:ln>
        </p:spPr>
        <p:txBody>
          <a:bodyPr lIns="91386" tIns="45696" rIns="91386" bIns="45696"/>
          <a:lstStyle/>
          <a:p>
            <a:pPr marL="101600" indent="-101600" defTabSz="448945" eaLnBrk="0" fontAlgn="base" hangingPunct="0">
              <a:lnSpc>
                <a:spcPct val="120000"/>
              </a:lnSpc>
              <a:buClr>
                <a:srgbClr val="990000"/>
              </a:buClr>
              <a:buSzPct val="60000"/>
              <a:buFont typeface="Wingdings" panose="05000000000000000000" pitchFamily="2" charset="2"/>
              <a:buChar char="l"/>
            </a:pPr>
            <a:r>
              <a:rPr lang="zh-CN" altLang="en-US" sz="1100" dirty="0">
                <a:solidFill>
                  <a:srgbClr val="000000"/>
                </a:solidFill>
                <a:latin typeface="+mn-ea"/>
                <a:ea typeface="+mn-ea"/>
                <a:cs typeface="Arial" panose="020B0604020202020204" pitchFamily="34" charset="0"/>
              </a:rPr>
              <a:t>更优的服务质量：在线查询</a:t>
            </a:r>
            <a:r>
              <a:rPr lang="en-US" altLang="zh-CN" sz="1100" b="1" dirty="0">
                <a:solidFill>
                  <a:srgbClr val="C00000"/>
                </a:solidFill>
                <a:latin typeface="+mn-ea"/>
                <a:ea typeface="+mn-ea"/>
                <a:cs typeface="Arial" panose="020B0604020202020204" pitchFamily="34" charset="0"/>
              </a:rPr>
              <a:t>6~24</a:t>
            </a:r>
            <a:r>
              <a:rPr lang="zh-CN" altLang="en-US" sz="1100" b="1" dirty="0">
                <a:solidFill>
                  <a:srgbClr val="C00000"/>
                </a:solidFill>
                <a:latin typeface="+mn-ea"/>
                <a:ea typeface="+mn-ea"/>
                <a:cs typeface="Arial" panose="020B0604020202020204" pitchFamily="34" charset="0"/>
              </a:rPr>
              <a:t>个月</a:t>
            </a:r>
            <a:r>
              <a:rPr lang="zh-CN" altLang="en-US" sz="1100" dirty="0">
                <a:solidFill>
                  <a:srgbClr val="000000"/>
                </a:solidFill>
                <a:latin typeface="+mn-ea"/>
                <a:ea typeface="+mn-ea"/>
                <a:cs typeface="Arial" panose="020B0604020202020204" pitchFamily="34" charset="0"/>
              </a:rPr>
              <a:t>的历史话费详单</a:t>
            </a:r>
          </a:p>
          <a:p>
            <a:pPr marL="101600" indent="-101600" defTabSz="448945" eaLnBrk="0" fontAlgn="base" hangingPunct="0">
              <a:lnSpc>
                <a:spcPct val="120000"/>
              </a:lnSpc>
              <a:buClr>
                <a:srgbClr val="990000"/>
              </a:buClr>
              <a:buSzPct val="60000"/>
              <a:buFont typeface="Wingdings" panose="05000000000000000000" pitchFamily="2" charset="2"/>
              <a:buChar char="l"/>
            </a:pPr>
            <a:r>
              <a:rPr lang="zh-CN" altLang="en-US" sz="1100" dirty="0">
                <a:solidFill>
                  <a:srgbClr val="000000"/>
                </a:solidFill>
                <a:latin typeface="+mn-ea"/>
                <a:ea typeface="+mn-ea"/>
                <a:cs typeface="Arial" panose="020B0604020202020204" pitchFamily="34" charset="0"/>
              </a:rPr>
              <a:t>更佳的处理性能：最大</a:t>
            </a:r>
            <a:r>
              <a:rPr lang="en-US" altLang="zh-CN" sz="1100" b="1" dirty="0">
                <a:solidFill>
                  <a:srgbClr val="C00000"/>
                </a:solidFill>
                <a:latin typeface="+mn-ea"/>
                <a:ea typeface="+mn-ea"/>
                <a:cs typeface="Arial" panose="020B0604020202020204" pitchFamily="34" charset="0"/>
              </a:rPr>
              <a:t>500</a:t>
            </a:r>
            <a:r>
              <a:rPr lang="zh-CN" altLang="en-US" sz="1100" b="1" dirty="0">
                <a:solidFill>
                  <a:srgbClr val="C00000"/>
                </a:solidFill>
                <a:latin typeface="+mn-ea"/>
                <a:ea typeface="+mn-ea"/>
                <a:cs typeface="Arial" panose="020B0604020202020204" pitchFamily="34" charset="0"/>
              </a:rPr>
              <a:t>用户并发查询</a:t>
            </a:r>
            <a:r>
              <a:rPr lang="zh-CN" altLang="en-US" sz="1100" dirty="0">
                <a:solidFill>
                  <a:srgbClr val="000000"/>
                </a:solidFill>
                <a:latin typeface="+mn-ea"/>
                <a:ea typeface="+mn-ea"/>
                <a:cs typeface="Arial" panose="020B0604020202020204" pitchFamily="34" charset="0"/>
              </a:rPr>
              <a:t>任务，响应时间</a:t>
            </a:r>
            <a:r>
              <a:rPr lang="zh-CN" altLang="en-US" sz="1100" b="1" dirty="0">
                <a:solidFill>
                  <a:srgbClr val="C00000"/>
                </a:solidFill>
                <a:latin typeface="+mn-ea"/>
                <a:ea typeface="+mn-ea"/>
                <a:cs typeface="Arial" panose="020B0604020202020204" pitchFamily="34" charset="0"/>
              </a:rPr>
              <a:t>小于</a:t>
            </a:r>
            <a:r>
              <a:rPr lang="en-US" altLang="zh-CN" sz="1100" b="1" dirty="0">
                <a:solidFill>
                  <a:srgbClr val="C00000"/>
                </a:solidFill>
                <a:latin typeface="+mn-ea"/>
                <a:ea typeface="+mn-ea"/>
                <a:cs typeface="Arial" panose="020B0604020202020204" pitchFamily="34" charset="0"/>
              </a:rPr>
              <a:t>500ms</a:t>
            </a:r>
          </a:p>
          <a:p>
            <a:pPr marL="101600" indent="-101600" defTabSz="448945" eaLnBrk="0" fontAlgn="base" hangingPunct="0">
              <a:lnSpc>
                <a:spcPct val="120000"/>
              </a:lnSpc>
              <a:buClr>
                <a:srgbClr val="990000"/>
              </a:buClr>
              <a:buSzPct val="60000"/>
              <a:buFont typeface="Wingdings" panose="05000000000000000000" pitchFamily="2" charset="2"/>
              <a:buChar char="l"/>
            </a:pPr>
            <a:r>
              <a:rPr lang="zh-CN" altLang="en-US" sz="1100" dirty="0">
                <a:solidFill>
                  <a:srgbClr val="000000"/>
                </a:solidFill>
                <a:latin typeface="+mn-ea"/>
                <a:ea typeface="+mn-ea"/>
                <a:cs typeface="Arial" panose="020B0604020202020204" pitchFamily="34" charset="0"/>
              </a:rPr>
              <a:t>提供</a:t>
            </a:r>
            <a:r>
              <a:rPr lang="en-US" altLang="zh-CN" sz="1100" b="1" dirty="0">
                <a:solidFill>
                  <a:srgbClr val="C00000"/>
                </a:solidFill>
                <a:latin typeface="+mn-ea"/>
                <a:ea typeface="+mn-ea"/>
                <a:cs typeface="Arial" panose="020B0604020202020204" pitchFamily="34" charset="0"/>
              </a:rPr>
              <a:t>ad-hoc</a:t>
            </a:r>
            <a:r>
              <a:rPr lang="zh-CN" altLang="en-US" sz="1100" b="1" dirty="0">
                <a:solidFill>
                  <a:srgbClr val="C00000"/>
                </a:solidFill>
                <a:latin typeface="+mn-ea"/>
                <a:ea typeface="+mn-ea"/>
                <a:cs typeface="Arial" panose="020B0604020202020204" pitchFamily="34" charset="0"/>
              </a:rPr>
              <a:t>即席查询功能</a:t>
            </a:r>
            <a:endParaRPr lang="en-US" altLang="zh-CN" sz="1100" b="1" dirty="0">
              <a:solidFill>
                <a:srgbClr val="C00000"/>
              </a:solidFill>
              <a:latin typeface="+mn-ea"/>
              <a:ea typeface="+mn-ea"/>
              <a:cs typeface="Arial" panose="020B0604020202020204" pitchFamily="34" charset="0"/>
            </a:endParaRPr>
          </a:p>
          <a:p>
            <a:pPr marL="101600" indent="-101600" defTabSz="448945" eaLnBrk="0" fontAlgn="base" hangingPunct="0">
              <a:lnSpc>
                <a:spcPct val="120000"/>
              </a:lnSpc>
              <a:buClr>
                <a:srgbClr val="990000"/>
              </a:buClr>
              <a:buSzPct val="60000"/>
              <a:buFont typeface="Wingdings" panose="05000000000000000000" pitchFamily="2" charset="2"/>
              <a:buChar char="l"/>
            </a:pPr>
            <a:r>
              <a:rPr lang="en-US" altLang="zh-CN" sz="1100" b="1" dirty="0">
                <a:solidFill>
                  <a:srgbClr val="C00000"/>
                </a:solidFill>
                <a:latin typeface="+mn-ea"/>
                <a:ea typeface="+mn-ea"/>
                <a:cs typeface="Arial" panose="020B0604020202020204" pitchFamily="34" charset="0"/>
              </a:rPr>
              <a:t>PB</a:t>
            </a:r>
            <a:r>
              <a:rPr lang="zh-CN" altLang="en-US" sz="1100" b="1" dirty="0">
                <a:solidFill>
                  <a:srgbClr val="C00000"/>
                </a:solidFill>
                <a:latin typeface="+mn-ea"/>
                <a:ea typeface="+mn-ea"/>
                <a:cs typeface="Arial" panose="020B0604020202020204" pitchFamily="34" charset="0"/>
              </a:rPr>
              <a:t>级</a:t>
            </a:r>
            <a:r>
              <a:rPr lang="zh-CN" altLang="en-US" sz="1100" dirty="0">
                <a:latin typeface="+mn-ea"/>
                <a:ea typeface="+mn-ea"/>
                <a:cs typeface="Arial" panose="020B0604020202020204" pitchFamily="34" charset="0"/>
              </a:rPr>
              <a:t>海量数据存储、计算能力</a:t>
            </a:r>
            <a:r>
              <a:rPr lang="zh-CN" altLang="en-US" sz="1100" dirty="0">
                <a:solidFill>
                  <a:srgbClr val="000000"/>
                </a:solidFill>
                <a:latin typeface="+mn-ea"/>
                <a:ea typeface="+mn-ea"/>
                <a:cs typeface="Arial" panose="020B0604020202020204" pitchFamily="34" charset="0"/>
              </a:rPr>
              <a:t>，经分业务并发分析，</a:t>
            </a:r>
            <a:r>
              <a:rPr lang="zh-CN" altLang="en-US" sz="1100" b="1" dirty="0">
                <a:solidFill>
                  <a:srgbClr val="C00000"/>
                </a:solidFill>
                <a:latin typeface="+mn-ea"/>
                <a:ea typeface="+mn-ea"/>
                <a:cs typeface="Arial" panose="020B0604020202020204" pitchFamily="34" charset="0"/>
              </a:rPr>
              <a:t>由</a:t>
            </a:r>
            <a:r>
              <a:rPr lang="en-US" altLang="zh-CN" sz="1100" b="1" dirty="0">
                <a:solidFill>
                  <a:srgbClr val="C00000"/>
                </a:solidFill>
                <a:latin typeface="+mn-ea"/>
                <a:ea typeface="+mn-ea"/>
                <a:cs typeface="Arial" panose="020B0604020202020204" pitchFamily="34" charset="0"/>
              </a:rPr>
              <a:t>5</a:t>
            </a:r>
            <a:r>
              <a:rPr lang="zh-CN" altLang="en-US" sz="1100" b="1" dirty="0">
                <a:solidFill>
                  <a:srgbClr val="C00000"/>
                </a:solidFill>
                <a:latin typeface="+mn-ea"/>
                <a:ea typeface="+mn-ea"/>
                <a:cs typeface="Arial" panose="020B0604020202020204" pitchFamily="34" charset="0"/>
              </a:rPr>
              <a:t>天减少到</a:t>
            </a:r>
            <a:r>
              <a:rPr lang="en-US" altLang="zh-CN" sz="1100" b="1" dirty="0">
                <a:solidFill>
                  <a:srgbClr val="C00000"/>
                </a:solidFill>
                <a:latin typeface="+mn-ea"/>
                <a:ea typeface="+mn-ea"/>
                <a:cs typeface="Arial" panose="020B0604020202020204" pitchFamily="34" charset="0"/>
              </a:rPr>
              <a:t>1</a:t>
            </a:r>
            <a:r>
              <a:rPr lang="zh-CN" altLang="en-US" sz="1100" b="1" dirty="0">
                <a:solidFill>
                  <a:srgbClr val="C00000"/>
                </a:solidFill>
                <a:latin typeface="+mn-ea"/>
                <a:ea typeface="+mn-ea"/>
                <a:cs typeface="Arial" panose="020B0604020202020204" pitchFamily="34" charset="0"/>
              </a:rPr>
              <a:t>天</a:t>
            </a:r>
            <a:endParaRPr lang="en-US" altLang="zh-CN" sz="1100" b="1" dirty="0">
              <a:solidFill>
                <a:srgbClr val="C00000"/>
              </a:solidFill>
              <a:latin typeface="+mn-ea"/>
              <a:ea typeface="+mn-ea"/>
              <a:cs typeface="Arial" panose="020B0604020202020204" pitchFamily="34" charset="0"/>
            </a:endParaRPr>
          </a:p>
        </p:txBody>
      </p:sp>
      <p:pic>
        <p:nvPicPr>
          <p:cNvPr id="91148" name="Picture 2"/>
          <p:cNvPicPr>
            <a:picLocks noChangeAspect="1" noChangeArrowheads="1"/>
          </p:cNvPicPr>
          <p:nvPr/>
        </p:nvPicPr>
        <p:blipFill>
          <a:blip r:embed="rId3" cstate="print"/>
          <a:srcRect/>
          <a:stretch>
            <a:fillRect/>
          </a:stretch>
        </p:blipFill>
        <p:spPr bwMode="auto">
          <a:xfrm>
            <a:off x="739775" y="1427064"/>
            <a:ext cx="3810000" cy="1811337"/>
          </a:xfrm>
          <a:prstGeom prst="rect">
            <a:avLst/>
          </a:prstGeom>
          <a:noFill/>
          <a:ln w="9525">
            <a:noFill/>
            <a:miter lim="800000"/>
            <a:headEnd/>
            <a:tailEnd/>
          </a:ln>
        </p:spPr>
      </p:pic>
      <p:sp>
        <p:nvSpPr>
          <p:cNvPr id="91149" name="矩形 15"/>
          <p:cNvSpPr>
            <a:spLocks noChangeArrowheads="1"/>
          </p:cNvSpPr>
          <p:nvPr/>
        </p:nvSpPr>
        <p:spPr bwMode="auto">
          <a:xfrm>
            <a:off x="696913" y="1412776"/>
            <a:ext cx="3875087" cy="1920875"/>
          </a:xfrm>
          <a:prstGeom prst="rect">
            <a:avLst/>
          </a:prstGeom>
          <a:noFill/>
          <a:ln w="9525">
            <a:solidFill>
              <a:srgbClr val="00B0F0"/>
            </a:solidFill>
            <a:miter lim="800000"/>
          </a:ln>
        </p:spPr>
        <p:txBody>
          <a:bodyPr lIns="91422" tIns="45711" rIns="91422" bIns="45711"/>
          <a:lstStyle/>
          <a:p>
            <a:pPr defTabSz="912495">
              <a:buClr>
                <a:srgbClr val="CC9900"/>
              </a:buClr>
              <a:buFont typeface="Wingdings" panose="05000000000000000000" pitchFamily="2" charset="2"/>
              <a:buChar char="n"/>
            </a:pPr>
            <a:endParaRPr lang="zh-CN" altLang="en-US">
              <a:latin typeface="+mn-ea"/>
              <a:ea typeface="+mn-ea"/>
            </a:endParaRPr>
          </a:p>
        </p:txBody>
      </p:sp>
      <p:sp>
        <p:nvSpPr>
          <p:cNvPr id="91150" name="矩形 16"/>
          <p:cNvSpPr>
            <a:spLocks noChangeArrowheads="1"/>
          </p:cNvSpPr>
          <p:nvPr/>
        </p:nvSpPr>
        <p:spPr bwMode="auto">
          <a:xfrm>
            <a:off x="696912" y="3477170"/>
            <a:ext cx="3875088" cy="1824038"/>
          </a:xfrm>
          <a:prstGeom prst="rect">
            <a:avLst/>
          </a:prstGeom>
          <a:noFill/>
          <a:ln w="9525">
            <a:solidFill>
              <a:srgbClr val="00B0F0"/>
            </a:solidFill>
            <a:miter lim="800000"/>
          </a:ln>
        </p:spPr>
        <p:txBody>
          <a:bodyPr lIns="91422" tIns="45711" rIns="91422" bIns="45711"/>
          <a:lstStyle/>
          <a:p>
            <a:pPr defTabSz="912495">
              <a:buClr>
                <a:srgbClr val="CC9900"/>
              </a:buClr>
              <a:buFont typeface="Wingdings" panose="05000000000000000000" pitchFamily="2" charset="2"/>
              <a:buChar char="n"/>
            </a:pPr>
            <a:endParaRPr lang="zh-CN" altLang="en-US">
              <a:latin typeface="+mn-ea"/>
              <a:ea typeface="+mn-ea"/>
            </a:endParaRPr>
          </a:p>
        </p:txBody>
      </p:sp>
      <p:pic>
        <p:nvPicPr>
          <p:cNvPr id="91151" name="Picture 3"/>
          <p:cNvPicPr preferRelativeResize="0">
            <a:picLocks noChangeArrowheads="1"/>
          </p:cNvPicPr>
          <p:nvPr/>
        </p:nvPicPr>
        <p:blipFill>
          <a:blip r:embed="rId4" cstate="print"/>
          <a:srcRect/>
          <a:stretch>
            <a:fillRect/>
          </a:stretch>
        </p:blipFill>
        <p:spPr bwMode="auto">
          <a:xfrm>
            <a:off x="731837" y="3477170"/>
            <a:ext cx="3808413" cy="1776413"/>
          </a:xfrm>
          <a:prstGeom prst="rect">
            <a:avLst/>
          </a:prstGeom>
          <a:noFill/>
          <a:ln w="9525">
            <a:noFill/>
            <a:miter lim="800000"/>
            <a:headEnd/>
            <a:tailEnd/>
          </a:ln>
        </p:spPr>
      </p:pic>
      <p:sp>
        <p:nvSpPr>
          <p:cNvPr id="16" name="标题 15"/>
          <p:cNvSpPr>
            <a:spLocks noGrp="1"/>
          </p:cNvSpPr>
          <p:nvPr>
            <p:ph type="title"/>
          </p:nvPr>
        </p:nvSpPr>
        <p:spPr/>
        <p:txBody>
          <a:bodyPr/>
          <a:lstStyle/>
          <a:p>
            <a:r>
              <a:rPr lang="zh-CN" altLang="en-US" smtClean="0"/>
              <a:t>某运营商详单分析系统</a:t>
            </a:r>
            <a:endParaRPr lang="zh-CN" altLang="en-US" dirty="0"/>
          </a:p>
        </p:txBody>
      </p:sp>
      <p:sp>
        <p:nvSpPr>
          <p:cNvPr id="3" name="Text Placeholder 2"/>
          <p:cNvSpPr>
            <a:spLocks noGrp="1"/>
          </p:cNvSpPr>
          <p:nvPr>
            <p:ph type="body" sz="quarter" idx="10"/>
          </p:nvPr>
        </p:nvSpPr>
        <p:spPr/>
        <p:txBody>
          <a:bodyPr/>
          <a:lstStyle/>
          <a:p>
            <a:endParaRPr lang="en-US"/>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44"/>
          <p:cNvSpPr/>
          <p:nvPr/>
        </p:nvSpPr>
        <p:spPr bwMode="auto">
          <a:xfrm>
            <a:off x="5086199" y="2864173"/>
            <a:ext cx="3492388" cy="1500931"/>
          </a:xfrm>
          <a:prstGeom prst="roundRect">
            <a:avLst>
              <a:gd name="adj" fmla="val 5508"/>
            </a:avLst>
          </a:prstGeom>
          <a:solidFill>
            <a:schemeClr val="bg2">
              <a:lumMod val="40000"/>
              <a:lumOff val="60000"/>
            </a:schemeClr>
          </a:solidFill>
          <a:ln>
            <a:noFill/>
          </a:ln>
          <a:effectLst>
            <a:outerShdw blurRad="88900" algn="ctr" rotWithShape="0">
              <a:prstClr val="black">
                <a:alpha val="80000"/>
              </a:prstClr>
            </a:outerShdw>
          </a:effectLst>
        </p:spPr>
        <p:txBody>
          <a:bodyPr lIns="0" rIns="0" anchor="ctr"/>
          <a:lstStyle/>
          <a:p>
            <a:pPr algn="ctr">
              <a:lnSpc>
                <a:spcPct val="150000"/>
              </a:lnSpc>
              <a:defRPr/>
            </a:pPr>
            <a:endParaRPr lang="zh-CN" altLang="en-US" sz="1400" kern="0" dirty="0">
              <a:solidFill>
                <a:srgbClr val="000000">
                  <a:lumMod val="85000"/>
                  <a:lumOff val="15000"/>
                </a:srgbClr>
              </a:solidFill>
              <a:latin typeface="+mn-ea"/>
              <a:ea typeface="+mn-ea"/>
            </a:endParaRPr>
          </a:p>
        </p:txBody>
      </p:sp>
      <p:sp>
        <p:nvSpPr>
          <p:cNvPr id="5" name="矩形 8"/>
          <p:cNvSpPr>
            <a:spLocks noChangeArrowheads="1"/>
          </p:cNvSpPr>
          <p:nvPr/>
        </p:nvSpPr>
        <p:spPr bwMode="auto">
          <a:xfrm>
            <a:off x="5086199" y="2995935"/>
            <a:ext cx="3492388" cy="1369169"/>
          </a:xfrm>
          <a:prstGeom prst="rect">
            <a:avLst/>
          </a:prstGeom>
          <a:noFill/>
          <a:ln w="9525" algn="ctr">
            <a:noFill/>
            <a:round/>
          </a:ln>
        </p:spPr>
        <p:txBody>
          <a:bodyPr lIns="91386" tIns="45696" rIns="91386" bIns="45696"/>
          <a:lstStyle/>
          <a:p>
            <a:pPr marL="135890" indent="-135890" defTabSz="600710" eaLnBrk="0" fontAlgn="auto" hangingPunct="0">
              <a:lnSpc>
                <a:spcPct val="110000"/>
              </a:lnSpc>
              <a:spcBef>
                <a:spcPts val="0"/>
              </a:spcBef>
              <a:spcAft>
                <a:spcPts val="0"/>
              </a:spcAft>
              <a:buClr>
                <a:srgbClr val="990000"/>
              </a:buClr>
              <a:buSzPct val="60000"/>
              <a:buFont typeface="Wingdings" panose="05000000000000000000" pitchFamily="2" charset="2"/>
              <a:buChar char="l"/>
              <a:defRPr/>
            </a:pPr>
            <a:r>
              <a:rPr lang="zh-CN" altLang="en-US" sz="1100" b="1" kern="0" dirty="0">
                <a:solidFill>
                  <a:srgbClr val="C00000"/>
                </a:solidFill>
                <a:latin typeface="+mn-ea"/>
                <a:ea typeface="+mn-ea"/>
                <a:cs typeface="Arial" panose="020B0604020202020204" pitchFamily="34" charset="0"/>
              </a:rPr>
              <a:t>企业级大数据平台：</a:t>
            </a:r>
            <a:r>
              <a:rPr lang="zh-CN" altLang="en-US" sz="1100" kern="0" dirty="0">
                <a:solidFill>
                  <a:srgbClr val="000000"/>
                </a:solidFill>
                <a:latin typeface="+mn-ea"/>
                <a:ea typeface="+mn-ea"/>
                <a:cs typeface="Arial" panose="020B0604020202020204" pitchFamily="34" charset="0"/>
              </a:rPr>
              <a:t>高可靠、高安全、易管理、易开发</a:t>
            </a:r>
            <a:endParaRPr lang="en-US" altLang="zh-CN" sz="1100" b="1" kern="0" dirty="0">
              <a:solidFill>
                <a:srgbClr val="C00000"/>
              </a:solidFill>
              <a:latin typeface="+mn-ea"/>
              <a:ea typeface="+mn-ea"/>
              <a:cs typeface="Arial" panose="020B0604020202020204" pitchFamily="34" charset="0"/>
            </a:endParaRPr>
          </a:p>
          <a:p>
            <a:pPr marL="135890" indent="-135890" defTabSz="600710" eaLnBrk="0" fontAlgn="auto" hangingPunct="0">
              <a:lnSpc>
                <a:spcPct val="110000"/>
              </a:lnSpc>
              <a:spcBef>
                <a:spcPts val="0"/>
              </a:spcBef>
              <a:spcAft>
                <a:spcPts val="0"/>
              </a:spcAft>
              <a:buClr>
                <a:srgbClr val="990000"/>
              </a:buClr>
              <a:buSzPct val="60000"/>
              <a:buFont typeface="Wingdings" panose="05000000000000000000" pitchFamily="2" charset="2"/>
              <a:buChar char="l"/>
              <a:defRPr/>
            </a:pPr>
            <a:r>
              <a:rPr lang="zh-CN" altLang="en-US" sz="1100" b="1" kern="0" dirty="0">
                <a:solidFill>
                  <a:srgbClr val="C00000"/>
                </a:solidFill>
                <a:latin typeface="+mn-ea"/>
                <a:ea typeface="+mn-ea"/>
                <a:cs typeface="Arial" panose="020B0604020202020204" pitchFamily="34" charset="0"/>
              </a:rPr>
              <a:t>分布式日志收集系统</a:t>
            </a:r>
            <a:r>
              <a:rPr lang="zh-CN" altLang="en-US" sz="1100" kern="0" dirty="0">
                <a:solidFill>
                  <a:srgbClr val="000000"/>
                </a:solidFill>
                <a:latin typeface="+mn-ea"/>
                <a:ea typeface="+mn-ea"/>
                <a:cs typeface="Arial" panose="020B0604020202020204" pitchFamily="34" charset="0"/>
              </a:rPr>
              <a:t>自动地将各分行的日志收集到总部大数据平台</a:t>
            </a:r>
            <a:endParaRPr lang="en-US" altLang="zh-CN" sz="1100" kern="0" dirty="0">
              <a:solidFill>
                <a:srgbClr val="000000"/>
              </a:solidFill>
              <a:latin typeface="+mn-ea"/>
              <a:ea typeface="+mn-ea"/>
              <a:cs typeface="Arial" panose="020B0604020202020204" pitchFamily="34" charset="0"/>
            </a:endParaRPr>
          </a:p>
          <a:p>
            <a:pPr marL="135890" indent="-135890" defTabSz="600710" eaLnBrk="0" fontAlgn="auto" hangingPunct="0">
              <a:lnSpc>
                <a:spcPct val="110000"/>
              </a:lnSpc>
              <a:spcBef>
                <a:spcPts val="0"/>
              </a:spcBef>
              <a:spcAft>
                <a:spcPts val="0"/>
              </a:spcAft>
              <a:buClr>
                <a:srgbClr val="990000"/>
              </a:buClr>
              <a:buSzPct val="60000"/>
              <a:buFont typeface="Wingdings" panose="05000000000000000000" pitchFamily="2" charset="2"/>
              <a:buChar char="l"/>
              <a:defRPr/>
            </a:pPr>
            <a:r>
              <a:rPr lang="zh-CN" altLang="en-US" sz="1100" b="1" kern="0" dirty="0">
                <a:solidFill>
                  <a:srgbClr val="C00000"/>
                </a:solidFill>
                <a:latin typeface="+mn-ea"/>
                <a:ea typeface="+mn-ea"/>
                <a:cs typeface="Arial" panose="020B0604020202020204" pitchFamily="34" charset="0"/>
              </a:rPr>
              <a:t>统一管理</a:t>
            </a:r>
            <a:r>
              <a:rPr lang="zh-CN" altLang="en-US" sz="1100" kern="0" dirty="0">
                <a:solidFill>
                  <a:srgbClr val="000000"/>
                </a:solidFill>
                <a:latin typeface="+mn-ea"/>
                <a:ea typeface="+mn-ea"/>
                <a:cs typeface="Arial" panose="020B0604020202020204" pitchFamily="34" charset="0"/>
              </a:rPr>
              <a:t>：分布式日志收集系统</a:t>
            </a:r>
            <a:r>
              <a:rPr lang="en-US" altLang="zh-CN" sz="1100" kern="0" dirty="0">
                <a:solidFill>
                  <a:srgbClr val="000000"/>
                </a:solidFill>
                <a:latin typeface="+mn-ea"/>
                <a:ea typeface="+mn-ea"/>
                <a:cs typeface="Arial" panose="020B0604020202020204" pitchFamily="34" charset="0"/>
              </a:rPr>
              <a:t>+</a:t>
            </a:r>
            <a:r>
              <a:rPr lang="zh-CN" altLang="en-US" sz="1100" kern="0" dirty="0">
                <a:solidFill>
                  <a:srgbClr val="000000"/>
                </a:solidFill>
                <a:latin typeface="+mn-ea"/>
                <a:ea typeface="+mn-ea"/>
                <a:cs typeface="Arial" panose="020B0604020202020204" pitchFamily="34" charset="0"/>
              </a:rPr>
              <a:t>大数据分析平台</a:t>
            </a:r>
            <a:endParaRPr lang="en-US" altLang="zh-CN" sz="1100" kern="0" dirty="0">
              <a:solidFill>
                <a:srgbClr val="000000"/>
              </a:solidFill>
              <a:latin typeface="+mn-ea"/>
              <a:ea typeface="+mn-ea"/>
              <a:cs typeface="Arial" panose="020B0604020202020204" pitchFamily="34" charset="0"/>
            </a:endParaRPr>
          </a:p>
          <a:p>
            <a:pPr marL="135890" indent="-135890" defTabSz="600710" eaLnBrk="0" fontAlgn="auto" hangingPunct="0">
              <a:lnSpc>
                <a:spcPct val="110000"/>
              </a:lnSpc>
              <a:spcBef>
                <a:spcPts val="0"/>
              </a:spcBef>
              <a:spcAft>
                <a:spcPts val="0"/>
              </a:spcAft>
              <a:buClr>
                <a:srgbClr val="990000"/>
              </a:buClr>
              <a:buSzPct val="60000"/>
              <a:buFont typeface="Wingdings" panose="05000000000000000000" pitchFamily="2" charset="2"/>
              <a:buChar char="l"/>
              <a:defRPr/>
            </a:pPr>
            <a:r>
              <a:rPr lang="zh-CN" altLang="en-US" sz="1100" kern="0" dirty="0">
                <a:solidFill>
                  <a:srgbClr val="000000"/>
                </a:solidFill>
                <a:latin typeface="+mn-ea"/>
                <a:ea typeface="+mn-ea"/>
                <a:cs typeface="Arial" panose="020B0604020202020204" pitchFamily="34" charset="0"/>
              </a:rPr>
              <a:t>基于访问日志的</a:t>
            </a:r>
            <a:r>
              <a:rPr lang="zh-CN" altLang="en-US" sz="1100" b="1" kern="0" dirty="0">
                <a:solidFill>
                  <a:srgbClr val="C00000"/>
                </a:solidFill>
                <a:latin typeface="+mn-ea"/>
                <a:ea typeface="+mn-ea"/>
                <a:cs typeface="Arial" panose="020B0604020202020204" pitchFamily="34" charset="0"/>
              </a:rPr>
              <a:t>用户行为统计和分析模型</a:t>
            </a: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100" dirty="0">
                <a:solidFill>
                  <a:srgbClr val="000000"/>
                </a:solidFill>
                <a:latin typeface="+mn-ea"/>
                <a:ea typeface="+mn-ea"/>
                <a:cs typeface="Arial" panose="020B0604020202020204" pitchFamily="34" charset="0"/>
              </a:rPr>
              <a:t>拥有</a:t>
            </a:r>
            <a:r>
              <a:rPr lang="zh-CN" altLang="en-US" sz="1100" b="1" dirty="0">
                <a:solidFill>
                  <a:srgbClr val="C00000"/>
                </a:solidFill>
                <a:latin typeface="+mn-ea"/>
                <a:ea typeface="+mn-ea"/>
                <a:cs typeface="Arial" panose="020B0604020202020204" pitchFamily="34" charset="0"/>
              </a:rPr>
              <a:t>内核级开发的工程团队</a:t>
            </a:r>
            <a:r>
              <a:rPr lang="zh-CN" altLang="en-US" sz="1100" dirty="0">
                <a:solidFill>
                  <a:srgbClr val="000000"/>
                </a:solidFill>
                <a:latin typeface="+mn-ea"/>
                <a:ea typeface="+mn-ea"/>
                <a:cs typeface="Arial" panose="020B0604020202020204" pitchFamily="34" charset="0"/>
              </a:rPr>
              <a:t>和</a:t>
            </a:r>
            <a:r>
              <a:rPr lang="zh-CN" altLang="en-US" sz="1100" b="1" dirty="0">
                <a:solidFill>
                  <a:srgbClr val="C00000"/>
                </a:solidFill>
                <a:latin typeface="+mn-ea"/>
                <a:ea typeface="+mn-ea"/>
                <a:cs typeface="Arial" panose="020B0604020202020204" pitchFamily="34" charset="0"/>
              </a:rPr>
              <a:t>咨询、服务能力</a:t>
            </a:r>
            <a:endParaRPr lang="en-US" altLang="zh-CN" sz="1100" b="1" dirty="0">
              <a:solidFill>
                <a:srgbClr val="C00000"/>
              </a:solidFill>
              <a:latin typeface="+mn-ea"/>
              <a:ea typeface="+mn-ea"/>
              <a:cs typeface="Arial" panose="020B0604020202020204" pitchFamily="34" charset="0"/>
            </a:endParaRPr>
          </a:p>
        </p:txBody>
      </p:sp>
      <p:sp>
        <p:nvSpPr>
          <p:cNvPr id="6" name="Rectangle 179"/>
          <p:cNvSpPr/>
          <p:nvPr/>
        </p:nvSpPr>
        <p:spPr bwMode="auto">
          <a:xfrm>
            <a:off x="5076056" y="2730667"/>
            <a:ext cx="3504803" cy="266285"/>
          </a:xfrm>
          <a:prstGeom prst="round2SameRect">
            <a:avLst/>
          </a:prstGeom>
          <a:solidFill>
            <a:srgbClr val="C00000"/>
          </a:solidFill>
          <a:ln>
            <a:noFill/>
          </a:ln>
          <a:effectLst>
            <a:outerShdw blurRad="40000" dist="23000" dir="5400000" rotWithShape="0">
              <a:srgbClr val="000000">
                <a:alpha val="35000"/>
              </a:srgbClr>
            </a:outerShdw>
          </a:effectLst>
        </p:spPr>
        <p:txBody>
          <a:bodyPr lIns="0" rIns="0" anchor="ctr"/>
          <a:lstStyle/>
          <a:p>
            <a:pPr algn="ctr" defTabSz="800100" eaLnBrk="0" hangingPunct="0">
              <a:buClr>
                <a:srgbClr val="000000"/>
              </a:buClr>
              <a:buSzPct val="70000"/>
              <a:defRPr/>
            </a:pPr>
            <a:r>
              <a:rPr lang="zh-CN" altLang="en-US" sz="1400" b="1" dirty="0">
                <a:solidFill>
                  <a:srgbClr val="FFFFFF"/>
                </a:solidFill>
                <a:latin typeface="+mn-ea"/>
                <a:ea typeface="+mn-ea"/>
                <a:cs typeface="Arial" panose="020B0604020202020204" pitchFamily="34" charset="0"/>
              </a:rPr>
              <a:t>解决方案</a:t>
            </a:r>
          </a:p>
        </p:txBody>
      </p:sp>
      <p:sp>
        <p:nvSpPr>
          <p:cNvPr id="7" name="圆角矩形 144"/>
          <p:cNvSpPr/>
          <p:nvPr/>
        </p:nvSpPr>
        <p:spPr bwMode="auto">
          <a:xfrm>
            <a:off x="5076056" y="1466788"/>
            <a:ext cx="3492388" cy="1206128"/>
          </a:xfrm>
          <a:prstGeom prst="roundRect">
            <a:avLst>
              <a:gd name="adj" fmla="val 5508"/>
            </a:avLst>
          </a:prstGeom>
          <a:solidFill>
            <a:schemeClr val="bg2">
              <a:lumMod val="40000"/>
              <a:lumOff val="60000"/>
            </a:schemeClr>
          </a:solidFill>
          <a:ln>
            <a:noFill/>
          </a:ln>
          <a:effectLst>
            <a:outerShdw blurRad="88900" algn="ctr" rotWithShape="0">
              <a:prstClr val="black">
                <a:alpha val="80000"/>
              </a:prstClr>
            </a:outerShdw>
          </a:effectLst>
        </p:spPr>
        <p:txBody>
          <a:bodyPr lIns="0" rIns="0" anchor="ctr"/>
          <a:lstStyle/>
          <a:p>
            <a:pPr algn="ctr">
              <a:lnSpc>
                <a:spcPct val="150000"/>
              </a:lnSpc>
              <a:defRPr/>
            </a:pPr>
            <a:endParaRPr lang="zh-CN" altLang="en-US" sz="1400" kern="0" dirty="0">
              <a:solidFill>
                <a:srgbClr val="000000">
                  <a:lumMod val="85000"/>
                  <a:lumOff val="15000"/>
                </a:srgbClr>
              </a:solidFill>
              <a:latin typeface="+mn-ea"/>
              <a:ea typeface="+mn-ea"/>
            </a:endParaRPr>
          </a:p>
        </p:txBody>
      </p:sp>
      <p:sp>
        <p:nvSpPr>
          <p:cNvPr id="8" name="矩形 8"/>
          <p:cNvSpPr>
            <a:spLocks noChangeArrowheads="1"/>
          </p:cNvSpPr>
          <p:nvPr/>
        </p:nvSpPr>
        <p:spPr bwMode="auto">
          <a:xfrm>
            <a:off x="5076056" y="1646176"/>
            <a:ext cx="3528392" cy="990736"/>
          </a:xfrm>
          <a:prstGeom prst="rect">
            <a:avLst/>
          </a:prstGeom>
          <a:noFill/>
          <a:ln w="9525" algn="ctr">
            <a:noFill/>
            <a:round/>
          </a:ln>
        </p:spPr>
        <p:txBody>
          <a:bodyPr lIns="91386" tIns="45696" rIns="91386" bIns="45696"/>
          <a:lstStyle/>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100" kern="0" dirty="0">
                <a:solidFill>
                  <a:srgbClr val="000000"/>
                </a:solidFill>
                <a:latin typeface="+mn-ea"/>
                <a:ea typeface="+mn-ea"/>
                <a:cs typeface="Arial" panose="020B0604020202020204" pitchFamily="34" charset="0"/>
              </a:rPr>
              <a:t>应对互联网金融的竞争，需要掌握网银用户行为轨迹，精准营销，扩大销售；优化网银服务模块的质量，提升客户体验</a:t>
            </a:r>
            <a:endParaRPr lang="en-US" altLang="zh-CN" sz="1100" kern="0" dirty="0">
              <a:solidFill>
                <a:srgbClr val="000000"/>
              </a:solidFill>
              <a:latin typeface="+mn-ea"/>
              <a:ea typeface="+mn-ea"/>
              <a:cs typeface="Arial" panose="020B0604020202020204" pitchFamily="34" charset="0"/>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100" kern="0" dirty="0">
                <a:solidFill>
                  <a:srgbClr val="000000"/>
                </a:solidFill>
                <a:latin typeface="+mn-ea"/>
                <a:ea typeface="+mn-ea"/>
                <a:cs typeface="Arial" panose="020B0604020202020204" pitchFamily="34" charset="0"/>
              </a:rPr>
              <a:t>安全、运维操作日志的关联分析，提高故障发生时故障点定位的准确率，提升故障响应速度</a:t>
            </a:r>
          </a:p>
        </p:txBody>
      </p:sp>
      <p:sp>
        <p:nvSpPr>
          <p:cNvPr id="9" name="Rectangle 179"/>
          <p:cNvSpPr/>
          <p:nvPr/>
        </p:nvSpPr>
        <p:spPr bwMode="auto">
          <a:xfrm>
            <a:off x="5067470" y="1412776"/>
            <a:ext cx="3500973" cy="252028"/>
          </a:xfrm>
          <a:prstGeom prst="round2SameRect">
            <a:avLst/>
          </a:prstGeom>
          <a:solidFill>
            <a:srgbClr val="C00000"/>
          </a:solidFill>
          <a:ln>
            <a:noFill/>
          </a:ln>
          <a:effectLst>
            <a:outerShdw blurRad="40000" dist="23000" dir="5400000" rotWithShape="0">
              <a:srgbClr val="000000">
                <a:alpha val="35000"/>
              </a:srgbClr>
            </a:outerShdw>
          </a:effectLst>
        </p:spPr>
        <p:txBody>
          <a:bodyPr lIns="0" rIns="0" anchor="ctr"/>
          <a:lstStyle/>
          <a:p>
            <a:pPr algn="ctr" defTabSz="800100" eaLnBrk="0" hangingPunct="0">
              <a:buClr>
                <a:srgbClr val="000000"/>
              </a:buClr>
              <a:buSzPct val="70000"/>
              <a:defRPr/>
            </a:pPr>
            <a:r>
              <a:rPr lang="zh-CN" altLang="en-US" sz="1400" b="1" dirty="0">
                <a:solidFill>
                  <a:srgbClr val="FFFFFF"/>
                </a:solidFill>
                <a:latin typeface="+mn-ea"/>
                <a:ea typeface="+mn-ea"/>
                <a:cs typeface="Arial" panose="020B0604020202020204" pitchFamily="34" charset="0"/>
              </a:rPr>
              <a:t>客户挑战</a:t>
            </a:r>
          </a:p>
        </p:txBody>
      </p:sp>
      <p:sp>
        <p:nvSpPr>
          <p:cNvPr id="10" name="圆角矩形 144"/>
          <p:cNvSpPr/>
          <p:nvPr/>
        </p:nvSpPr>
        <p:spPr bwMode="auto">
          <a:xfrm>
            <a:off x="2771800" y="4412940"/>
            <a:ext cx="5832648" cy="852264"/>
          </a:xfrm>
          <a:prstGeom prst="roundRect">
            <a:avLst>
              <a:gd name="adj" fmla="val 5508"/>
            </a:avLst>
          </a:prstGeom>
          <a:solidFill>
            <a:schemeClr val="bg2">
              <a:lumMod val="40000"/>
              <a:lumOff val="60000"/>
            </a:schemeClr>
          </a:solidFill>
          <a:ln>
            <a:noFill/>
          </a:ln>
          <a:effectLst>
            <a:outerShdw blurRad="88900" algn="ctr" rotWithShape="0">
              <a:prstClr val="black">
                <a:alpha val="80000"/>
              </a:prstClr>
            </a:outerShdw>
          </a:effectLst>
        </p:spPr>
        <p:txBody>
          <a:bodyPr lIns="0" rIns="0" anchor="ctr"/>
          <a:lstStyle/>
          <a:p>
            <a:pPr algn="ctr">
              <a:lnSpc>
                <a:spcPct val="150000"/>
              </a:lnSpc>
              <a:defRPr/>
            </a:pPr>
            <a:endParaRPr lang="zh-CN" altLang="en-US" sz="1400" kern="0" dirty="0">
              <a:solidFill>
                <a:srgbClr val="000000">
                  <a:lumMod val="85000"/>
                  <a:lumOff val="15000"/>
                </a:srgbClr>
              </a:solidFill>
              <a:latin typeface="+mn-ea"/>
              <a:ea typeface="+mn-ea"/>
            </a:endParaRPr>
          </a:p>
        </p:txBody>
      </p:sp>
      <p:sp>
        <p:nvSpPr>
          <p:cNvPr id="92170" name="矩形 8"/>
          <p:cNvSpPr>
            <a:spLocks noChangeArrowheads="1"/>
          </p:cNvSpPr>
          <p:nvPr/>
        </p:nvSpPr>
        <p:spPr bwMode="auto">
          <a:xfrm>
            <a:off x="2699792" y="4612964"/>
            <a:ext cx="5868652" cy="544227"/>
          </a:xfrm>
          <a:prstGeom prst="rect">
            <a:avLst/>
          </a:prstGeom>
          <a:noFill/>
          <a:ln w="9525" algn="ctr">
            <a:noFill/>
            <a:round/>
          </a:ln>
        </p:spPr>
        <p:txBody>
          <a:bodyPr lIns="91386" tIns="45696" rIns="91386" bIns="45696"/>
          <a:lstStyle/>
          <a:p>
            <a:pPr marL="135255" indent="-135255" defTabSz="600075" eaLnBrk="0" fontAlgn="base" hangingPunct="0">
              <a:lnSpc>
                <a:spcPct val="120000"/>
              </a:lnSpc>
              <a:buClr>
                <a:srgbClr val="990000"/>
              </a:buClr>
              <a:buSzPct val="60000"/>
              <a:buFont typeface="Wingdings" panose="05000000000000000000" pitchFamily="2" charset="2"/>
              <a:buChar char="l"/>
            </a:pPr>
            <a:r>
              <a:rPr lang="zh-CN" altLang="en-US" sz="1100" dirty="0">
                <a:solidFill>
                  <a:srgbClr val="000000"/>
                </a:solidFill>
                <a:latin typeface="+mn-ea"/>
                <a:ea typeface="+mn-ea"/>
                <a:cs typeface="Arial" panose="020B0604020202020204" pitchFamily="34" charset="0"/>
              </a:rPr>
              <a:t>统一</a:t>
            </a:r>
            <a:r>
              <a:rPr lang="zh-CN" altLang="en-US" sz="1100" dirty="0" smtClean="0">
                <a:solidFill>
                  <a:srgbClr val="000000"/>
                </a:solidFill>
                <a:latin typeface="+mn-ea"/>
                <a:ea typeface="+mn-ea"/>
                <a:cs typeface="Arial" panose="020B0604020202020204" pitchFamily="34" charset="0"/>
              </a:rPr>
              <a:t>的</a:t>
            </a:r>
            <a:r>
              <a:rPr lang="zh-CN" altLang="en-US" sz="1100" dirty="0" smtClean="0">
                <a:latin typeface="+mn-ea"/>
                <a:ea typeface="+mn-ea"/>
                <a:cs typeface="Arial" panose="020B0604020202020204" pitchFamily="34" charset="0"/>
              </a:rPr>
              <a:t>超过</a:t>
            </a:r>
            <a:r>
              <a:rPr lang="en-US" altLang="zh-CN" sz="1100" b="1" dirty="0" smtClean="0">
                <a:solidFill>
                  <a:srgbClr val="C00000"/>
                </a:solidFill>
                <a:latin typeface="+mn-ea"/>
                <a:ea typeface="+mn-ea"/>
                <a:cs typeface="Arial" panose="020B0604020202020204" pitchFamily="34" charset="0"/>
              </a:rPr>
              <a:t>500</a:t>
            </a:r>
            <a:r>
              <a:rPr lang="zh-CN" altLang="en-US" sz="1100" b="1" dirty="0" smtClean="0">
                <a:solidFill>
                  <a:srgbClr val="C00000"/>
                </a:solidFill>
                <a:latin typeface="+mn-ea"/>
                <a:ea typeface="+mn-ea"/>
                <a:cs typeface="Arial" panose="020B0604020202020204" pitchFamily="34" charset="0"/>
              </a:rPr>
              <a:t>节点分布式</a:t>
            </a:r>
            <a:r>
              <a:rPr lang="zh-CN" altLang="en-US" sz="1100" b="1" dirty="0">
                <a:solidFill>
                  <a:srgbClr val="C00000"/>
                </a:solidFill>
                <a:latin typeface="+mn-ea"/>
                <a:ea typeface="+mn-ea"/>
                <a:cs typeface="Arial" panose="020B0604020202020204" pitchFamily="34" charset="0"/>
              </a:rPr>
              <a:t>日志收集</a:t>
            </a:r>
            <a:r>
              <a:rPr lang="en-US" altLang="zh-CN" sz="1100" b="1" dirty="0">
                <a:solidFill>
                  <a:srgbClr val="C00000"/>
                </a:solidFill>
                <a:latin typeface="+mn-ea"/>
                <a:ea typeface="+mn-ea"/>
                <a:cs typeface="Arial" panose="020B0604020202020204" pitchFamily="34" charset="0"/>
              </a:rPr>
              <a:t>+</a:t>
            </a:r>
            <a:r>
              <a:rPr lang="zh-CN" altLang="en-US" sz="1100" b="1" dirty="0">
                <a:solidFill>
                  <a:srgbClr val="C00000"/>
                </a:solidFill>
                <a:latin typeface="+mn-ea"/>
                <a:ea typeface="+mn-ea"/>
                <a:cs typeface="Arial" panose="020B0604020202020204" pitchFamily="34" charset="0"/>
              </a:rPr>
              <a:t>分析大数据平台</a:t>
            </a:r>
            <a:r>
              <a:rPr lang="zh-CN" altLang="en-US" sz="1100" b="1" dirty="0" smtClean="0">
                <a:solidFill>
                  <a:srgbClr val="C00000"/>
                </a:solidFill>
                <a:latin typeface="+mn-ea"/>
                <a:ea typeface="+mn-ea"/>
                <a:cs typeface="Arial" panose="020B0604020202020204" pitchFamily="34" charset="0"/>
              </a:rPr>
              <a:t>；</a:t>
            </a:r>
            <a:r>
              <a:rPr lang="zh-CN" altLang="en-US" sz="1100" dirty="0" smtClean="0">
                <a:latin typeface="+mn-ea"/>
                <a:ea typeface="+mn-ea"/>
                <a:cs typeface="Arial" panose="020B0604020202020204" pitchFamily="34" charset="0"/>
              </a:rPr>
              <a:t>数据</a:t>
            </a:r>
            <a:r>
              <a:rPr lang="zh-CN" altLang="en-US" sz="1100" dirty="0">
                <a:latin typeface="+mn-ea"/>
                <a:ea typeface="+mn-ea"/>
                <a:cs typeface="Arial" panose="020B0604020202020204" pitchFamily="34" charset="0"/>
              </a:rPr>
              <a:t>收集周期大大缩短</a:t>
            </a:r>
          </a:p>
          <a:p>
            <a:pPr marL="135255" indent="-135255" defTabSz="600075" eaLnBrk="0" fontAlgn="base" hangingPunct="0">
              <a:lnSpc>
                <a:spcPct val="120000"/>
              </a:lnSpc>
              <a:buClr>
                <a:srgbClr val="990000"/>
              </a:buClr>
              <a:buSzPct val="60000"/>
              <a:buFont typeface="Wingdings" panose="05000000000000000000" pitchFamily="2" charset="2"/>
              <a:buChar char="l"/>
            </a:pPr>
            <a:r>
              <a:rPr lang="zh-CN" altLang="en-US" sz="1100" dirty="0">
                <a:solidFill>
                  <a:srgbClr val="000000"/>
                </a:solidFill>
                <a:latin typeface="+mn-ea"/>
                <a:ea typeface="+mn-ea"/>
                <a:cs typeface="Arial" panose="020B0604020202020204" pitchFamily="34" charset="0"/>
              </a:rPr>
              <a:t>基于网银用户行为统计和分析，</a:t>
            </a:r>
            <a:r>
              <a:rPr lang="zh-CN" altLang="en-US" sz="1100" b="1" dirty="0">
                <a:solidFill>
                  <a:srgbClr val="C00000"/>
                </a:solidFill>
                <a:latin typeface="+mn-ea"/>
                <a:ea typeface="+mn-ea"/>
                <a:cs typeface="Arial" panose="020B0604020202020204" pitchFamily="34" charset="0"/>
              </a:rPr>
              <a:t>实时</a:t>
            </a:r>
            <a:r>
              <a:rPr lang="en-US" altLang="zh-CN" sz="1100" b="1" dirty="0">
                <a:solidFill>
                  <a:srgbClr val="C00000"/>
                </a:solidFill>
                <a:latin typeface="+mn-ea"/>
                <a:ea typeface="+mn-ea"/>
                <a:cs typeface="Arial" panose="020B0604020202020204" pitchFamily="34" charset="0"/>
              </a:rPr>
              <a:t>+</a:t>
            </a:r>
            <a:r>
              <a:rPr lang="zh-CN" altLang="en-US" sz="1100" b="1" dirty="0">
                <a:solidFill>
                  <a:srgbClr val="C00000"/>
                </a:solidFill>
                <a:latin typeface="+mn-ea"/>
                <a:ea typeface="+mn-ea"/>
                <a:cs typeface="Arial" panose="020B0604020202020204" pitchFamily="34" charset="0"/>
              </a:rPr>
              <a:t>离线的精准营销</a:t>
            </a:r>
            <a:endParaRPr lang="en-US" altLang="zh-CN" sz="1100" b="1" dirty="0">
              <a:solidFill>
                <a:srgbClr val="C00000"/>
              </a:solidFill>
              <a:latin typeface="+mn-ea"/>
              <a:ea typeface="+mn-ea"/>
              <a:cs typeface="Arial" panose="020B0604020202020204" pitchFamily="34" charset="0"/>
            </a:endParaRPr>
          </a:p>
          <a:p>
            <a:pPr marL="135255" indent="-135255" defTabSz="600075" eaLnBrk="0" fontAlgn="base" hangingPunct="0">
              <a:lnSpc>
                <a:spcPct val="120000"/>
              </a:lnSpc>
              <a:buClr>
                <a:srgbClr val="990000"/>
              </a:buClr>
              <a:buSzPct val="60000"/>
              <a:buFont typeface="Wingdings" panose="05000000000000000000" pitchFamily="2" charset="2"/>
              <a:buChar char="l"/>
            </a:pPr>
            <a:r>
              <a:rPr lang="zh-CN" altLang="en-US" sz="1100" dirty="0">
                <a:solidFill>
                  <a:srgbClr val="000000"/>
                </a:solidFill>
                <a:latin typeface="+mn-ea"/>
                <a:ea typeface="+mn-ea"/>
                <a:cs typeface="Arial" panose="020B0604020202020204" pitchFamily="34" charset="0"/>
              </a:rPr>
              <a:t>安全</a:t>
            </a:r>
            <a:r>
              <a:rPr lang="en-US" altLang="zh-CN" sz="1100" dirty="0">
                <a:solidFill>
                  <a:srgbClr val="000000"/>
                </a:solidFill>
                <a:latin typeface="+mn-ea"/>
                <a:ea typeface="+mn-ea"/>
                <a:cs typeface="Arial" panose="020B0604020202020204" pitchFamily="34" charset="0"/>
              </a:rPr>
              <a:t>+</a:t>
            </a:r>
            <a:r>
              <a:rPr lang="zh-CN" altLang="en-US" sz="1100" dirty="0">
                <a:solidFill>
                  <a:srgbClr val="000000"/>
                </a:solidFill>
                <a:latin typeface="+mn-ea"/>
                <a:ea typeface="+mn-ea"/>
                <a:cs typeface="Arial" panose="020B0604020202020204" pitchFamily="34" charset="0"/>
              </a:rPr>
              <a:t>运维操作日志关联分析，</a:t>
            </a:r>
            <a:r>
              <a:rPr lang="zh-CN" altLang="en-US" sz="1100" b="1" dirty="0">
                <a:solidFill>
                  <a:srgbClr val="C00000"/>
                </a:solidFill>
                <a:latin typeface="+mn-ea"/>
                <a:ea typeface="+mn-ea"/>
                <a:cs typeface="Arial" panose="020B0604020202020204" pitchFamily="34" charset="0"/>
              </a:rPr>
              <a:t>精准定位故障点</a:t>
            </a:r>
            <a:endParaRPr lang="en-US" altLang="zh-CN" sz="1100" b="1" dirty="0">
              <a:solidFill>
                <a:srgbClr val="C00000"/>
              </a:solidFill>
              <a:latin typeface="+mn-ea"/>
              <a:ea typeface="+mn-ea"/>
              <a:cs typeface="Arial" panose="020B0604020202020204" pitchFamily="34" charset="0"/>
            </a:endParaRPr>
          </a:p>
        </p:txBody>
      </p:sp>
      <p:sp>
        <p:nvSpPr>
          <p:cNvPr id="12" name="Rectangle 179"/>
          <p:cNvSpPr/>
          <p:nvPr/>
        </p:nvSpPr>
        <p:spPr bwMode="auto">
          <a:xfrm>
            <a:off x="2771800" y="4401108"/>
            <a:ext cx="5832648" cy="252027"/>
          </a:xfrm>
          <a:prstGeom prst="round2SameRect">
            <a:avLst/>
          </a:prstGeom>
          <a:solidFill>
            <a:srgbClr val="C00000"/>
          </a:solidFill>
          <a:ln>
            <a:noFill/>
          </a:ln>
          <a:effectLst>
            <a:outerShdw blurRad="40000" dist="23000" dir="5400000" rotWithShape="0">
              <a:srgbClr val="000000">
                <a:alpha val="35000"/>
              </a:srgbClr>
            </a:outerShdw>
          </a:effectLst>
        </p:spPr>
        <p:txBody>
          <a:bodyPr lIns="0" rIns="0" anchor="ctr"/>
          <a:lstStyle/>
          <a:p>
            <a:pPr algn="ctr" defTabSz="800100" eaLnBrk="0" hangingPunct="0">
              <a:buClr>
                <a:srgbClr val="000000"/>
              </a:buClr>
              <a:buSzPct val="70000"/>
              <a:defRPr/>
            </a:pPr>
            <a:r>
              <a:rPr lang="zh-CN" altLang="en-US" sz="1400" b="1" dirty="0">
                <a:solidFill>
                  <a:srgbClr val="FFFFFF"/>
                </a:solidFill>
                <a:latin typeface="+mn-ea"/>
                <a:ea typeface="+mn-ea"/>
                <a:cs typeface="Arial" panose="020B0604020202020204" pitchFamily="34" charset="0"/>
              </a:rPr>
              <a:t>客户价值</a:t>
            </a:r>
          </a:p>
        </p:txBody>
      </p:sp>
      <p:sp>
        <p:nvSpPr>
          <p:cNvPr id="13" name="标题 12"/>
          <p:cNvSpPr>
            <a:spLocks noGrp="1"/>
          </p:cNvSpPr>
          <p:nvPr>
            <p:ph type="title"/>
          </p:nvPr>
        </p:nvSpPr>
        <p:spPr/>
        <p:txBody>
          <a:bodyPr/>
          <a:lstStyle/>
          <a:p>
            <a:r>
              <a:rPr lang="zh-CN" altLang="en-US" smtClean="0"/>
              <a:t>某行日志分析系统</a:t>
            </a:r>
            <a:endParaRPr lang="zh-CN" altLang="en-US" dirty="0"/>
          </a:p>
        </p:txBody>
      </p:sp>
      <p:sp>
        <p:nvSpPr>
          <p:cNvPr id="3" name="Text Placeholder 2"/>
          <p:cNvSpPr>
            <a:spLocks noGrp="1"/>
          </p:cNvSpPr>
          <p:nvPr>
            <p:ph type="body" sz="quarter" idx="10"/>
          </p:nvPr>
        </p:nvSpPr>
        <p:spPr/>
        <p:txBody>
          <a:bodyPr/>
          <a:lstStyle/>
          <a:p>
            <a:endParaRPr lang="en-US"/>
          </a:p>
        </p:txBody>
      </p:sp>
      <p:sp>
        <p:nvSpPr>
          <p:cNvPr id="15" name="矩形 14"/>
          <p:cNvSpPr/>
          <p:nvPr/>
        </p:nvSpPr>
        <p:spPr bwMode="auto">
          <a:xfrm>
            <a:off x="719571" y="1412776"/>
            <a:ext cx="1907736" cy="1826169"/>
          </a:xfrm>
          <a:prstGeom prst="rect">
            <a:avLst/>
          </a:prstGeom>
          <a:noFill/>
          <a:ln>
            <a:solidFill>
              <a:srgbClr val="00B4B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mn-ea"/>
              <a:ea typeface="+mn-ea"/>
              <a:cs typeface="Times New Roman" panose="02020603050405020304" pitchFamily="18" charset="0"/>
            </a:endParaRPr>
          </a:p>
        </p:txBody>
      </p:sp>
      <p:sp>
        <p:nvSpPr>
          <p:cNvPr id="16" name="TextBox 15"/>
          <p:cNvSpPr txBox="1"/>
          <p:nvPr/>
        </p:nvSpPr>
        <p:spPr>
          <a:xfrm>
            <a:off x="719571" y="1438745"/>
            <a:ext cx="1043640" cy="215444"/>
          </a:xfrm>
          <a:prstGeom prst="rect">
            <a:avLst/>
          </a:prstGeom>
          <a:noFill/>
        </p:spPr>
        <p:txBody>
          <a:bodyPr wrap="square" rtlCol="0">
            <a:spAutoFit/>
          </a:bodyPr>
          <a:lstStyle/>
          <a:p>
            <a:r>
              <a:rPr lang="zh-CN" altLang="en-US" sz="800" b="1" dirty="0" smtClean="0">
                <a:latin typeface="+mn-ea"/>
                <a:ea typeface="+mn-ea"/>
                <a:cs typeface="Arial" panose="020B0604020202020204" pitchFamily="34" charset="0"/>
              </a:rPr>
              <a:t>分行</a:t>
            </a:r>
            <a:endParaRPr lang="zh-CN" altLang="en-US" sz="800" b="1" dirty="0">
              <a:latin typeface="+mn-ea"/>
              <a:ea typeface="+mn-ea"/>
              <a:cs typeface="Arial" panose="020B0604020202020204" pitchFamily="34" charset="0"/>
            </a:endParaRPr>
          </a:p>
        </p:txBody>
      </p:sp>
      <p:sp>
        <p:nvSpPr>
          <p:cNvPr id="17" name="TextBox 16"/>
          <p:cNvSpPr txBox="1"/>
          <p:nvPr/>
        </p:nvSpPr>
        <p:spPr>
          <a:xfrm>
            <a:off x="719571" y="3382961"/>
            <a:ext cx="1800200" cy="215444"/>
          </a:xfrm>
          <a:prstGeom prst="rect">
            <a:avLst/>
          </a:prstGeom>
          <a:noFill/>
        </p:spPr>
        <p:txBody>
          <a:bodyPr wrap="square" rtlCol="0">
            <a:spAutoFit/>
          </a:bodyPr>
          <a:lstStyle/>
          <a:p>
            <a:r>
              <a:rPr lang="zh-CN" altLang="en-US" sz="800" b="1" dirty="0" smtClean="0">
                <a:latin typeface="+mn-ea"/>
                <a:ea typeface="+mn-ea"/>
                <a:cs typeface="Arial" panose="020B0604020202020204" pitchFamily="34" charset="0"/>
              </a:rPr>
              <a:t>北方数据中心</a:t>
            </a:r>
            <a:endParaRPr lang="zh-CN" altLang="en-US" sz="800" b="1" dirty="0">
              <a:latin typeface="+mn-ea"/>
              <a:ea typeface="+mn-ea"/>
              <a:cs typeface="Arial" panose="020B0604020202020204" pitchFamily="34" charset="0"/>
            </a:endParaRPr>
          </a:p>
        </p:txBody>
      </p:sp>
      <p:sp>
        <p:nvSpPr>
          <p:cNvPr id="18" name="TextBox 17"/>
          <p:cNvSpPr txBox="1"/>
          <p:nvPr/>
        </p:nvSpPr>
        <p:spPr>
          <a:xfrm>
            <a:off x="2807803" y="2230833"/>
            <a:ext cx="1719808" cy="215444"/>
          </a:xfrm>
          <a:prstGeom prst="rect">
            <a:avLst/>
          </a:prstGeom>
          <a:noFill/>
        </p:spPr>
        <p:txBody>
          <a:bodyPr wrap="square" rtlCol="0">
            <a:spAutoFit/>
          </a:bodyPr>
          <a:lstStyle/>
          <a:p>
            <a:r>
              <a:rPr lang="zh-CN" altLang="en-US" sz="800" b="1" dirty="0" smtClean="0">
                <a:latin typeface="+mn-ea"/>
                <a:ea typeface="+mn-ea"/>
                <a:cs typeface="Arial" panose="020B0604020202020204" pitchFamily="34" charset="0"/>
              </a:rPr>
              <a:t>南方数据中心</a:t>
            </a:r>
            <a:endParaRPr lang="zh-CN" altLang="en-US" sz="800" b="1" dirty="0">
              <a:latin typeface="+mn-ea"/>
              <a:ea typeface="+mn-ea"/>
              <a:cs typeface="Arial" panose="020B0604020202020204" pitchFamily="34" charset="0"/>
            </a:endParaRPr>
          </a:p>
        </p:txBody>
      </p:sp>
      <p:sp>
        <p:nvSpPr>
          <p:cNvPr id="19" name="TextBox 18"/>
          <p:cNvSpPr txBox="1"/>
          <p:nvPr/>
        </p:nvSpPr>
        <p:spPr>
          <a:xfrm>
            <a:off x="899694" y="1654769"/>
            <a:ext cx="467949" cy="338554"/>
          </a:xfrm>
          <a:prstGeom prst="rect">
            <a:avLst/>
          </a:prstGeom>
          <a:solidFill>
            <a:srgbClr val="00B050"/>
          </a:solidFill>
        </p:spPr>
        <p:txBody>
          <a:bodyPr wrap="square" rtlCol="0">
            <a:spAutoFit/>
          </a:bodyPr>
          <a:lstStyle/>
          <a:p>
            <a:r>
              <a:rPr lang="zh-CN" altLang="en-US" sz="800" dirty="0" smtClean="0">
                <a:latin typeface="+mn-ea"/>
                <a:ea typeface="+mn-ea"/>
                <a:cs typeface="Arial" panose="020B0604020202020204" pitchFamily="34" charset="0"/>
              </a:rPr>
              <a:t>日志代理</a:t>
            </a:r>
            <a:endParaRPr lang="zh-CN" altLang="en-US" sz="800" dirty="0">
              <a:latin typeface="+mn-ea"/>
              <a:ea typeface="+mn-ea"/>
              <a:cs typeface="Arial" panose="020B0604020202020204" pitchFamily="34" charset="0"/>
            </a:endParaRPr>
          </a:p>
        </p:txBody>
      </p:sp>
      <p:sp>
        <p:nvSpPr>
          <p:cNvPr id="20" name="TextBox 19"/>
          <p:cNvSpPr txBox="1"/>
          <p:nvPr/>
        </p:nvSpPr>
        <p:spPr>
          <a:xfrm rot="5400000">
            <a:off x="377584" y="2789423"/>
            <a:ext cx="1403680" cy="215444"/>
          </a:xfrm>
          <a:prstGeom prst="rect">
            <a:avLst/>
          </a:prstGeom>
          <a:noFill/>
        </p:spPr>
        <p:txBody>
          <a:bodyPr wrap="square" rtlCol="0">
            <a:spAutoFit/>
          </a:bodyPr>
          <a:lstStyle/>
          <a:p>
            <a:r>
              <a:rPr lang="en-US" altLang="zh-CN" sz="800" smtClean="0">
                <a:latin typeface="+mn-ea"/>
                <a:ea typeface="+mn-ea"/>
                <a:cs typeface="Arial" panose="020B0604020202020204" pitchFamily="34" charset="0"/>
              </a:rPr>
              <a:t>…</a:t>
            </a:r>
            <a:endParaRPr lang="zh-CN" altLang="en-US" sz="800">
              <a:latin typeface="+mn-ea"/>
              <a:ea typeface="+mn-ea"/>
              <a:cs typeface="Arial" panose="020B0604020202020204" pitchFamily="34" charset="0"/>
            </a:endParaRPr>
          </a:p>
        </p:txBody>
      </p:sp>
      <p:sp>
        <p:nvSpPr>
          <p:cNvPr id="21" name="TextBox 20"/>
          <p:cNvSpPr txBox="1"/>
          <p:nvPr/>
        </p:nvSpPr>
        <p:spPr>
          <a:xfrm>
            <a:off x="863587" y="2447437"/>
            <a:ext cx="504056" cy="338554"/>
          </a:xfrm>
          <a:prstGeom prst="rect">
            <a:avLst/>
          </a:prstGeom>
          <a:solidFill>
            <a:srgbClr val="00B050"/>
          </a:solidFill>
        </p:spPr>
        <p:txBody>
          <a:bodyPr wrap="square" rtlCol="0">
            <a:spAutoFit/>
          </a:bodyPr>
          <a:lstStyle/>
          <a:p>
            <a:r>
              <a:rPr lang="zh-CN" altLang="en-US" sz="800" dirty="0" smtClean="0">
                <a:latin typeface="+mn-ea"/>
                <a:cs typeface="Arial" panose="020B0604020202020204" pitchFamily="34" charset="0"/>
              </a:rPr>
              <a:t>日志代理</a:t>
            </a:r>
            <a:endParaRPr lang="zh-CN" altLang="en-US" sz="800" dirty="0">
              <a:latin typeface="+mn-ea"/>
              <a:cs typeface="Arial" panose="020B0604020202020204" pitchFamily="34" charset="0"/>
            </a:endParaRPr>
          </a:p>
        </p:txBody>
      </p:sp>
      <p:sp>
        <p:nvSpPr>
          <p:cNvPr id="22" name="TextBox 21"/>
          <p:cNvSpPr txBox="1"/>
          <p:nvPr/>
        </p:nvSpPr>
        <p:spPr>
          <a:xfrm>
            <a:off x="2051243" y="2014809"/>
            <a:ext cx="576064" cy="338554"/>
          </a:xfrm>
          <a:prstGeom prst="rect">
            <a:avLst/>
          </a:prstGeom>
          <a:solidFill>
            <a:schemeClr val="tx2">
              <a:lumMod val="40000"/>
              <a:lumOff val="60000"/>
            </a:schemeClr>
          </a:solidFill>
        </p:spPr>
        <p:txBody>
          <a:bodyPr wrap="square" rtlCol="0">
            <a:spAutoFit/>
          </a:bodyPr>
          <a:lstStyle/>
          <a:p>
            <a:r>
              <a:rPr lang="zh-CN" altLang="en-US" sz="800" dirty="0" smtClean="0">
                <a:latin typeface="+mn-ea"/>
                <a:ea typeface="+mn-ea"/>
                <a:cs typeface="Arial" panose="020B0604020202020204" pitchFamily="34" charset="0"/>
              </a:rPr>
              <a:t>日志服务</a:t>
            </a:r>
            <a:endParaRPr lang="zh-CN" altLang="en-US" sz="800" dirty="0">
              <a:latin typeface="+mn-ea"/>
              <a:ea typeface="+mn-ea"/>
              <a:cs typeface="Arial" panose="020B0604020202020204" pitchFamily="34" charset="0"/>
            </a:endParaRPr>
          </a:p>
        </p:txBody>
      </p:sp>
      <p:cxnSp>
        <p:nvCxnSpPr>
          <p:cNvPr id="23" name="直接箭头连接符 22"/>
          <p:cNvCxnSpPr/>
          <p:nvPr/>
        </p:nvCxnSpPr>
        <p:spPr bwMode="auto">
          <a:xfrm>
            <a:off x="1763211" y="2302841"/>
            <a:ext cx="216024" cy="0"/>
          </a:xfrm>
          <a:prstGeom prst="straightConnector1">
            <a:avLst/>
          </a:prstGeom>
          <a:noFill/>
          <a:ln w="19050">
            <a:solidFill>
              <a:srgbClr val="FF99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1439651" y="1964287"/>
            <a:ext cx="648072" cy="215444"/>
          </a:xfrm>
          <a:prstGeom prst="rect">
            <a:avLst/>
          </a:prstGeom>
          <a:noFill/>
        </p:spPr>
        <p:txBody>
          <a:bodyPr wrap="square" rtlCol="0">
            <a:spAutoFit/>
          </a:bodyPr>
          <a:lstStyle/>
          <a:p>
            <a:r>
              <a:rPr lang="zh-CN" altLang="en-US" sz="800" dirty="0" smtClean="0">
                <a:latin typeface="+mn-ea"/>
                <a:ea typeface="+mn-ea"/>
                <a:cs typeface="Arial" panose="020B0604020202020204" pitchFamily="34" charset="0"/>
              </a:rPr>
              <a:t>日志收集</a:t>
            </a:r>
            <a:endParaRPr lang="zh-CN" altLang="en-US" sz="800" dirty="0">
              <a:latin typeface="+mn-ea"/>
              <a:ea typeface="+mn-ea"/>
              <a:cs typeface="Arial" panose="020B0604020202020204" pitchFamily="34" charset="0"/>
            </a:endParaRPr>
          </a:p>
        </p:txBody>
      </p:sp>
      <p:sp>
        <p:nvSpPr>
          <p:cNvPr id="25" name="TextBox 24"/>
          <p:cNvSpPr txBox="1"/>
          <p:nvPr/>
        </p:nvSpPr>
        <p:spPr>
          <a:xfrm>
            <a:off x="863587" y="3670993"/>
            <a:ext cx="467949" cy="338554"/>
          </a:xfrm>
          <a:prstGeom prst="rect">
            <a:avLst/>
          </a:prstGeom>
          <a:solidFill>
            <a:srgbClr val="00B050"/>
          </a:solidFill>
        </p:spPr>
        <p:txBody>
          <a:bodyPr wrap="square" rtlCol="0">
            <a:spAutoFit/>
          </a:bodyPr>
          <a:lstStyle/>
          <a:p>
            <a:r>
              <a:rPr lang="zh-CN" altLang="en-US" sz="800" dirty="0" smtClean="0">
                <a:latin typeface="+mn-ea"/>
                <a:cs typeface="Arial" panose="020B0604020202020204" pitchFamily="34" charset="0"/>
              </a:rPr>
              <a:t>日志代理</a:t>
            </a:r>
            <a:endParaRPr lang="zh-CN" altLang="en-US" sz="800" dirty="0">
              <a:latin typeface="+mn-ea"/>
              <a:cs typeface="Arial" panose="020B0604020202020204" pitchFamily="34" charset="0"/>
            </a:endParaRPr>
          </a:p>
        </p:txBody>
      </p:sp>
      <p:sp>
        <p:nvSpPr>
          <p:cNvPr id="26" name="TextBox 25"/>
          <p:cNvSpPr txBox="1"/>
          <p:nvPr/>
        </p:nvSpPr>
        <p:spPr>
          <a:xfrm>
            <a:off x="863214" y="4356125"/>
            <a:ext cx="504429" cy="338554"/>
          </a:xfrm>
          <a:prstGeom prst="rect">
            <a:avLst/>
          </a:prstGeom>
          <a:solidFill>
            <a:srgbClr val="00B050"/>
          </a:solidFill>
        </p:spPr>
        <p:txBody>
          <a:bodyPr wrap="square" rtlCol="0">
            <a:spAutoFit/>
          </a:bodyPr>
          <a:lstStyle/>
          <a:p>
            <a:r>
              <a:rPr lang="zh-CN" altLang="en-US" sz="800" dirty="0" smtClean="0">
                <a:latin typeface="+mn-ea"/>
                <a:cs typeface="Arial" panose="020B0604020202020204" pitchFamily="34" charset="0"/>
              </a:rPr>
              <a:t>日志代理</a:t>
            </a:r>
            <a:endParaRPr lang="zh-CN" altLang="en-US" sz="800" dirty="0">
              <a:latin typeface="+mn-ea"/>
              <a:cs typeface="Arial" panose="020B0604020202020204" pitchFamily="34" charset="0"/>
            </a:endParaRPr>
          </a:p>
        </p:txBody>
      </p:sp>
      <p:sp>
        <p:nvSpPr>
          <p:cNvPr id="27" name="TextBox 26"/>
          <p:cNvSpPr txBox="1"/>
          <p:nvPr/>
        </p:nvSpPr>
        <p:spPr>
          <a:xfrm>
            <a:off x="2051243" y="3923497"/>
            <a:ext cx="576064" cy="338554"/>
          </a:xfrm>
          <a:prstGeom prst="rect">
            <a:avLst/>
          </a:prstGeom>
          <a:solidFill>
            <a:schemeClr val="tx2">
              <a:lumMod val="40000"/>
              <a:lumOff val="60000"/>
            </a:schemeClr>
          </a:solidFill>
        </p:spPr>
        <p:txBody>
          <a:bodyPr wrap="square" rtlCol="0">
            <a:spAutoFit/>
          </a:bodyPr>
          <a:lstStyle/>
          <a:p>
            <a:r>
              <a:rPr lang="zh-CN" altLang="en-US" sz="800" dirty="0" smtClean="0">
                <a:latin typeface="+mn-ea"/>
                <a:cs typeface="Arial" panose="020B0604020202020204" pitchFamily="34" charset="0"/>
              </a:rPr>
              <a:t>日志服务</a:t>
            </a:r>
            <a:endParaRPr lang="zh-CN" altLang="en-US" sz="800" dirty="0">
              <a:latin typeface="+mn-ea"/>
              <a:cs typeface="Arial" panose="020B0604020202020204" pitchFamily="34" charset="0"/>
            </a:endParaRPr>
          </a:p>
        </p:txBody>
      </p:sp>
      <p:cxnSp>
        <p:nvCxnSpPr>
          <p:cNvPr id="28" name="直接箭头连接符 27"/>
          <p:cNvCxnSpPr/>
          <p:nvPr/>
        </p:nvCxnSpPr>
        <p:spPr bwMode="auto">
          <a:xfrm>
            <a:off x="1763211" y="4167540"/>
            <a:ext cx="216024" cy="0"/>
          </a:xfrm>
          <a:prstGeom prst="straightConnector1">
            <a:avLst/>
          </a:prstGeom>
          <a:noFill/>
          <a:ln w="19050">
            <a:solidFill>
              <a:srgbClr val="FF99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p:cNvSpPr txBox="1"/>
          <p:nvPr/>
        </p:nvSpPr>
        <p:spPr>
          <a:xfrm>
            <a:off x="1439651" y="3826228"/>
            <a:ext cx="648072" cy="215444"/>
          </a:xfrm>
          <a:prstGeom prst="rect">
            <a:avLst/>
          </a:prstGeom>
          <a:noFill/>
        </p:spPr>
        <p:txBody>
          <a:bodyPr wrap="square" rtlCol="0">
            <a:spAutoFit/>
          </a:bodyPr>
          <a:lstStyle/>
          <a:p>
            <a:r>
              <a:rPr lang="zh-CN" altLang="en-US" sz="800" dirty="0" smtClean="0">
                <a:latin typeface="+mn-ea"/>
                <a:cs typeface="Arial" panose="020B0604020202020204" pitchFamily="34" charset="0"/>
              </a:rPr>
              <a:t>日志收集</a:t>
            </a:r>
            <a:endParaRPr lang="zh-CN" altLang="en-US" sz="800" dirty="0">
              <a:latin typeface="+mn-ea"/>
              <a:cs typeface="Arial" panose="020B0604020202020204" pitchFamily="34" charset="0"/>
            </a:endParaRPr>
          </a:p>
        </p:txBody>
      </p:sp>
      <p:sp>
        <p:nvSpPr>
          <p:cNvPr id="30" name="TextBox 29"/>
          <p:cNvSpPr txBox="1"/>
          <p:nvPr/>
        </p:nvSpPr>
        <p:spPr>
          <a:xfrm>
            <a:off x="1655675" y="4751693"/>
            <a:ext cx="971632" cy="215444"/>
          </a:xfrm>
          <a:prstGeom prst="rect">
            <a:avLst/>
          </a:prstGeom>
          <a:solidFill>
            <a:srgbClr val="369BFF"/>
          </a:solidFill>
        </p:spPr>
        <p:txBody>
          <a:bodyPr wrap="square" rtlCol="0">
            <a:spAutoFit/>
          </a:bodyPr>
          <a:lstStyle/>
          <a:p>
            <a:r>
              <a:rPr lang="en-US" altLang="zh-CN" sz="800" dirty="0" smtClean="0">
                <a:latin typeface="+mn-ea"/>
                <a:ea typeface="+mn-ea"/>
                <a:cs typeface="Arial" panose="020B0604020202020204" pitchFamily="34" charset="0"/>
              </a:rPr>
              <a:t>FusionInsight HD</a:t>
            </a:r>
            <a:endParaRPr lang="zh-CN" altLang="en-US" sz="800" dirty="0">
              <a:latin typeface="+mn-ea"/>
              <a:ea typeface="+mn-ea"/>
              <a:cs typeface="Arial" panose="020B0604020202020204" pitchFamily="34" charset="0"/>
            </a:endParaRPr>
          </a:p>
        </p:txBody>
      </p:sp>
      <p:cxnSp>
        <p:nvCxnSpPr>
          <p:cNvPr id="31" name="直接箭头连接符 30"/>
          <p:cNvCxnSpPr/>
          <p:nvPr/>
        </p:nvCxnSpPr>
        <p:spPr bwMode="auto">
          <a:xfrm>
            <a:off x="2267267" y="4462501"/>
            <a:ext cx="0" cy="288612"/>
          </a:xfrm>
          <a:prstGeom prst="straightConnector1">
            <a:avLst/>
          </a:prstGeom>
          <a:noFill/>
          <a:ln w="19050">
            <a:solidFill>
              <a:srgbClr val="FF99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2807804" y="2662881"/>
            <a:ext cx="576063" cy="338554"/>
          </a:xfrm>
          <a:prstGeom prst="rect">
            <a:avLst/>
          </a:prstGeom>
          <a:solidFill>
            <a:schemeClr val="tx2">
              <a:lumMod val="40000"/>
              <a:lumOff val="60000"/>
            </a:schemeClr>
          </a:solidFill>
        </p:spPr>
        <p:txBody>
          <a:bodyPr wrap="square" rtlCol="0">
            <a:spAutoFit/>
          </a:bodyPr>
          <a:lstStyle/>
          <a:p>
            <a:r>
              <a:rPr lang="zh-CN" altLang="en-US" sz="800" dirty="0" smtClean="0">
                <a:latin typeface="+mn-ea"/>
                <a:cs typeface="Arial" panose="020B0604020202020204" pitchFamily="34" charset="0"/>
              </a:rPr>
              <a:t>日志服务</a:t>
            </a:r>
            <a:endParaRPr lang="zh-CN" altLang="en-US" sz="800" dirty="0">
              <a:latin typeface="+mn-ea"/>
              <a:cs typeface="Arial" panose="020B0604020202020204" pitchFamily="34" charset="0"/>
            </a:endParaRPr>
          </a:p>
        </p:txBody>
      </p:sp>
      <p:sp>
        <p:nvSpPr>
          <p:cNvPr id="33" name="TextBox 32"/>
          <p:cNvSpPr txBox="1"/>
          <p:nvPr/>
        </p:nvSpPr>
        <p:spPr>
          <a:xfrm>
            <a:off x="3455875" y="2662881"/>
            <a:ext cx="576064" cy="338554"/>
          </a:xfrm>
          <a:prstGeom prst="rect">
            <a:avLst/>
          </a:prstGeom>
          <a:solidFill>
            <a:schemeClr val="tx2">
              <a:lumMod val="40000"/>
              <a:lumOff val="60000"/>
            </a:schemeClr>
          </a:solidFill>
        </p:spPr>
        <p:txBody>
          <a:bodyPr wrap="square" rtlCol="0">
            <a:spAutoFit/>
          </a:bodyPr>
          <a:lstStyle/>
          <a:p>
            <a:r>
              <a:rPr lang="zh-CN" altLang="en-US" sz="800" dirty="0" smtClean="0">
                <a:latin typeface="+mn-ea"/>
                <a:cs typeface="Arial" panose="020B0604020202020204" pitchFamily="34" charset="0"/>
              </a:rPr>
              <a:t>日志服务</a:t>
            </a:r>
            <a:endParaRPr lang="zh-CN" altLang="en-US" sz="800" dirty="0">
              <a:latin typeface="+mn-ea"/>
              <a:cs typeface="Arial" panose="020B0604020202020204" pitchFamily="34" charset="0"/>
            </a:endParaRPr>
          </a:p>
        </p:txBody>
      </p:sp>
      <p:cxnSp>
        <p:nvCxnSpPr>
          <p:cNvPr id="34" name="直接箭头连接符 33"/>
          <p:cNvCxnSpPr/>
          <p:nvPr/>
        </p:nvCxnSpPr>
        <p:spPr bwMode="auto">
          <a:xfrm>
            <a:off x="3059355" y="3238945"/>
            <a:ext cx="0" cy="288612"/>
          </a:xfrm>
          <a:prstGeom prst="straightConnector1">
            <a:avLst/>
          </a:prstGeom>
          <a:noFill/>
          <a:ln w="19050">
            <a:solidFill>
              <a:srgbClr val="FF99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p:nvPr/>
        </p:nvCxnSpPr>
        <p:spPr bwMode="auto">
          <a:xfrm>
            <a:off x="3743907" y="3238945"/>
            <a:ext cx="0" cy="288612"/>
          </a:xfrm>
          <a:prstGeom prst="straightConnector1">
            <a:avLst/>
          </a:prstGeom>
          <a:noFill/>
          <a:ln w="19050">
            <a:solidFill>
              <a:srgbClr val="FF99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35"/>
          <p:cNvSpPr txBox="1"/>
          <p:nvPr/>
        </p:nvSpPr>
        <p:spPr>
          <a:xfrm>
            <a:off x="2879811" y="3568106"/>
            <a:ext cx="1332148" cy="215444"/>
          </a:xfrm>
          <a:prstGeom prst="rect">
            <a:avLst/>
          </a:prstGeom>
          <a:solidFill>
            <a:srgbClr val="369BFF"/>
          </a:solidFill>
        </p:spPr>
        <p:txBody>
          <a:bodyPr wrap="square" rtlCol="0">
            <a:spAutoFit/>
          </a:bodyPr>
          <a:lstStyle/>
          <a:p>
            <a:pPr algn="ctr"/>
            <a:r>
              <a:rPr lang="en-US" altLang="zh-CN" sz="800" dirty="0" smtClean="0">
                <a:latin typeface="+mn-ea"/>
                <a:ea typeface="+mn-ea"/>
                <a:cs typeface="Arial" panose="020B0604020202020204" pitchFamily="34" charset="0"/>
              </a:rPr>
              <a:t>FusionInsight HD</a:t>
            </a:r>
            <a:endParaRPr lang="zh-CN" altLang="en-US" sz="800" dirty="0">
              <a:latin typeface="+mn-ea"/>
              <a:ea typeface="+mn-ea"/>
              <a:cs typeface="Arial" panose="020B0604020202020204" pitchFamily="34" charset="0"/>
            </a:endParaRPr>
          </a:p>
        </p:txBody>
      </p:sp>
      <p:cxnSp>
        <p:nvCxnSpPr>
          <p:cNvPr id="37" name="直接箭头连接符 36"/>
          <p:cNvCxnSpPr/>
          <p:nvPr/>
        </p:nvCxnSpPr>
        <p:spPr bwMode="auto">
          <a:xfrm flipH="1">
            <a:off x="4175955" y="3022921"/>
            <a:ext cx="280124" cy="0"/>
          </a:xfrm>
          <a:prstGeom prst="straightConnector1">
            <a:avLst/>
          </a:prstGeom>
          <a:noFill/>
          <a:ln w="19050">
            <a:solidFill>
              <a:srgbClr val="FF99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4492083" y="2230833"/>
            <a:ext cx="547968" cy="338554"/>
          </a:xfrm>
          <a:prstGeom prst="rect">
            <a:avLst/>
          </a:prstGeom>
          <a:solidFill>
            <a:srgbClr val="00B050"/>
          </a:solidFill>
        </p:spPr>
        <p:txBody>
          <a:bodyPr wrap="square" rtlCol="0">
            <a:spAutoFit/>
          </a:bodyPr>
          <a:lstStyle/>
          <a:p>
            <a:r>
              <a:rPr lang="zh-CN" altLang="en-US" sz="800" dirty="0" smtClean="0">
                <a:latin typeface="+mn-ea"/>
                <a:cs typeface="Arial" panose="020B0604020202020204" pitchFamily="34" charset="0"/>
              </a:rPr>
              <a:t>日志代理</a:t>
            </a:r>
            <a:endParaRPr lang="zh-CN" altLang="en-US" sz="800" dirty="0">
              <a:latin typeface="+mn-ea"/>
              <a:cs typeface="Arial" panose="020B0604020202020204" pitchFamily="34" charset="0"/>
            </a:endParaRPr>
          </a:p>
        </p:txBody>
      </p:sp>
      <p:sp>
        <p:nvSpPr>
          <p:cNvPr id="39" name="TextBox 38"/>
          <p:cNvSpPr txBox="1"/>
          <p:nvPr/>
        </p:nvSpPr>
        <p:spPr>
          <a:xfrm>
            <a:off x="4031939" y="2673914"/>
            <a:ext cx="648072" cy="215444"/>
          </a:xfrm>
          <a:prstGeom prst="rect">
            <a:avLst/>
          </a:prstGeom>
          <a:noFill/>
        </p:spPr>
        <p:txBody>
          <a:bodyPr wrap="square" rtlCol="0">
            <a:spAutoFit/>
          </a:bodyPr>
          <a:lstStyle/>
          <a:p>
            <a:r>
              <a:rPr lang="zh-CN" altLang="en-US" sz="800" dirty="0" smtClean="0">
                <a:latin typeface="+mn-ea"/>
                <a:cs typeface="Arial" panose="020B0604020202020204" pitchFamily="34" charset="0"/>
              </a:rPr>
              <a:t>日志收集</a:t>
            </a:r>
            <a:endParaRPr lang="zh-CN" altLang="en-US" sz="800" dirty="0">
              <a:latin typeface="+mn-ea"/>
              <a:cs typeface="Arial" panose="020B0604020202020204" pitchFamily="34" charset="0"/>
            </a:endParaRPr>
          </a:p>
        </p:txBody>
      </p:sp>
      <p:sp>
        <p:nvSpPr>
          <p:cNvPr id="40" name="TextBox 39"/>
          <p:cNvSpPr txBox="1"/>
          <p:nvPr/>
        </p:nvSpPr>
        <p:spPr>
          <a:xfrm>
            <a:off x="4492083" y="3188423"/>
            <a:ext cx="547968" cy="338554"/>
          </a:xfrm>
          <a:prstGeom prst="rect">
            <a:avLst/>
          </a:prstGeom>
          <a:solidFill>
            <a:srgbClr val="00B050"/>
          </a:solidFill>
        </p:spPr>
        <p:txBody>
          <a:bodyPr wrap="square" rtlCol="0">
            <a:spAutoFit/>
          </a:bodyPr>
          <a:lstStyle/>
          <a:p>
            <a:r>
              <a:rPr lang="zh-CN" altLang="en-US" sz="800" dirty="0" smtClean="0">
                <a:latin typeface="+mn-ea"/>
                <a:cs typeface="Arial" panose="020B0604020202020204" pitchFamily="34" charset="0"/>
              </a:rPr>
              <a:t>日志代理</a:t>
            </a:r>
            <a:endParaRPr lang="zh-CN" altLang="en-US" sz="800" dirty="0">
              <a:latin typeface="+mn-ea"/>
              <a:cs typeface="Arial" panose="020B0604020202020204" pitchFamily="34" charset="0"/>
            </a:endParaRPr>
          </a:p>
        </p:txBody>
      </p:sp>
      <p:sp>
        <p:nvSpPr>
          <p:cNvPr id="41" name="TextBox 40"/>
          <p:cNvSpPr txBox="1"/>
          <p:nvPr/>
        </p:nvSpPr>
        <p:spPr>
          <a:xfrm rot="5400000">
            <a:off x="4085893" y="3545031"/>
            <a:ext cx="1403680" cy="215444"/>
          </a:xfrm>
          <a:prstGeom prst="rect">
            <a:avLst/>
          </a:prstGeom>
          <a:noFill/>
        </p:spPr>
        <p:txBody>
          <a:bodyPr wrap="square" rtlCol="0">
            <a:spAutoFit/>
          </a:bodyPr>
          <a:lstStyle/>
          <a:p>
            <a:r>
              <a:rPr lang="en-US" altLang="zh-CN" sz="800" smtClean="0">
                <a:latin typeface="+mn-ea"/>
                <a:ea typeface="+mn-ea"/>
                <a:cs typeface="Arial" panose="020B0604020202020204" pitchFamily="34" charset="0"/>
              </a:rPr>
              <a:t>…</a:t>
            </a:r>
            <a:endParaRPr lang="zh-CN" altLang="en-US" sz="800">
              <a:latin typeface="+mn-ea"/>
              <a:ea typeface="+mn-ea"/>
              <a:cs typeface="Arial" panose="020B0604020202020204" pitchFamily="34" charset="0"/>
            </a:endParaRPr>
          </a:p>
        </p:txBody>
      </p:sp>
      <p:cxnSp>
        <p:nvCxnSpPr>
          <p:cNvPr id="42" name="直接箭头连接符 41"/>
          <p:cNvCxnSpPr>
            <a:stCxn id="15" idx="3"/>
          </p:cNvCxnSpPr>
          <p:nvPr/>
        </p:nvCxnSpPr>
        <p:spPr bwMode="auto">
          <a:xfrm>
            <a:off x="2627307" y="2325861"/>
            <a:ext cx="180496" cy="316061"/>
          </a:xfrm>
          <a:prstGeom prst="straightConnector1">
            <a:avLst/>
          </a:prstGeom>
          <a:noFill/>
          <a:ln w="19050">
            <a:solidFill>
              <a:srgbClr val="FF99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p:cNvCxnSpPr>
            <a:stCxn id="27" idx="3"/>
            <a:endCxn id="60" idx="1"/>
          </p:cNvCxnSpPr>
          <p:nvPr/>
        </p:nvCxnSpPr>
        <p:spPr bwMode="auto">
          <a:xfrm flipV="1">
            <a:off x="2627307" y="3171937"/>
            <a:ext cx="180497" cy="920837"/>
          </a:xfrm>
          <a:prstGeom prst="straightConnector1">
            <a:avLst/>
          </a:prstGeom>
          <a:noFill/>
          <a:ln w="19050">
            <a:solidFill>
              <a:srgbClr val="FF990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4" name="Picture 2"/>
          <p:cNvPicPr>
            <a:picLocks noChangeAspect="1" noChangeArrowheads="1"/>
          </p:cNvPicPr>
          <p:nvPr/>
        </p:nvPicPr>
        <p:blipFill>
          <a:blip r:embed="rId3" cstate="print"/>
          <a:srcRect/>
          <a:stretch>
            <a:fillRect/>
          </a:stretch>
        </p:blipFill>
        <p:spPr bwMode="auto">
          <a:xfrm>
            <a:off x="935595" y="2024027"/>
            <a:ext cx="359461" cy="134798"/>
          </a:xfrm>
          <a:prstGeom prst="rect">
            <a:avLst/>
          </a:prstGeom>
          <a:noFill/>
          <a:ln w="9525">
            <a:noFill/>
            <a:miter lim="800000"/>
            <a:headEnd/>
            <a:tailEnd/>
          </a:ln>
        </p:spPr>
      </p:pic>
      <p:pic>
        <p:nvPicPr>
          <p:cNvPr id="45" name="Picture 2"/>
          <p:cNvPicPr>
            <a:picLocks noChangeAspect="1" noChangeArrowheads="1"/>
          </p:cNvPicPr>
          <p:nvPr/>
        </p:nvPicPr>
        <p:blipFill>
          <a:blip r:embed="rId3" cstate="print"/>
          <a:srcRect/>
          <a:stretch>
            <a:fillRect/>
          </a:stretch>
        </p:blipFill>
        <p:spPr bwMode="auto">
          <a:xfrm>
            <a:off x="935595" y="2816115"/>
            <a:ext cx="359461" cy="134798"/>
          </a:xfrm>
          <a:prstGeom prst="rect">
            <a:avLst/>
          </a:prstGeom>
          <a:noFill/>
          <a:ln w="9525">
            <a:noFill/>
            <a:miter lim="800000"/>
            <a:headEnd/>
            <a:tailEnd/>
          </a:ln>
        </p:spPr>
      </p:pic>
      <p:sp>
        <p:nvSpPr>
          <p:cNvPr id="46" name="TextBox 45"/>
          <p:cNvSpPr txBox="1"/>
          <p:nvPr/>
        </p:nvSpPr>
        <p:spPr>
          <a:xfrm>
            <a:off x="863587" y="2950913"/>
            <a:ext cx="504056" cy="215444"/>
          </a:xfrm>
          <a:prstGeom prst="rect">
            <a:avLst/>
          </a:prstGeom>
          <a:noFill/>
        </p:spPr>
        <p:txBody>
          <a:bodyPr wrap="square" rtlCol="0">
            <a:spAutoFit/>
          </a:bodyPr>
          <a:lstStyle/>
          <a:p>
            <a:r>
              <a:rPr lang="zh-CN" altLang="en-US" sz="800" dirty="0" smtClean="0">
                <a:latin typeface="+mn-ea"/>
                <a:cs typeface="Arial" panose="020B0604020202020204" pitchFamily="34" charset="0"/>
              </a:rPr>
              <a:t>服务器</a:t>
            </a:r>
            <a:endParaRPr lang="zh-CN" altLang="en-US" sz="800" dirty="0">
              <a:latin typeface="+mn-ea"/>
              <a:cs typeface="Arial" panose="020B0604020202020204" pitchFamily="34" charset="0"/>
            </a:endParaRPr>
          </a:p>
        </p:txBody>
      </p:sp>
      <p:pic>
        <p:nvPicPr>
          <p:cNvPr id="47" name="Picture 2"/>
          <p:cNvPicPr>
            <a:picLocks noChangeAspect="1" noChangeArrowheads="1"/>
          </p:cNvPicPr>
          <p:nvPr/>
        </p:nvPicPr>
        <p:blipFill>
          <a:blip r:embed="rId3" cstate="print"/>
          <a:srcRect/>
          <a:stretch>
            <a:fillRect/>
          </a:stretch>
        </p:blipFill>
        <p:spPr bwMode="auto">
          <a:xfrm>
            <a:off x="936174" y="4040251"/>
            <a:ext cx="359461" cy="134798"/>
          </a:xfrm>
          <a:prstGeom prst="rect">
            <a:avLst/>
          </a:prstGeom>
          <a:noFill/>
          <a:ln w="9525">
            <a:noFill/>
            <a:miter lim="800000"/>
            <a:headEnd/>
            <a:tailEnd/>
          </a:ln>
        </p:spPr>
      </p:pic>
      <p:pic>
        <p:nvPicPr>
          <p:cNvPr id="48" name="Picture 2"/>
          <p:cNvPicPr>
            <a:picLocks noChangeAspect="1" noChangeArrowheads="1"/>
          </p:cNvPicPr>
          <p:nvPr/>
        </p:nvPicPr>
        <p:blipFill>
          <a:blip r:embed="rId3" cstate="print"/>
          <a:srcRect/>
          <a:stretch>
            <a:fillRect/>
          </a:stretch>
        </p:blipFill>
        <p:spPr bwMode="auto">
          <a:xfrm>
            <a:off x="935595" y="4751113"/>
            <a:ext cx="359461" cy="134798"/>
          </a:xfrm>
          <a:prstGeom prst="rect">
            <a:avLst/>
          </a:prstGeom>
          <a:noFill/>
          <a:ln w="9525">
            <a:noFill/>
            <a:miter lim="800000"/>
            <a:headEnd/>
            <a:tailEnd/>
          </a:ln>
        </p:spPr>
      </p:pic>
      <p:sp>
        <p:nvSpPr>
          <p:cNvPr id="49" name="TextBox 48"/>
          <p:cNvSpPr txBox="1"/>
          <p:nvPr/>
        </p:nvSpPr>
        <p:spPr>
          <a:xfrm>
            <a:off x="863587" y="4895129"/>
            <a:ext cx="504056" cy="215444"/>
          </a:xfrm>
          <a:prstGeom prst="rect">
            <a:avLst/>
          </a:prstGeom>
          <a:noFill/>
        </p:spPr>
        <p:txBody>
          <a:bodyPr wrap="square" rtlCol="0">
            <a:spAutoFit/>
          </a:bodyPr>
          <a:lstStyle/>
          <a:p>
            <a:r>
              <a:rPr lang="zh-CN" altLang="en-US" sz="800" dirty="0" smtClean="0">
                <a:latin typeface="+mn-ea"/>
                <a:cs typeface="Arial" panose="020B0604020202020204" pitchFamily="34" charset="0"/>
              </a:rPr>
              <a:t>服务器</a:t>
            </a:r>
            <a:endParaRPr lang="zh-CN" altLang="en-US" sz="800" dirty="0">
              <a:latin typeface="+mn-ea"/>
              <a:cs typeface="Arial" panose="020B0604020202020204" pitchFamily="34" charset="0"/>
            </a:endParaRPr>
          </a:p>
        </p:txBody>
      </p:sp>
      <p:pic>
        <p:nvPicPr>
          <p:cNvPr id="50" name="Picture 2"/>
          <p:cNvPicPr>
            <a:picLocks noChangeAspect="1" noChangeArrowheads="1"/>
          </p:cNvPicPr>
          <p:nvPr/>
        </p:nvPicPr>
        <p:blipFill>
          <a:blip r:embed="rId3" cstate="print"/>
          <a:srcRect/>
          <a:stretch>
            <a:fillRect/>
          </a:stretch>
        </p:blipFill>
        <p:spPr bwMode="auto">
          <a:xfrm>
            <a:off x="4608582" y="2744107"/>
            <a:ext cx="359461" cy="134798"/>
          </a:xfrm>
          <a:prstGeom prst="rect">
            <a:avLst/>
          </a:prstGeom>
          <a:noFill/>
          <a:ln w="9525">
            <a:noFill/>
            <a:miter lim="800000"/>
            <a:headEnd/>
            <a:tailEnd/>
          </a:ln>
        </p:spPr>
      </p:pic>
      <p:pic>
        <p:nvPicPr>
          <p:cNvPr id="51" name="Picture 2"/>
          <p:cNvPicPr>
            <a:picLocks noChangeAspect="1" noChangeArrowheads="1"/>
          </p:cNvPicPr>
          <p:nvPr/>
        </p:nvPicPr>
        <p:blipFill>
          <a:blip r:embed="rId3" cstate="print"/>
          <a:srcRect/>
          <a:stretch>
            <a:fillRect/>
          </a:stretch>
        </p:blipFill>
        <p:spPr bwMode="auto">
          <a:xfrm>
            <a:off x="4608582" y="3568106"/>
            <a:ext cx="359461" cy="134798"/>
          </a:xfrm>
          <a:prstGeom prst="rect">
            <a:avLst/>
          </a:prstGeom>
          <a:noFill/>
          <a:ln w="9525">
            <a:noFill/>
            <a:miter lim="800000"/>
            <a:headEnd/>
            <a:tailEnd/>
          </a:ln>
        </p:spPr>
      </p:pic>
      <p:sp>
        <p:nvSpPr>
          <p:cNvPr id="52" name="TextBox 51"/>
          <p:cNvSpPr txBox="1"/>
          <p:nvPr/>
        </p:nvSpPr>
        <p:spPr>
          <a:xfrm>
            <a:off x="4492083" y="3718506"/>
            <a:ext cx="504056" cy="215444"/>
          </a:xfrm>
          <a:prstGeom prst="rect">
            <a:avLst/>
          </a:prstGeom>
          <a:noFill/>
        </p:spPr>
        <p:txBody>
          <a:bodyPr wrap="square" rtlCol="0">
            <a:spAutoFit/>
          </a:bodyPr>
          <a:lstStyle/>
          <a:p>
            <a:r>
              <a:rPr lang="zh-CN" altLang="en-US" sz="800" dirty="0" smtClean="0">
                <a:latin typeface="+mn-ea"/>
                <a:cs typeface="Arial" panose="020B0604020202020204" pitchFamily="34" charset="0"/>
              </a:rPr>
              <a:t>服务器</a:t>
            </a:r>
            <a:endParaRPr lang="zh-CN" altLang="en-US" sz="800" dirty="0">
              <a:latin typeface="+mn-ea"/>
              <a:cs typeface="Arial" panose="020B0604020202020204" pitchFamily="34" charset="0"/>
            </a:endParaRPr>
          </a:p>
        </p:txBody>
      </p:sp>
      <p:pic>
        <p:nvPicPr>
          <p:cNvPr id="53" name="Picture 3"/>
          <p:cNvPicPr>
            <a:picLocks noChangeAspect="1" noChangeArrowheads="1"/>
          </p:cNvPicPr>
          <p:nvPr/>
        </p:nvPicPr>
        <p:blipFill>
          <a:blip r:embed="rId4" cstate="print"/>
          <a:srcRect/>
          <a:stretch>
            <a:fillRect/>
          </a:stretch>
        </p:blipFill>
        <p:spPr bwMode="auto">
          <a:xfrm>
            <a:off x="2051243" y="2374849"/>
            <a:ext cx="561975" cy="190500"/>
          </a:xfrm>
          <a:prstGeom prst="rect">
            <a:avLst/>
          </a:prstGeom>
          <a:noFill/>
          <a:ln w="9525">
            <a:noFill/>
            <a:miter lim="800000"/>
            <a:headEnd/>
            <a:tailEnd/>
          </a:ln>
        </p:spPr>
      </p:pic>
      <p:pic>
        <p:nvPicPr>
          <p:cNvPr id="54" name="Picture 4"/>
          <p:cNvPicPr>
            <a:picLocks noChangeAspect="1" noChangeArrowheads="1"/>
          </p:cNvPicPr>
          <p:nvPr/>
        </p:nvPicPr>
        <p:blipFill>
          <a:blip r:embed="rId4" cstate="print"/>
          <a:srcRect/>
          <a:stretch>
            <a:fillRect/>
          </a:stretch>
        </p:blipFill>
        <p:spPr bwMode="auto">
          <a:xfrm>
            <a:off x="2051243" y="4272001"/>
            <a:ext cx="561975" cy="190500"/>
          </a:xfrm>
          <a:prstGeom prst="rect">
            <a:avLst/>
          </a:prstGeom>
          <a:noFill/>
          <a:ln w="9525">
            <a:noFill/>
            <a:miter lim="800000"/>
            <a:headEnd/>
            <a:tailEnd/>
          </a:ln>
        </p:spPr>
      </p:pic>
      <p:pic>
        <p:nvPicPr>
          <p:cNvPr id="55" name="Picture 5"/>
          <p:cNvPicPr>
            <a:picLocks noChangeAspect="1" noChangeArrowheads="1"/>
          </p:cNvPicPr>
          <p:nvPr/>
        </p:nvPicPr>
        <p:blipFill>
          <a:blip r:embed="rId4" cstate="print"/>
          <a:srcRect/>
          <a:stretch>
            <a:fillRect/>
          </a:stretch>
        </p:blipFill>
        <p:spPr bwMode="auto">
          <a:xfrm>
            <a:off x="2821892" y="3022921"/>
            <a:ext cx="561975" cy="190500"/>
          </a:xfrm>
          <a:prstGeom prst="rect">
            <a:avLst/>
          </a:prstGeom>
          <a:noFill/>
          <a:ln w="9525">
            <a:noFill/>
            <a:miter lim="800000"/>
            <a:headEnd/>
            <a:tailEnd/>
          </a:ln>
        </p:spPr>
      </p:pic>
      <p:pic>
        <p:nvPicPr>
          <p:cNvPr id="56" name="Picture 6"/>
          <p:cNvPicPr>
            <a:picLocks noChangeAspect="1" noChangeArrowheads="1"/>
          </p:cNvPicPr>
          <p:nvPr/>
        </p:nvPicPr>
        <p:blipFill>
          <a:blip r:embed="rId4" cstate="print"/>
          <a:srcRect/>
          <a:stretch>
            <a:fillRect/>
          </a:stretch>
        </p:blipFill>
        <p:spPr bwMode="auto">
          <a:xfrm>
            <a:off x="3462919" y="3012468"/>
            <a:ext cx="561975" cy="190500"/>
          </a:xfrm>
          <a:prstGeom prst="rect">
            <a:avLst/>
          </a:prstGeom>
          <a:noFill/>
          <a:ln w="9525">
            <a:noFill/>
            <a:miter lim="800000"/>
            <a:headEnd/>
            <a:tailEnd/>
          </a:ln>
        </p:spPr>
      </p:pic>
      <p:pic>
        <p:nvPicPr>
          <p:cNvPr id="57" name="Picture 7"/>
          <p:cNvPicPr>
            <a:picLocks noChangeAspect="1" noChangeArrowheads="1"/>
          </p:cNvPicPr>
          <p:nvPr/>
        </p:nvPicPr>
        <p:blipFill>
          <a:blip r:embed="rId5" cstate="print"/>
          <a:srcRect/>
          <a:stretch>
            <a:fillRect/>
          </a:stretch>
        </p:blipFill>
        <p:spPr bwMode="auto">
          <a:xfrm>
            <a:off x="1917893" y="5010801"/>
            <a:ext cx="695325" cy="190500"/>
          </a:xfrm>
          <a:prstGeom prst="rect">
            <a:avLst/>
          </a:prstGeom>
          <a:noFill/>
          <a:ln w="9525">
            <a:noFill/>
            <a:miter lim="800000"/>
            <a:headEnd/>
            <a:tailEnd/>
          </a:ln>
        </p:spPr>
      </p:pic>
      <p:pic>
        <p:nvPicPr>
          <p:cNvPr id="58" name="Picture 8"/>
          <p:cNvPicPr>
            <a:picLocks noChangeAspect="1" noChangeArrowheads="1"/>
          </p:cNvPicPr>
          <p:nvPr/>
        </p:nvPicPr>
        <p:blipFill>
          <a:blip r:embed="rId6" cstate="print"/>
          <a:srcRect/>
          <a:stretch>
            <a:fillRect/>
          </a:stretch>
        </p:blipFill>
        <p:spPr bwMode="auto">
          <a:xfrm>
            <a:off x="2807803" y="3804434"/>
            <a:ext cx="1584176" cy="238125"/>
          </a:xfrm>
          <a:prstGeom prst="rect">
            <a:avLst/>
          </a:prstGeom>
          <a:noFill/>
          <a:ln w="9525">
            <a:noFill/>
            <a:miter lim="800000"/>
            <a:headEnd/>
            <a:tailEnd/>
          </a:ln>
        </p:spPr>
      </p:pic>
      <p:sp>
        <p:nvSpPr>
          <p:cNvPr id="59" name="TextBox 58"/>
          <p:cNvSpPr txBox="1"/>
          <p:nvPr/>
        </p:nvSpPr>
        <p:spPr>
          <a:xfrm>
            <a:off x="2087723" y="2605681"/>
            <a:ext cx="504056" cy="215444"/>
          </a:xfrm>
          <a:prstGeom prst="rect">
            <a:avLst/>
          </a:prstGeom>
          <a:noFill/>
        </p:spPr>
        <p:txBody>
          <a:bodyPr wrap="square" rtlCol="0">
            <a:spAutoFit/>
          </a:bodyPr>
          <a:lstStyle/>
          <a:p>
            <a:r>
              <a:rPr lang="zh-CN" altLang="en-US" sz="800" dirty="0" smtClean="0">
                <a:latin typeface="+mn-ea"/>
                <a:ea typeface="+mn-ea"/>
                <a:cs typeface="Arial" panose="020B0604020202020204" pitchFamily="34" charset="0"/>
              </a:rPr>
              <a:t>服务器</a:t>
            </a:r>
            <a:endParaRPr lang="zh-CN" altLang="en-US" sz="800" dirty="0">
              <a:latin typeface="+mn-ea"/>
              <a:ea typeface="+mn-ea"/>
              <a:cs typeface="Arial" panose="020B0604020202020204" pitchFamily="34" charset="0"/>
            </a:endParaRPr>
          </a:p>
        </p:txBody>
      </p:sp>
      <p:sp>
        <p:nvSpPr>
          <p:cNvPr id="60" name="矩形 59"/>
          <p:cNvSpPr/>
          <p:nvPr/>
        </p:nvSpPr>
        <p:spPr bwMode="auto">
          <a:xfrm>
            <a:off x="2807804" y="2258852"/>
            <a:ext cx="2232248" cy="1826169"/>
          </a:xfrm>
          <a:prstGeom prst="rect">
            <a:avLst/>
          </a:prstGeom>
          <a:noFill/>
          <a:ln>
            <a:solidFill>
              <a:srgbClr val="00B4B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mn-ea"/>
              <a:ea typeface="+mn-ea"/>
              <a:cs typeface="Times New Roman" panose="02020603050405020304" pitchFamily="18" charset="0"/>
            </a:endParaRPr>
          </a:p>
        </p:txBody>
      </p:sp>
      <p:sp>
        <p:nvSpPr>
          <p:cNvPr id="61" name="矩形 60"/>
          <p:cNvSpPr/>
          <p:nvPr/>
        </p:nvSpPr>
        <p:spPr bwMode="auto">
          <a:xfrm>
            <a:off x="719571" y="3375132"/>
            <a:ext cx="1907736" cy="1826169"/>
          </a:xfrm>
          <a:prstGeom prst="rect">
            <a:avLst/>
          </a:prstGeom>
          <a:noFill/>
          <a:ln>
            <a:solidFill>
              <a:srgbClr val="00B4B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mn-ea"/>
              <a:ea typeface="+mn-ea"/>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a:prstGeom prst="rect">
            <a:avLst/>
          </a:prstGeom>
        </p:spPr>
        <p:txBody>
          <a:bodyPr/>
          <a:lstStyle/>
          <a:p>
            <a:r>
              <a:rPr lang="zh-CN" altLang="en-US" dirty="0" smtClean="0">
                <a:solidFill>
                  <a:schemeClr val="bg1"/>
                </a:solidFill>
              </a:rPr>
              <a:t>谢谢</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p:txBody>
          <a:bodyPr/>
          <a:lstStyle/>
          <a:p>
            <a:r>
              <a:rPr lang="zh-CN" altLang="en-US" smtClean="0"/>
              <a:t>海量的数据从哪里来－机器</a:t>
            </a:r>
            <a:endParaRPr lang="zh-CN" altLang="en-US" dirty="0"/>
          </a:p>
        </p:txBody>
      </p:sp>
      <p:sp>
        <p:nvSpPr>
          <p:cNvPr id="3" name="Text Placeholder 2"/>
          <p:cNvSpPr>
            <a:spLocks noGrp="1"/>
          </p:cNvSpPr>
          <p:nvPr>
            <p:ph type="body" sz="quarter" idx="10"/>
          </p:nvPr>
        </p:nvSpPr>
        <p:spPr/>
        <p:txBody>
          <a:bodyPr/>
          <a:lstStyle/>
          <a:p>
            <a:endParaRPr lang="en-US"/>
          </a:p>
        </p:txBody>
      </p:sp>
      <p:pic>
        <p:nvPicPr>
          <p:cNvPr id="30725" name="Picture 12" descr="http://t3.gstatic.com/images?q=tbn:ANd9GcSFC5UiqqZaQRk-XbwEKyfP-Cnd-GZcBREdE8lRhGBYUkmB7IDy"/>
          <p:cNvPicPr>
            <a:picLocks noChangeArrowheads="1"/>
          </p:cNvPicPr>
          <p:nvPr/>
        </p:nvPicPr>
        <p:blipFill>
          <a:blip r:embed="rId3" cstate="print"/>
          <a:srcRect/>
          <a:stretch>
            <a:fillRect/>
          </a:stretch>
        </p:blipFill>
        <p:spPr bwMode="auto">
          <a:xfrm>
            <a:off x="2641538" y="1402395"/>
            <a:ext cx="1822450" cy="2206625"/>
          </a:xfrm>
          <a:prstGeom prst="rect">
            <a:avLst/>
          </a:prstGeom>
          <a:noFill/>
          <a:ln w="9525">
            <a:noFill/>
            <a:miter lim="800000"/>
            <a:headEnd/>
            <a:tailEnd/>
          </a:ln>
        </p:spPr>
      </p:pic>
      <p:pic>
        <p:nvPicPr>
          <p:cNvPr id="14" name="Picture 22" descr="http://t1.gstatic.com/images?q=tbn:ANd9GcSnVxapKrZwh9U8suDkj9DrLE1F_4RUChy8YwHcnrLLNDnBaHec"/>
          <p:cNvPicPr>
            <a:picLocks noChangeArrowheads="1"/>
          </p:cNvPicPr>
          <p:nvPr/>
        </p:nvPicPr>
        <p:blipFill>
          <a:blip r:embed="rId4" cstate="print"/>
          <a:srcRect/>
          <a:stretch>
            <a:fillRect/>
          </a:stretch>
        </p:blipFill>
        <p:spPr bwMode="auto">
          <a:xfrm>
            <a:off x="4635500" y="1403983"/>
            <a:ext cx="1824038" cy="2205037"/>
          </a:xfrm>
          <a:prstGeom prst="rect">
            <a:avLst/>
          </a:prstGeom>
          <a:noFill/>
          <a:effectLst>
            <a:outerShdw blurRad="50800" dist="38100" algn="l" rotWithShape="0">
              <a:prstClr val="black">
                <a:alpha val="40000"/>
              </a:prstClr>
            </a:outerShdw>
          </a:effectLst>
        </p:spPr>
      </p:pic>
      <p:sp>
        <p:nvSpPr>
          <p:cNvPr id="15" name="TextBox 14"/>
          <p:cNvSpPr txBox="1"/>
          <p:nvPr/>
        </p:nvSpPr>
        <p:spPr>
          <a:xfrm>
            <a:off x="719547" y="3869221"/>
            <a:ext cx="1800225" cy="1323975"/>
          </a:xfrm>
          <a:prstGeom prst="rect">
            <a:avLst/>
          </a:prstGeom>
          <a:noFill/>
          <a:ln>
            <a:solidFill>
              <a:schemeClr val="accent1">
                <a:lumMod val="75000"/>
              </a:schemeClr>
            </a:solidFill>
            <a:prstDash val="dash"/>
          </a:ln>
        </p:spPr>
        <p:txBody>
          <a:bodyPr>
            <a:spAutoFit/>
          </a:bodyPr>
          <a:lstStyle/>
          <a:p>
            <a:pPr>
              <a:defRPr/>
            </a:pPr>
            <a:r>
              <a:rPr lang="en-US" altLang="zh-CN" sz="1600" dirty="0">
                <a:latin typeface="+mn-ea"/>
                <a:ea typeface="+mn-ea"/>
              </a:rPr>
              <a:t>Boeing</a:t>
            </a:r>
            <a:r>
              <a:rPr lang="zh-CN" altLang="en-US" sz="1600" dirty="0">
                <a:latin typeface="+mn-ea"/>
                <a:ea typeface="+mn-ea"/>
              </a:rPr>
              <a:t>：飞机每个引擎</a:t>
            </a:r>
            <a:r>
              <a:rPr lang="en-US" altLang="zh-CN" sz="1600" dirty="0">
                <a:solidFill>
                  <a:srgbClr val="FF0000"/>
                </a:solidFill>
                <a:latin typeface="+mn-ea"/>
                <a:ea typeface="+mn-ea"/>
              </a:rPr>
              <a:t>3</a:t>
            </a:r>
            <a:r>
              <a:rPr lang="zh-CN" altLang="en-US" sz="1600" dirty="0">
                <a:solidFill>
                  <a:srgbClr val="FF0000"/>
                </a:solidFill>
                <a:latin typeface="+mn-ea"/>
                <a:ea typeface="+mn-ea"/>
              </a:rPr>
              <a:t>分钟</a:t>
            </a:r>
            <a:r>
              <a:rPr lang="zh-CN" altLang="en-US" sz="1600" dirty="0">
                <a:latin typeface="+mn-ea"/>
                <a:ea typeface="+mn-ea"/>
              </a:rPr>
              <a:t>产生</a:t>
            </a:r>
            <a:r>
              <a:rPr lang="en-US" altLang="zh-CN" sz="1600" dirty="0">
                <a:solidFill>
                  <a:srgbClr val="FF0000"/>
                </a:solidFill>
                <a:latin typeface="+mn-ea"/>
                <a:ea typeface="+mn-ea"/>
              </a:rPr>
              <a:t>1TB</a:t>
            </a:r>
            <a:r>
              <a:rPr lang="zh-CN" altLang="en-US" sz="1600" dirty="0">
                <a:latin typeface="+mn-ea"/>
                <a:ea typeface="+mn-ea"/>
              </a:rPr>
              <a:t>数据，波音</a:t>
            </a:r>
            <a:r>
              <a:rPr lang="en-US" altLang="zh-CN" sz="1600" dirty="0">
                <a:latin typeface="+mn-ea"/>
                <a:ea typeface="+mn-ea"/>
              </a:rPr>
              <a:t>787</a:t>
            </a:r>
            <a:r>
              <a:rPr lang="zh-CN" altLang="en-US" sz="1600" dirty="0">
                <a:latin typeface="+mn-ea"/>
                <a:ea typeface="+mn-ea"/>
              </a:rPr>
              <a:t> </a:t>
            </a:r>
            <a:r>
              <a:rPr lang="en-US" altLang="zh-CN" sz="1600" dirty="0">
                <a:solidFill>
                  <a:srgbClr val="FF0000"/>
                </a:solidFill>
                <a:latin typeface="+mn-ea"/>
                <a:ea typeface="+mn-ea"/>
              </a:rPr>
              <a:t>6</a:t>
            </a:r>
            <a:r>
              <a:rPr lang="zh-CN" altLang="en-US" sz="1600" dirty="0">
                <a:solidFill>
                  <a:srgbClr val="FF0000"/>
                </a:solidFill>
                <a:latin typeface="+mn-ea"/>
                <a:ea typeface="+mn-ea"/>
              </a:rPr>
              <a:t>小时</a:t>
            </a:r>
            <a:r>
              <a:rPr lang="zh-CN" altLang="en-US" sz="1600" dirty="0">
                <a:latin typeface="+mn-ea"/>
                <a:ea typeface="+mn-ea"/>
              </a:rPr>
              <a:t>飞行产生</a:t>
            </a:r>
            <a:r>
              <a:rPr lang="en-US" altLang="zh-CN" sz="1600" dirty="0">
                <a:solidFill>
                  <a:srgbClr val="FF0000"/>
                </a:solidFill>
                <a:latin typeface="+mn-ea"/>
                <a:ea typeface="+mn-ea"/>
              </a:rPr>
              <a:t>240TB</a:t>
            </a:r>
            <a:r>
              <a:rPr lang="zh-CN" altLang="en-US" sz="1600" dirty="0">
                <a:latin typeface="+mn-ea"/>
                <a:ea typeface="+mn-ea"/>
              </a:rPr>
              <a:t>数据</a:t>
            </a:r>
          </a:p>
        </p:txBody>
      </p:sp>
      <p:sp>
        <p:nvSpPr>
          <p:cNvPr id="16" name="TextBox 15"/>
          <p:cNvSpPr txBox="1"/>
          <p:nvPr/>
        </p:nvSpPr>
        <p:spPr>
          <a:xfrm>
            <a:off x="2627785" y="3905225"/>
            <a:ext cx="1872208" cy="1323975"/>
          </a:xfrm>
          <a:prstGeom prst="rect">
            <a:avLst/>
          </a:prstGeom>
          <a:noFill/>
          <a:ln>
            <a:solidFill>
              <a:schemeClr val="accent1">
                <a:lumMod val="75000"/>
              </a:schemeClr>
            </a:solidFill>
            <a:prstDash val="dash"/>
          </a:ln>
        </p:spPr>
        <p:txBody>
          <a:bodyPr wrap="square">
            <a:spAutoFit/>
          </a:bodyPr>
          <a:lstStyle/>
          <a:p>
            <a:pPr>
              <a:defRPr/>
            </a:pPr>
            <a:r>
              <a:rPr lang="en-US" altLang="zh-CN" sz="1600" dirty="0">
                <a:latin typeface="+mn-ea"/>
                <a:ea typeface="+mn-ea"/>
              </a:rPr>
              <a:t>CERN</a:t>
            </a:r>
            <a:r>
              <a:rPr lang="zh-CN" altLang="en-US" sz="1600" dirty="0">
                <a:latin typeface="+mn-ea"/>
                <a:ea typeface="+mn-ea"/>
              </a:rPr>
              <a:t>：大型强子对撞产生</a:t>
            </a:r>
            <a:r>
              <a:rPr lang="en-US" altLang="zh-CN" sz="1600" dirty="0">
                <a:solidFill>
                  <a:srgbClr val="FF0000"/>
                </a:solidFill>
                <a:latin typeface="+mn-ea"/>
                <a:ea typeface="+mn-ea"/>
              </a:rPr>
              <a:t>1PB/s</a:t>
            </a:r>
            <a:r>
              <a:rPr lang="zh-CN" altLang="en-US" sz="1600" dirty="0">
                <a:latin typeface="+mn-ea"/>
                <a:ea typeface="+mn-ea"/>
              </a:rPr>
              <a:t>的数据</a:t>
            </a:r>
            <a:endParaRPr lang="en-US" altLang="zh-CN" sz="1600" dirty="0">
              <a:latin typeface="+mn-ea"/>
              <a:ea typeface="+mn-ea"/>
            </a:endParaRPr>
          </a:p>
          <a:p>
            <a:pPr>
              <a:defRPr/>
            </a:pPr>
            <a:r>
              <a:rPr lang="en-US" altLang="zh-CN" sz="1600" dirty="0">
                <a:latin typeface="+mn-ea"/>
                <a:ea typeface="+mn-ea"/>
              </a:rPr>
              <a:t>SKA</a:t>
            </a:r>
            <a:r>
              <a:rPr lang="zh-CN" altLang="en-US" sz="1600" dirty="0">
                <a:latin typeface="+mn-ea"/>
                <a:ea typeface="+mn-ea"/>
              </a:rPr>
              <a:t>：</a:t>
            </a:r>
            <a:r>
              <a:rPr lang="en-US" altLang="zh-CN" sz="1600" dirty="0">
                <a:latin typeface="+mn-ea"/>
                <a:ea typeface="+mn-ea"/>
              </a:rPr>
              <a:t>2015</a:t>
            </a:r>
            <a:r>
              <a:rPr lang="zh-CN" altLang="en-US" sz="1600" dirty="0">
                <a:latin typeface="+mn-ea"/>
                <a:ea typeface="+mn-ea"/>
              </a:rPr>
              <a:t>年存储需要</a:t>
            </a:r>
            <a:r>
              <a:rPr lang="en-US" altLang="zh-CN" sz="1600" dirty="0">
                <a:solidFill>
                  <a:srgbClr val="FF0000"/>
                </a:solidFill>
                <a:latin typeface="+mn-ea"/>
                <a:ea typeface="+mn-ea"/>
              </a:rPr>
              <a:t>1EB</a:t>
            </a:r>
            <a:endParaRPr lang="zh-CN" altLang="en-US" sz="1600" dirty="0">
              <a:solidFill>
                <a:srgbClr val="FF0000"/>
              </a:solidFill>
              <a:latin typeface="+mn-ea"/>
              <a:ea typeface="+mn-ea"/>
            </a:endParaRPr>
          </a:p>
        </p:txBody>
      </p:sp>
      <p:sp>
        <p:nvSpPr>
          <p:cNvPr id="17" name="TextBox 16"/>
          <p:cNvSpPr txBox="1"/>
          <p:nvPr/>
        </p:nvSpPr>
        <p:spPr>
          <a:xfrm>
            <a:off x="4643438" y="3930886"/>
            <a:ext cx="1873250" cy="830262"/>
          </a:xfrm>
          <a:prstGeom prst="rect">
            <a:avLst/>
          </a:prstGeom>
          <a:noFill/>
          <a:ln>
            <a:solidFill>
              <a:schemeClr val="accent1">
                <a:lumMod val="75000"/>
              </a:schemeClr>
            </a:solidFill>
            <a:prstDash val="dash"/>
          </a:ln>
        </p:spPr>
        <p:txBody>
          <a:bodyPr>
            <a:spAutoFit/>
          </a:bodyPr>
          <a:lstStyle/>
          <a:p>
            <a:pPr>
              <a:lnSpc>
                <a:spcPct val="150000"/>
              </a:lnSpc>
              <a:defRPr/>
            </a:pPr>
            <a:r>
              <a:rPr lang="zh-CN" altLang="en-US" sz="1600" dirty="0">
                <a:latin typeface="+mn-ea"/>
                <a:ea typeface="+mn-ea"/>
              </a:rPr>
              <a:t>云化</a:t>
            </a:r>
            <a:r>
              <a:rPr lang="en-US" altLang="zh-CN" sz="1600" dirty="0">
                <a:latin typeface="+mn-ea"/>
                <a:ea typeface="+mn-ea"/>
              </a:rPr>
              <a:t>IDC</a:t>
            </a:r>
            <a:r>
              <a:rPr lang="zh-CN" altLang="en-US" sz="1600" dirty="0">
                <a:latin typeface="+mn-ea"/>
                <a:ea typeface="+mn-ea"/>
              </a:rPr>
              <a:t>建设</a:t>
            </a:r>
            <a:endParaRPr lang="en-US" altLang="zh-CN" sz="1600" dirty="0">
              <a:latin typeface="+mn-ea"/>
              <a:ea typeface="+mn-ea"/>
            </a:endParaRPr>
          </a:p>
          <a:p>
            <a:pPr>
              <a:lnSpc>
                <a:spcPct val="150000"/>
              </a:lnSpc>
              <a:defRPr/>
            </a:pPr>
            <a:r>
              <a:rPr lang="zh-CN" altLang="en-US" sz="1600" dirty="0">
                <a:latin typeface="+mn-ea"/>
                <a:ea typeface="+mn-ea"/>
              </a:rPr>
              <a:t>催生了数据大集中</a:t>
            </a:r>
          </a:p>
        </p:txBody>
      </p:sp>
      <p:sp>
        <p:nvSpPr>
          <p:cNvPr id="18" name="TextBox 17"/>
          <p:cNvSpPr txBox="1"/>
          <p:nvPr/>
        </p:nvSpPr>
        <p:spPr>
          <a:xfrm>
            <a:off x="6804025" y="3936851"/>
            <a:ext cx="1800225" cy="1076325"/>
          </a:xfrm>
          <a:prstGeom prst="rect">
            <a:avLst/>
          </a:prstGeom>
          <a:noFill/>
          <a:ln>
            <a:solidFill>
              <a:schemeClr val="accent1">
                <a:lumMod val="75000"/>
              </a:schemeClr>
            </a:solidFill>
            <a:prstDash val="dash"/>
          </a:ln>
        </p:spPr>
        <p:txBody>
          <a:bodyPr>
            <a:spAutoFit/>
          </a:bodyPr>
          <a:lstStyle/>
          <a:p>
            <a:pPr>
              <a:defRPr/>
            </a:pPr>
            <a:r>
              <a:rPr lang="en-US" altLang="zh-CN" sz="1600" dirty="0" err="1">
                <a:latin typeface="+mn-ea"/>
                <a:ea typeface="+mn-ea"/>
              </a:rPr>
              <a:t>Facebook</a:t>
            </a:r>
            <a:r>
              <a:rPr lang="zh-CN" altLang="en-US" sz="1600" dirty="0">
                <a:latin typeface="+mn-ea"/>
                <a:ea typeface="+mn-ea"/>
              </a:rPr>
              <a:t>：每天产生</a:t>
            </a:r>
            <a:r>
              <a:rPr lang="en-US" altLang="zh-CN" sz="1600" dirty="0">
                <a:solidFill>
                  <a:srgbClr val="FF0000"/>
                </a:solidFill>
                <a:latin typeface="+mn-ea"/>
                <a:ea typeface="+mn-ea"/>
              </a:rPr>
              <a:t>50TB</a:t>
            </a:r>
            <a:r>
              <a:rPr lang="zh-CN" altLang="en-US" sz="1600" dirty="0">
                <a:latin typeface="+mn-ea"/>
                <a:ea typeface="+mn-ea"/>
              </a:rPr>
              <a:t>的日志数据，衍生分析数据超过</a:t>
            </a:r>
            <a:r>
              <a:rPr lang="en-US" altLang="zh-CN" sz="1600" dirty="0">
                <a:solidFill>
                  <a:srgbClr val="FF0000"/>
                </a:solidFill>
                <a:latin typeface="+mn-ea"/>
                <a:ea typeface="+mn-ea"/>
              </a:rPr>
              <a:t>100TB</a:t>
            </a:r>
            <a:endParaRPr lang="zh-CN" altLang="en-US" sz="1600" dirty="0">
              <a:solidFill>
                <a:srgbClr val="FF0000"/>
              </a:solidFill>
              <a:latin typeface="+mn-ea"/>
              <a:ea typeface="+mn-ea"/>
            </a:endParaRPr>
          </a:p>
        </p:txBody>
      </p:sp>
      <p:pic>
        <p:nvPicPr>
          <p:cNvPr id="30733" name="Picture 2"/>
          <p:cNvPicPr>
            <a:picLocks noChangeAspect="1" noChangeArrowheads="1"/>
          </p:cNvPicPr>
          <p:nvPr/>
        </p:nvPicPr>
        <p:blipFill>
          <a:blip r:embed="rId5" cstate="print"/>
          <a:srcRect/>
          <a:stretch>
            <a:fillRect/>
          </a:stretch>
        </p:blipFill>
        <p:spPr bwMode="auto">
          <a:xfrm>
            <a:off x="730151" y="1437320"/>
            <a:ext cx="1825625" cy="2171700"/>
          </a:xfrm>
          <a:prstGeom prst="rect">
            <a:avLst/>
          </a:prstGeom>
          <a:noFill/>
          <a:ln w="9525">
            <a:noFill/>
            <a:miter lim="800000"/>
            <a:headEnd/>
            <a:tailEnd/>
          </a:ln>
        </p:spPr>
      </p:pic>
      <p:pic>
        <p:nvPicPr>
          <p:cNvPr id="48129" name="Picture 1"/>
          <p:cNvPicPr>
            <a:picLocks noChangeAspect="1" noChangeArrowheads="1"/>
          </p:cNvPicPr>
          <p:nvPr/>
        </p:nvPicPr>
        <p:blipFill>
          <a:blip r:embed="rId6" cstate="print"/>
          <a:srcRect/>
          <a:stretch>
            <a:fillRect/>
          </a:stretch>
        </p:blipFill>
        <p:spPr bwMode="auto">
          <a:xfrm>
            <a:off x="6660232" y="1412776"/>
            <a:ext cx="1749549" cy="21962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tsShapeName" descr="EUR03B6251125B8@@92@3ED383ECBCD80;06A;;0=;=F11041632!!!BIHO@]f110416321@0C99@@110B325D7E703101电担览粹)釜士烹亨(!W0/6过衙/qqu!!!!!!!!!!!!!!!!!!!!!!!!!!!!!!!!!!!!!!!!!!!!!!!!!!!!!!!!!!!!!!!!!!!!!!!!!!!!!!!!!!!!!!!!!!!!!!!!!!!!!!!!!!!!!!!!!!!!!!!!!!!!!!!!!!!!!!!!!!!!!!!!!!!!!!!!!!!!!!!!!!!!!!!!!!!!!!!!!!!!!!!!!!!!!!!!!!!!!!!!!!!!!!!!!!!!!!!!!!!!!!!!!!!!!!!!!!!!!!!!!!!!!!!!!!!!!!!!!!!!!!!!!!!!!!!!!!!!!!!!!!!!!!!!!!!!!!!!!!!!!!!!!!!!!!!!!!!!!!!!!!!!!!!!!!!!!!!!!!!!!!!!!!!!!!!!!!!!!!!!!!!!!!!!!!!!!!!!!!!!!!!!!!!!!!!!!!!!!!!!!!!!!!!!!!!!!!!!!!!!!!!!!!!!!!!!!!!!!!!!!!!!!!!!!!!!!!!!!!!!!!!!!!!!!!!!!!!!!!!!!!!!!!!!!!!!!!!!!!!!!!!!!!!!!!!!!!!!!!!!!!!!!!!!!!!!!!!!!!!!!!!!!!!!!!!!!!!!!!!!!!!!!!!!!!!!!!!!!!!!!!!!!!!!!!!!!!!!!!!!!!!!!!!!!!!!!!!!!!!!!!!!!!!!!!!!!!!!!!!!!!!!!!!!!!!!!!!!!!!!!!!!!!!!!!!!!!!!!!!!!!!!!!!!!!!!!!!!!!!!!!!!!!!!!!!!!!!!!!!!!!!!!!!!!!!!!!!!!!!!!!!!!!!!!!!!!!!!!!!!!!!!!!!!!!!!!!!!!!!!!!!!!!!!!!!!!!!!!!!!!!!!!!!!!!!!!!!!!!!!!!!!!!!!!!!!!!!!!!!!!!!!!!!!!!!!!!!!!!!!!!!!!!!!!!!!!!!!!!!!!!!!!!!!!!!!!!!!!!!!!!!!!!!!!!!!!!!!!!!!!!!!!!!!!!!!!!!!!!!!!!!!!!!!!!!!!!!!!!!!!!!!!!!!!!!!!!!!!!!!!!!!!!!!!!!!!!!!!!!!!!!!!!!!!!!!!!!!!!!!!!!!!!!!!!!!!!!!!!!!!!!!!!!!!!!!!!!!!!!!!!!!!!!!!!!!!!!!!!!!!!!!!!!!!!!!!!!!!!!!!!!!!!!!!!!!!!!!!!!!!!!!!!!!!!!!!!!!!!!!!!!!!!!!!!!!!!!!!!!!!!!!!!!!!!!!!!!!!!!!!!!!!!!!!!!!!!!!!!!!!!!!!!!!!!!!!!!!!!!!!!!!!!!!!!!!!!!!!!!!!!!!!!!!!!!!!!!!!!!!!!!!!!!!!!!!!!!!!!!!!!!!!!!!!!!!!!!!!!!!!!!!!!!!!!!!!!!!!!!!!!!!!!!!!!!!!!!!!!!!!!!!!!!!!!!!!!!!!!!!!!!!!!!!!!!!!!!!!!!!!!!!!!!!!!!!!!!!!!!!!!!!!!!!!!!!!!!!!!!!!!!!!!!!!!!!!!!!!!!!!!!!!!!!!!!!!!!!!!!!!!!!!!!!!!!!!!!!!!!!!!!!!!!!!!!!!!!!!!!!!!!!!!!!!!!!!!!!!!!!!!!!!!!!!!!!!!!!!!!!!!!!!!!!!!!!!!!!!!!!!!!!!!!!!!!!!!!!!!!!!!!!!!!!!!!!!!!!!!!!!!!!!!!!!!!!!!!!!!!!!!!!!!!!!!!!!!!!!!!!!!!!!!!!!!!!!!!!!!!!!!!!!!!!!!!!!!!!!!!!!!!!!!!!!!!!!!!!!!!!!!!!!!!!!!!!!!!!!!!!!!!!!!!!!!!!!!!!!!!!!!!!!!!!!!!!!!!!!!!!!!!!!!!!!!!!!!!!!!!!!!!!!!!!!!!!!!!!!!!!!!!!!!!!!!!!!!!!!!!!!!!!!!!!!!!!!!!!!!!!!!!!!!!!!!!!!!!!!!!!!!!!!!!!!!!!!!!!!!!!!!!!!!!!!!!!!!!!!!!!!!!!!!!!!!!!!!!!!!!!!!!!!!!!!!!!!!!!!!!!!!!!!!!!!!!!!!!!!!!!!!!!!!!!!!!!!!!!!!!!!!!!!!!!!!!!!!!!!!!!!!!!!!!!!!!!!!!!!!!!!!!!!!!!!!!!!!!!!!!!!!!!!!!!!!!!!!!!!!!!!!!!!!!!!!!!!!!!!!!!!!!!!!!!!!!!!!!!!!!!!!!!!!!!!!!!!!!!!!!!!!!!!!!!!!!!!!!!!!!!!!!!!!!!!!!!!!!!!!!!!!!!!!!!!!!!!!!!!!!!!!!!!!!!!!!!!!!!!!!!!!!!!!!!!!!!!!!!!!!!!!!!!!!!!!!!!!!!!!!!!!!!!!!!!!!!!!!!!!!!!!!!!!!!!!!!!!!!!!!!!!!!!!!!!!!!!!!!!!!!!!!!!!!!!!!!!!!!!!!!!!!!!!!!1!1"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solidFill>
              <a:schemeClr val="tx1"/>
            </a:solidFill>
            <a:miter lim="800000"/>
          </a:ln>
        </p:spPr>
        <p:txBody>
          <a:bodyPr wrap="none" lIns="68533" tIns="34264" rIns="68533" bIns="34264" anchor="ctr"/>
          <a:lstStyle/>
          <a:p>
            <a:endParaRPr lang="zh-CN" altLang="en-US"/>
          </a:p>
        </p:txBody>
      </p:sp>
      <p:grpSp>
        <p:nvGrpSpPr>
          <p:cNvPr id="2" name="Group 15"/>
          <p:cNvGrpSpPr/>
          <p:nvPr/>
        </p:nvGrpSpPr>
        <p:grpSpPr bwMode="auto">
          <a:xfrm>
            <a:off x="6459538" y="1370013"/>
            <a:ext cx="463550" cy="4202112"/>
            <a:chOff x="2225" y="2177"/>
            <a:chExt cx="580" cy="3028"/>
          </a:xfrm>
        </p:grpSpPr>
        <p:sp>
          <p:nvSpPr>
            <p:cNvPr id="30" name="AutoShape 16"/>
            <p:cNvSpPr>
              <a:spLocks noChangeArrowheads="1"/>
            </p:cNvSpPr>
            <p:nvPr/>
          </p:nvSpPr>
          <p:spPr bwMode="auto">
            <a:xfrm rot="5400000" flipH="1" flipV="1">
              <a:off x="751" y="3651"/>
              <a:ext cx="3028" cy="79"/>
            </a:xfrm>
            <a:custGeom>
              <a:avLst/>
              <a:gdLst>
                <a:gd name="G0" fmla="+- 1226 0 0"/>
                <a:gd name="G1" fmla="+- 21600 0 1226"/>
                <a:gd name="G2" fmla="*/ 1226 1 2"/>
                <a:gd name="G3" fmla="+- 21600 0 G2"/>
                <a:gd name="G4" fmla="+/ 1226 21600 2"/>
                <a:gd name="G5" fmla="+/ G1 0 2"/>
                <a:gd name="G6" fmla="*/ 21600 21600 1226"/>
                <a:gd name="G7" fmla="*/ G6 1 2"/>
                <a:gd name="G8" fmla="+- 21600 0 G7"/>
                <a:gd name="G9" fmla="*/ 21600 1 2"/>
                <a:gd name="G10" fmla="+- 1226 0 G9"/>
                <a:gd name="G11" fmla="?: G10 G8 0"/>
                <a:gd name="G12" fmla="?: G10 G7 21600"/>
                <a:gd name="T0" fmla="*/ 20987 w 21600"/>
                <a:gd name="T1" fmla="*/ 10800 h 21600"/>
                <a:gd name="T2" fmla="*/ 10800 w 21600"/>
                <a:gd name="T3" fmla="*/ 21600 h 21600"/>
                <a:gd name="T4" fmla="*/ 613 w 21600"/>
                <a:gd name="T5" fmla="*/ 10800 h 21600"/>
                <a:gd name="T6" fmla="*/ 10800 w 21600"/>
                <a:gd name="T7" fmla="*/ 0 h 21600"/>
                <a:gd name="T8" fmla="*/ 2413 w 21600"/>
                <a:gd name="T9" fmla="*/ 2413 h 21600"/>
                <a:gd name="T10" fmla="*/ 19187 w 21600"/>
                <a:gd name="T11" fmla="*/ 19187 h 21600"/>
              </a:gdLst>
              <a:ahLst/>
              <a:cxnLst>
                <a:cxn ang="0">
                  <a:pos x="T0" y="T1"/>
                </a:cxn>
                <a:cxn ang="0">
                  <a:pos x="T2" y="T3"/>
                </a:cxn>
                <a:cxn ang="0">
                  <a:pos x="T4" y="T5"/>
                </a:cxn>
                <a:cxn ang="0">
                  <a:pos x="T6" y="T7"/>
                </a:cxn>
              </a:cxnLst>
              <a:rect l="T8" t="T9" r="T10" b="T11"/>
              <a:pathLst>
                <a:path w="21600" h="21600">
                  <a:moveTo>
                    <a:pt x="0" y="0"/>
                  </a:moveTo>
                  <a:lnTo>
                    <a:pt x="1226" y="21600"/>
                  </a:lnTo>
                  <a:lnTo>
                    <a:pt x="20374" y="21600"/>
                  </a:lnTo>
                  <a:lnTo>
                    <a:pt x="21600" y="0"/>
                  </a:lnTo>
                  <a:close/>
                </a:path>
              </a:pathLst>
            </a:custGeom>
            <a:gradFill rotWithShape="0">
              <a:gsLst>
                <a:gs pos="0">
                  <a:schemeClr val="bg1">
                    <a:gamma/>
                    <a:shade val="89804"/>
                    <a:invGamma/>
                  </a:schemeClr>
                </a:gs>
                <a:gs pos="100000">
                  <a:schemeClr val="bg1"/>
                </a:gs>
              </a:gsLst>
              <a:lin ang="5400000" scaled="1"/>
            </a:gradFill>
            <a:ln w="9525">
              <a:noFill/>
              <a:miter lim="800000"/>
            </a:ln>
            <a:effectLst/>
          </p:spPr>
          <p:txBody>
            <a:bodyPr wrap="none" anchor="ctr"/>
            <a:lstStyle/>
            <a:p>
              <a:pPr>
                <a:defRPr/>
              </a:pPr>
              <a:endParaRPr lang="zh-CN" altLang="en-US" sz="1300" dirty="0">
                <a:latin typeface="Arial" panose="020B0604020202020204" pitchFamily="34" charset="0"/>
                <a:ea typeface="宋体" panose="02010600030101010101" pitchFamily="2" charset="-122"/>
              </a:endParaRPr>
            </a:p>
          </p:txBody>
        </p:sp>
        <p:sp>
          <p:nvSpPr>
            <p:cNvPr id="31761" name="AutoShape 17"/>
            <p:cNvSpPr>
              <a:spLocks noChangeArrowheads="1"/>
            </p:cNvSpPr>
            <p:nvPr/>
          </p:nvSpPr>
          <p:spPr bwMode="auto">
            <a:xfrm rot="5400000" flipH="1" flipV="1">
              <a:off x="1028" y="3438"/>
              <a:ext cx="3028" cy="50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651 w 21600"/>
                <a:gd name="T13" fmla="*/ 4653 h 21600"/>
                <a:gd name="T14" fmla="*/ 16949 w 21600"/>
                <a:gd name="T15" fmla="*/ 16947 h 21600"/>
              </a:gdLst>
              <a:ahLst/>
              <a:cxnLst>
                <a:cxn ang="T8">
                  <a:pos x="T0" y="T1"/>
                </a:cxn>
                <a:cxn ang="T9">
                  <a:pos x="T2" y="T3"/>
                </a:cxn>
                <a:cxn ang="T10">
                  <a:pos x="T4" y="T5"/>
                </a:cxn>
                <a:cxn ang="T11">
                  <a:pos x="T6" y="T7"/>
                </a:cxn>
              </a:cxnLst>
              <a:rect l="T12" t="T13" r="T14" b="T15"/>
              <a:pathLst>
                <a:path w="21600" h="21600">
                  <a:moveTo>
                    <a:pt x="0" y="0"/>
                  </a:moveTo>
                  <a:lnTo>
                    <a:pt x="5697" y="21600"/>
                  </a:lnTo>
                  <a:lnTo>
                    <a:pt x="15903" y="21600"/>
                  </a:lnTo>
                  <a:lnTo>
                    <a:pt x="21600" y="0"/>
                  </a:lnTo>
                  <a:lnTo>
                    <a:pt x="0" y="0"/>
                  </a:lnTo>
                  <a:close/>
                </a:path>
              </a:pathLst>
            </a:custGeom>
            <a:gradFill rotWithShape="0">
              <a:gsLst>
                <a:gs pos="0">
                  <a:srgbClr val="FFFFFF"/>
                </a:gs>
                <a:gs pos="100000">
                  <a:srgbClr val="8BACB3"/>
                </a:gs>
              </a:gsLst>
              <a:lin ang="0" scaled="1"/>
            </a:gradFill>
            <a:ln w="9525">
              <a:noFill/>
              <a:miter lim="800000"/>
            </a:ln>
          </p:spPr>
          <p:txBody>
            <a:bodyPr wrap="none" anchor="ctr"/>
            <a:lstStyle/>
            <a:p>
              <a:endParaRPr lang="zh-CN" altLang="en-US"/>
            </a:p>
          </p:txBody>
        </p:sp>
        <p:grpSp>
          <p:nvGrpSpPr>
            <p:cNvPr id="3" name="Group 18"/>
            <p:cNvGrpSpPr/>
            <p:nvPr/>
          </p:nvGrpSpPr>
          <p:grpSpPr bwMode="auto">
            <a:xfrm rot="5400000">
              <a:off x="1379" y="3461"/>
              <a:ext cx="2342" cy="516"/>
              <a:chOff x="1205" y="2250"/>
              <a:chExt cx="2180" cy="262"/>
            </a:xfrm>
          </p:grpSpPr>
          <p:grpSp>
            <p:nvGrpSpPr>
              <p:cNvPr id="4" name="Group 19"/>
              <p:cNvGrpSpPr/>
              <p:nvPr/>
            </p:nvGrpSpPr>
            <p:grpSpPr bwMode="auto">
              <a:xfrm>
                <a:off x="1564" y="2250"/>
                <a:ext cx="688" cy="262"/>
                <a:chOff x="1564" y="2250"/>
                <a:chExt cx="688" cy="262"/>
              </a:xfrm>
            </p:grpSpPr>
            <p:sp>
              <p:nvSpPr>
                <p:cNvPr id="31774" name="Line 20"/>
                <p:cNvSpPr>
                  <a:spLocks noChangeShapeType="1"/>
                </p:cNvSpPr>
                <p:nvPr/>
              </p:nvSpPr>
              <p:spPr bwMode="auto">
                <a:xfrm flipH="1">
                  <a:off x="1564"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1775" name="Line 21"/>
                <p:cNvSpPr>
                  <a:spLocks noChangeShapeType="1"/>
                </p:cNvSpPr>
                <p:nvPr/>
              </p:nvSpPr>
              <p:spPr bwMode="auto">
                <a:xfrm flipH="1">
                  <a:off x="1930" y="2250"/>
                  <a:ext cx="213"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1776" name="Line 22"/>
                <p:cNvSpPr>
                  <a:spLocks noChangeShapeType="1"/>
                </p:cNvSpPr>
                <p:nvPr/>
              </p:nvSpPr>
              <p:spPr bwMode="auto">
                <a:xfrm flipH="1">
                  <a:off x="2186" y="2261"/>
                  <a:ext cx="6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sp>
            <p:nvSpPr>
              <p:cNvPr id="31769" name="Line 23"/>
              <p:cNvSpPr>
                <a:spLocks noChangeShapeType="1"/>
              </p:cNvSpPr>
              <p:nvPr/>
            </p:nvSpPr>
            <p:spPr bwMode="auto">
              <a:xfrm>
                <a:off x="2619"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1770" name="Line 24"/>
              <p:cNvSpPr>
                <a:spLocks noChangeShapeType="1"/>
              </p:cNvSpPr>
              <p:nvPr/>
            </p:nvSpPr>
            <p:spPr bwMode="auto">
              <a:xfrm>
                <a:off x="2446" y="2250"/>
                <a:ext cx="212"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1771" name="Line 25"/>
              <p:cNvSpPr>
                <a:spLocks noChangeShapeType="1"/>
              </p:cNvSpPr>
              <p:nvPr/>
            </p:nvSpPr>
            <p:spPr bwMode="auto">
              <a:xfrm>
                <a:off x="2337" y="2261"/>
                <a:ext cx="67"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1772" name="Line 26"/>
              <p:cNvSpPr>
                <a:spLocks noChangeShapeType="1"/>
              </p:cNvSpPr>
              <p:nvPr/>
            </p:nvSpPr>
            <p:spPr bwMode="auto">
              <a:xfrm flipV="1">
                <a:off x="1205" y="2259"/>
                <a:ext cx="624" cy="253"/>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1773" name="Line 27"/>
              <p:cNvSpPr>
                <a:spLocks noChangeShapeType="1"/>
              </p:cNvSpPr>
              <p:nvPr/>
            </p:nvSpPr>
            <p:spPr bwMode="auto">
              <a:xfrm flipH="1" flipV="1">
                <a:off x="2764" y="2259"/>
                <a:ext cx="621" cy="253"/>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nvGrpSpPr>
            <p:cNvPr id="5" name="Group 28"/>
            <p:cNvGrpSpPr/>
            <p:nvPr/>
          </p:nvGrpSpPr>
          <p:grpSpPr bwMode="auto">
            <a:xfrm rot="5400000">
              <a:off x="3540" y="3622"/>
              <a:ext cx="2641" cy="148"/>
              <a:chOff x="1046" y="2297"/>
              <a:chExt cx="2459" cy="148"/>
            </a:xfrm>
          </p:grpSpPr>
          <p:sp>
            <p:nvSpPr>
              <p:cNvPr id="31764" name="Line 29"/>
              <p:cNvSpPr>
                <a:spLocks noChangeShapeType="1"/>
              </p:cNvSpPr>
              <p:nvPr/>
            </p:nvSpPr>
            <p:spPr bwMode="auto">
              <a:xfrm>
                <a:off x="1046" y="2445"/>
                <a:ext cx="245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1765" name="Line 30"/>
              <p:cNvSpPr>
                <a:spLocks noChangeShapeType="1"/>
              </p:cNvSpPr>
              <p:nvPr/>
            </p:nvSpPr>
            <p:spPr bwMode="auto">
              <a:xfrm>
                <a:off x="1205" y="2385"/>
                <a:ext cx="214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1766" name="Line 31"/>
              <p:cNvSpPr>
                <a:spLocks noChangeShapeType="1"/>
              </p:cNvSpPr>
              <p:nvPr/>
            </p:nvSpPr>
            <p:spPr bwMode="auto">
              <a:xfrm>
                <a:off x="1374" y="2340"/>
                <a:ext cx="1817"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1767" name="Line 32"/>
              <p:cNvSpPr>
                <a:spLocks noChangeShapeType="1"/>
              </p:cNvSpPr>
              <p:nvPr/>
            </p:nvSpPr>
            <p:spPr bwMode="auto">
              <a:xfrm>
                <a:off x="1493" y="2297"/>
                <a:ext cx="1568" cy="0"/>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sp>
        <p:nvSpPr>
          <p:cNvPr id="47" name="圆角矩形 46"/>
          <p:cNvSpPr/>
          <p:nvPr/>
        </p:nvSpPr>
        <p:spPr bwMode="auto">
          <a:xfrm>
            <a:off x="6996113" y="1376772"/>
            <a:ext cx="1608335" cy="3852428"/>
          </a:xfrm>
          <a:prstGeom prst="roundRect">
            <a:avLst/>
          </a:prstGeom>
          <a:solidFill>
            <a:srgbClr val="99FFCC"/>
          </a:solidFill>
          <a:ln w="38100" cap="flat" cmpd="sng" algn="ctr">
            <a:solidFill>
              <a:srgbClr val="FFFFFF"/>
            </a:solidFill>
            <a:prstDash val="solid"/>
          </a:ln>
          <a:effectLst>
            <a:outerShdw blurRad="40000" dist="20000" dir="5400000" rotWithShape="0">
              <a:srgbClr val="000000">
                <a:alpha val="38000"/>
              </a:srgbClr>
            </a:outerShdw>
          </a:effectLst>
        </p:spPr>
        <p:txBody>
          <a:bodyPr lIns="68548" tIns="34273" rIns="68548" bIns="34273"/>
          <a:lstStyle/>
          <a:p>
            <a:pPr defTabSz="685165">
              <a:buClr>
                <a:srgbClr val="CC9900"/>
              </a:buClr>
              <a:buFont typeface="Wingdings" panose="05000000000000000000" pitchFamily="2" charset="2"/>
              <a:buChar char="n"/>
              <a:defRPr/>
            </a:pPr>
            <a:endParaRPr lang="zh-CN" altLang="en-US" sz="1300" kern="0" dirty="0">
              <a:solidFill>
                <a:srgbClr val="000000"/>
              </a:solidFill>
              <a:latin typeface="微软雅黑" panose="020B0503020204020204" pitchFamily="34" charset="-122"/>
              <a:ea typeface="微软雅黑" panose="020B0503020204020204" pitchFamily="34" charset="-122"/>
            </a:endParaRPr>
          </a:p>
        </p:txBody>
      </p:sp>
      <p:sp>
        <p:nvSpPr>
          <p:cNvPr id="48" name="矩形 47"/>
          <p:cNvSpPr/>
          <p:nvPr/>
        </p:nvSpPr>
        <p:spPr>
          <a:xfrm>
            <a:off x="7092280" y="1556792"/>
            <a:ext cx="1485019" cy="3331647"/>
          </a:xfrm>
          <a:prstGeom prst="rect">
            <a:avLst/>
          </a:prstGeom>
        </p:spPr>
        <p:txBody>
          <a:bodyPr wrap="square" lIns="18000" tIns="34273" rIns="18000" bIns="34273">
            <a:spAutoFit/>
          </a:bodyPr>
          <a:lstStyle/>
          <a:p>
            <a:pPr marL="174625" indent="-174625">
              <a:spcBef>
                <a:spcPts val="300"/>
              </a:spcBef>
              <a:spcAft>
                <a:spcPts val="300"/>
              </a:spcAft>
              <a:buFont typeface="Arial" panose="020B0604020202020204" pitchFamily="34" charset="0"/>
              <a:buChar char="•"/>
              <a:defRPr/>
            </a:pPr>
            <a:r>
              <a:rPr lang="zh-CN" altLang="en-US" sz="1400" dirty="0">
                <a:latin typeface="+mn-ea"/>
                <a:ea typeface="+mn-ea"/>
              </a:rPr>
              <a:t>海量数据的高存储成本</a:t>
            </a:r>
            <a:endParaRPr lang="en-US" altLang="zh-CN" sz="1400" dirty="0">
              <a:latin typeface="+mn-ea"/>
              <a:ea typeface="+mn-ea"/>
            </a:endParaRPr>
          </a:p>
          <a:p>
            <a:pPr marL="174625" indent="-174625">
              <a:spcBef>
                <a:spcPts val="300"/>
              </a:spcBef>
              <a:spcAft>
                <a:spcPts val="300"/>
              </a:spcAft>
              <a:buFont typeface="Arial" panose="020B0604020202020204" pitchFamily="34" charset="0"/>
              <a:buChar char="•"/>
              <a:defRPr/>
            </a:pPr>
            <a:r>
              <a:rPr lang="zh-CN" altLang="en-US" sz="1400" dirty="0">
                <a:latin typeface="+mn-ea"/>
                <a:ea typeface="+mn-ea"/>
              </a:rPr>
              <a:t>大数据量下的数据处理性能不足</a:t>
            </a:r>
            <a:endParaRPr lang="en-US" altLang="zh-CN" sz="1400" dirty="0">
              <a:latin typeface="+mn-ea"/>
              <a:ea typeface="+mn-ea"/>
            </a:endParaRPr>
          </a:p>
          <a:p>
            <a:pPr marL="174625" indent="-174625">
              <a:spcBef>
                <a:spcPts val="300"/>
              </a:spcBef>
              <a:spcAft>
                <a:spcPts val="300"/>
              </a:spcAft>
              <a:buFont typeface="Arial" panose="020B0604020202020204" pitchFamily="34" charset="0"/>
              <a:buChar char="•"/>
              <a:defRPr/>
            </a:pPr>
            <a:r>
              <a:rPr lang="zh-CN" altLang="en-US" sz="1400" dirty="0">
                <a:latin typeface="+mn-ea"/>
                <a:ea typeface="+mn-ea"/>
              </a:rPr>
              <a:t>流式数据处理缺失</a:t>
            </a:r>
            <a:endParaRPr lang="en-US" altLang="zh-CN" sz="1400" dirty="0">
              <a:latin typeface="+mn-ea"/>
              <a:ea typeface="+mn-ea"/>
            </a:endParaRPr>
          </a:p>
          <a:p>
            <a:pPr marL="174625" indent="-174625">
              <a:spcBef>
                <a:spcPts val="300"/>
              </a:spcBef>
              <a:spcAft>
                <a:spcPts val="300"/>
              </a:spcAft>
              <a:buFont typeface="Arial" panose="020B0604020202020204" pitchFamily="34" charset="0"/>
              <a:buChar char="•"/>
              <a:defRPr/>
            </a:pPr>
            <a:r>
              <a:rPr lang="zh-CN" altLang="en-US" sz="1400" dirty="0">
                <a:latin typeface="+mn-ea"/>
                <a:ea typeface="+mn-ea"/>
              </a:rPr>
              <a:t>有限的扩展能力</a:t>
            </a:r>
            <a:endParaRPr lang="en-US" altLang="zh-CN" sz="1400" dirty="0">
              <a:latin typeface="+mn-ea"/>
              <a:ea typeface="+mn-ea"/>
            </a:endParaRPr>
          </a:p>
          <a:p>
            <a:pPr marL="174625" indent="-174625">
              <a:spcBef>
                <a:spcPts val="300"/>
              </a:spcBef>
              <a:spcAft>
                <a:spcPts val="300"/>
              </a:spcAft>
              <a:buFont typeface="Arial" panose="020B0604020202020204" pitchFamily="34" charset="0"/>
              <a:buChar char="•"/>
              <a:defRPr/>
            </a:pPr>
            <a:r>
              <a:rPr lang="zh-CN" altLang="en-US" sz="1400" dirty="0">
                <a:latin typeface="+mn-ea"/>
                <a:ea typeface="+mn-ea"/>
              </a:rPr>
              <a:t>单一数据源</a:t>
            </a:r>
            <a:endParaRPr lang="en-US" altLang="zh-CN" sz="1400" dirty="0">
              <a:latin typeface="+mn-ea"/>
              <a:ea typeface="+mn-ea"/>
            </a:endParaRPr>
          </a:p>
          <a:p>
            <a:pPr marL="174625" indent="-174625">
              <a:spcBef>
                <a:spcPts val="300"/>
              </a:spcBef>
              <a:spcAft>
                <a:spcPts val="300"/>
              </a:spcAft>
              <a:buFont typeface="Arial" panose="020B0604020202020204" pitchFamily="34" charset="0"/>
              <a:buChar char="•"/>
              <a:defRPr/>
            </a:pPr>
            <a:r>
              <a:rPr lang="zh-CN" altLang="en-US" sz="1400" dirty="0">
                <a:latin typeface="+mn-ea"/>
                <a:ea typeface="+mn-ea"/>
              </a:rPr>
              <a:t>数据资产对外</a:t>
            </a:r>
            <a:r>
              <a:rPr lang="zh-CN" altLang="en-US" sz="1400" dirty="0" smtClean="0">
                <a:latin typeface="+mn-ea"/>
                <a:ea typeface="+mn-ea"/>
              </a:rPr>
              <a:t>增值</a:t>
            </a:r>
            <a:endParaRPr lang="en-US" altLang="zh-CN" sz="1400" dirty="0" smtClean="0">
              <a:latin typeface="+mn-ea"/>
              <a:ea typeface="+mn-ea"/>
            </a:endParaRPr>
          </a:p>
          <a:p>
            <a:pPr marL="174625" indent="-174625">
              <a:spcBef>
                <a:spcPts val="300"/>
              </a:spcBef>
              <a:spcAft>
                <a:spcPts val="300"/>
              </a:spcAft>
              <a:buFont typeface="Arial" panose="020B0604020202020204" pitchFamily="34" charset="0"/>
              <a:buChar char="•"/>
              <a:defRPr/>
            </a:pPr>
            <a:r>
              <a:rPr lang="zh-CN" altLang="en-US" sz="1400" dirty="0" smtClean="0">
                <a:latin typeface="+mn-ea"/>
                <a:ea typeface="+mn-ea"/>
              </a:rPr>
              <a:t>新的业务需求，需要新的大数据处理平台</a:t>
            </a:r>
            <a:endParaRPr lang="zh-CN" altLang="en-US" sz="900" dirty="0">
              <a:latin typeface="微软雅黑" panose="020B0503020204020204" pitchFamily="34" charset="-122"/>
              <a:ea typeface="微软雅黑" panose="020B0503020204020204" pitchFamily="34" charset="-122"/>
            </a:endParaRPr>
          </a:p>
        </p:txBody>
      </p:sp>
      <p:pic>
        <p:nvPicPr>
          <p:cNvPr id="31753" name="Picture 2"/>
          <p:cNvPicPr>
            <a:picLocks noChangeAspect="1" noChangeArrowheads="1"/>
          </p:cNvPicPr>
          <p:nvPr/>
        </p:nvPicPr>
        <p:blipFill>
          <a:blip r:embed="rId3" cstate="print"/>
          <a:srcRect/>
          <a:stretch>
            <a:fillRect/>
          </a:stretch>
        </p:blipFill>
        <p:spPr bwMode="auto">
          <a:xfrm>
            <a:off x="705445" y="1296988"/>
            <a:ext cx="2138363" cy="2159000"/>
          </a:xfrm>
          <a:prstGeom prst="rect">
            <a:avLst/>
          </a:prstGeom>
          <a:noFill/>
          <a:ln w="9525">
            <a:noFill/>
            <a:miter lim="800000"/>
            <a:headEnd/>
            <a:tailEnd/>
          </a:ln>
        </p:spPr>
      </p:pic>
      <p:cxnSp>
        <p:nvCxnSpPr>
          <p:cNvPr id="31754" name="直接连接符 50"/>
          <p:cNvCxnSpPr>
            <a:cxnSpLocks noChangeShapeType="1"/>
          </p:cNvCxnSpPr>
          <p:nvPr/>
        </p:nvCxnSpPr>
        <p:spPr bwMode="auto">
          <a:xfrm>
            <a:off x="2977244" y="1448780"/>
            <a:ext cx="152400" cy="0"/>
          </a:xfrm>
          <a:prstGeom prst="line">
            <a:avLst/>
          </a:prstGeom>
          <a:noFill/>
          <a:ln w="25400" algn="ctr">
            <a:solidFill>
              <a:srgbClr val="000000"/>
            </a:solidFill>
            <a:round/>
          </a:ln>
        </p:spPr>
      </p:cxnSp>
      <p:cxnSp>
        <p:nvCxnSpPr>
          <p:cNvPr id="31755" name="直接连接符 51"/>
          <p:cNvCxnSpPr>
            <a:cxnSpLocks noChangeShapeType="1"/>
          </p:cNvCxnSpPr>
          <p:nvPr/>
        </p:nvCxnSpPr>
        <p:spPr bwMode="auto">
          <a:xfrm>
            <a:off x="3015444" y="3284984"/>
            <a:ext cx="152400" cy="0"/>
          </a:xfrm>
          <a:prstGeom prst="line">
            <a:avLst/>
          </a:prstGeom>
          <a:noFill/>
          <a:ln w="25400" algn="ctr">
            <a:solidFill>
              <a:srgbClr val="000000"/>
            </a:solidFill>
            <a:round/>
          </a:ln>
        </p:spPr>
      </p:cxnSp>
      <p:cxnSp>
        <p:nvCxnSpPr>
          <p:cNvPr id="31756" name="直接箭头连接符 52"/>
          <p:cNvCxnSpPr>
            <a:cxnSpLocks noChangeShapeType="1"/>
          </p:cNvCxnSpPr>
          <p:nvPr/>
        </p:nvCxnSpPr>
        <p:spPr bwMode="auto">
          <a:xfrm>
            <a:off x="3083706" y="3038921"/>
            <a:ext cx="6350" cy="246063"/>
          </a:xfrm>
          <a:prstGeom prst="straightConnector1">
            <a:avLst/>
          </a:prstGeom>
          <a:noFill/>
          <a:ln w="19050" algn="ctr">
            <a:solidFill>
              <a:srgbClr val="000000"/>
            </a:solidFill>
            <a:round/>
            <a:tailEnd type="arrow" w="med" len="med"/>
          </a:ln>
        </p:spPr>
      </p:cxnSp>
      <p:cxnSp>
        <p:nvCxnSpPr>
          <p:cNvPr id="31757" name="直接箭头连接符 53"/>
          <p:cNvCxnSpPr>
            <a:cxnSpLocks noChangeShapeType="1"/>
          </p:cNvCxnSpPr>
          <p:nvPr/>
        </p:nvCxnSpPr>
        <p:spPr bwMode="auto">
          <a:xfrm flipV="1">
            <a:off x="3059794" y="1449983"/>
            <a:ext cx="0" cy="250825"/>
          </a:xfrm>
          <a:prstGeom prst="straightConnector1">
            <a:avLst/>
          </a:prstGeom>
          <a:noFill/>
          <a:ln w="19050" algn="ctr">
            <a:solidFill>
              <a:srgbClr val="000000"/>
            </a:solidFill>
            <a:round/>
            <a:tailEnd type="arrow" w="med" len="med"/>
          </a:ln>
        </p:spPr>
      </p:cxnSp>
      <p:sp>
        <p:nvSpPr>
          <p:cNvPr id="31758" name="TextBox 54"/>
          <p:cNvSpPr txBox="1">
            <a:spLocks noChangeArrowheads="1"/>
          </p:cNvSpPr>
          <p:nvPr/>
        </p:nvSpPr>
        <p:spPr bwMode="auto">
          <a:xfrm>
            <a:off x="2755627" y="1893602"/>
            <a:ext cx="628241" cy="923330"/>
          </a:xfrm>
          <a:prstGeom prst="rect">
            <a:avLst/>
          </a:prstGeom>
          <a:noFill/>
          <a:ln w="9525">
            <a:noFill/>
            <a:miter lim="800000"/>
          </a:ln>
        </p:spPr>
        <p:txBody>
          <a:bodyPr wrap="square">
            <a:spAutoFit/>
          </a:bodyPr>
          <a:lstStyle/>
          <a:p>
            <a:r>
              <a:rPr lang="zh-CN" altLang="en-US" sz="900" dirty="0">
                <a:latin typeface="+mn-ea"/>
                <a:ea typeface="+mn-ea"/>
              </a:rPr>
              <a:t>数据扩展性需求和硬件性能之间存在差距</a:t>
            </a:r>
          </a:p>
        </p:txBody>
      </p:sp>
      <p:sp>
        <p:nvSpPr>
          <p:cNvPr id="35" name="标题 34"/>
          <p:cNvSpPr>
            <a:spLocks noGrp="1"/>
          </p:cNvSpPr>
          <p:nvPr>
            <p:ph type="title"/>
          </p:nvPr>
        </p:nvSpPr>
        <p:spPr/>
        <p:txBody>
          <a:bodyPr/>
          <a:lstStyle/>
          <a:p>
            <a:r>
              <a:rPr lang="en-US" altLang="zh-CN" smtClean="0"/>
              <a:t/>
            </a:r>
            <a:br>
              <a:rPr lang="en-US" altLang="zh-CN" smtClean="0"/>
            </a:br>
            <a:r>
              <a:rPr lang="zh-CN" altLang="en-US" smtClean="0"/>
              <a:t>传统的数据处理系统面临的问题</a:t>
            </a:r>
            <a:br>
              <a:rPr lang="zh-CN" altLang="en-US" smtClean="0"/>
            </a:br>
            <a:endParaRPr lang="zh-CN" altLang="en-US" dirty="0"/>
          </a:p>
        </p:txBody>
      </p:sp>
      <p:sp>
        <p:nvSpPr>
          <p:cNvPr id="7" name="Text Placeholder 6"/>
          <p:cNvSpPr>
            <a:spLocks noGrp="1"/>
          </p:cNvSpPr>
          <p:nvPr>
            <p:ph type="body" sz="quarter" idx="10"/>
          </p:nvPr>
        </p:nvSpPr>
        <p:spPr/>
        <p:txBody>
          <a:bodyPr/>
          <a:lstStyle/>
          <a:p>
            <a:endParaRPr lang="en-US" dirty="0"/>
          </a:p>
        </p:txBody>
      </p:sp>
      <p:pic>
        <p:nvPicPr>
          <p:cNvPr id="36" name="Picture 2" descr="C:\Users\c00179604\Desktop\未标题-4.jpg"/>
          <p:cNvPicPr>
            <a:picLocks noChangeAspect="1" noChangeArrowheads="1"/>
          </p:cNvPicPr>
          <p:nvPr/>
        </p:nvPicPr>
        <p:blipFill>
          <a:blip r:embed="rId4" cstate="print"/>
          <a:srcRect/>
          <a:stretch>
            <a:fillRect/>
          </a:stretch>
        </p:blipFill>
        <p:spPr bwMode="auto">
          <a:xfrm>
            <a:off x="3232291" y="1403262"/>
            <a:ext cx="3252725" cy="3529350"/>
          </a:xfrm>
          <a:prstGeom prst="rect">
            <a:avLst/>
          </a:prstGeom>
          <a:noFill/>
        </p:spPr>
      </p:pic>
      <p:sp>
        <p:nvSpPr>
          <p:cNvPr id="37" name="TextBox 36"/>
          <p:cNvSpPr txBox="1"/>
          <p:nvPr/>
        </p:nvSpPr>
        <p:spPr>
          <a:xfrm>
            <a:off x="4181016" y="1453324"/>
            <a:ext cx="1447200" cy="215444"/>
          </a:xfrm>
          <a:prstGeom prst="rect">
            <a:avLst/>
          </a:prstGeom>
          <a:noFill/>
        </p:spPr>
        <p:txBody>
          <a:bodyPr wrap="square" rtlCol="0">
            <a:spAutoFit/>
          </a:bodyPr>
          <a:lstStyle/>
          <a:p>
            <a:r>
              <a:rPr lang="zh-CN" altLang="en-US" sz="800" dirty="0" smtClean="0">
                <a:latin typeface="+mn-ea"/>
                <a:ea typeface="+mn-ea"/>
              </a:rPr>
              <a:t>多渠道访问门户（</a:t>
            </a:r>
            <a:r>
              <a:rPr lang="en-US" altLang="zh-CN" sz="800" dirty="0" smtClean="0">
                <a:latin typeface="+mn-ea"/>
                <a:ea typeface="+mn-ea"/>
              </a:rPr>
              <a:t>Portal</a:t>
            </a:r>
            <a:r>
              <a:rPr lang="zh-CN" altLang="en-US" sz="800" dirty="0" smtClean="0">
                <a:latin typeface="+mn-ea"/>
                <a:ea typeface="+mn-ea"/>
              </a:rPr>
              <a:t>）</a:t>
            </a:r>
            <a:endParaRPr lang="zh-CN" altLang="en-US" sz="800" dirty="0">
              <a:latin typeface="+mn-ea"/>
              <a:ea typeface="+mn-ea"/>
            </a:endParaRPr>
          </a:p>
        </p:txBody>
      </p:sp>
      <p:sp>
        <p:nvSpPr>
          <p:cNvPr id="38" name="TextBox 37"/>
          <p:cNvSpPr txBox="1"/>
          <p:nvPr/>
        </p:nvSpPr>
        <p:spPr>
          <a:xfrm>
            <a:off x="4261416" y="1864924"/>
            <a:ext cx="1447200" cy="215444"/>
          </a:xfrm>
          <a:prstGeom prst="rect">
            <a:avLst/>
          </a:prstGeom>
          <a:noFill/>
        </p:spPr>
        <p:txBody>
          <a:bodyPr wrap="square" rtlCol="0">
            <a:spAutoFit/>
          </a:bodyPr>
          <a:lstStyle/>
          <a:p>
            <a:r>
              <a:rPr lang="zh-CN" altLang="en-US" sz="800" dirty="0" smtClean="0">
                <a:latin typeface="+mn-ea"/>
                <a:ea typeface="+mn-ea"/>
              </a:rPr>
              <a:t>业务应用和业务组件</a:t>
            </a:r>
            <a:endParaRPr lang="zh-CN" altLang="en-US" sz="800" dirty="0">
              <a:latin typeface="+mn-ea"/>
              <a:ea typeface="+mn-ea"/>
            </a:endParaRPr>
          </a:p>
        </p:txBody>
      </p:sp>
      <p:sp>
        <p:nvSpPr>
          <p:cNvPr id="39" name="TextBox 38"/>
          <p:cNvSpPr txBox="1"/>
          <p:nvPr/>
        </p:nvSpPr>
        <p:spPr>
          <a:xfrm>
            <a:off x="3182616" y="2137324"/>
            <a:ext cx="523200" cy="184666"/>
          </a:xfrm>
          <a:prstGeom prst="rect">
            <a:avLst/>
          </a:prstGeom>
          <a:noFill/>
        </p:spPr>
        <p:txBody>
          <a:bodyPr wrap="square" rtlCol="0">
            <a:spAutoFit/>
          </a:bodyPr>
          <a:lstStyle/>
          <a:p>
            <a:r>
              <a:rPr lang="zh-CN" altLang="en-US" sz="600" dirty="0" smtClean="0">
                <a:latin typeface="+mn-ea"/>
                <a:ea typeface="+mn-ea"/>
              </a:rPr>
              <a:t>专题应用</a:t>
            </a:r>
            <a:endParaRPr lang="zh-CN" altLang="en-US" sz="600" dirty="0">
              <a:latin typeface="+mn-ea"/>
              <a:ea typeface="+mn-ea"/>
            </a:endParaRPr>
          </a:p>
        </p:txBody>
      </p:sp>
      <p:sp>
        <p:nvSpPr>
          <p:cNvPr id="40" name="TextBox 39"/>
          <p:cNvSpPr txBox="1"/>
          <p:nvPr/>
        </p:nvSpPr>
        <p:spPr>
          <a:xfrm>
            <a:off x="3666216" y="2131324"/>
            <a:ext cx="399600" cy="184666"/>
          </a:xfrm>
          <a:prstGeom prst="rect">
            <a:avLst/>
          </a:prstGeom>
          <a:noFill/>
        </p:spPr>
        <p:txBody>
          <a:bodyPr wrap="square" rtlCol="0">
            <a:spAutoFit/>
          </a:bodyPr>
          <a:lstStyle/>
          <a:p>
            <a:r>
              <a:rPr lang="zh-CN" altLang="en-US" sz="600" dirty="0" smtClean="0">
                <a:latin typeface="+mn-ea"/>
                <a:ea typeface="+mn-ea"/>
              </a:rPr>
              <a:t>报表</a:t>
            </a:r>
            <a:endParaRPr lang="zh-CN" altLang="en-US" sz="600" dirty="0">
              <a:latin typeface="+mn-ea"/>
              <a:ea typeface="+mn-ea"/>
            </a:endParaRPr>
          </a:p>
        </p:txBody>
      </p:sp>
      <p:sp>
        <p:nvSpPr>
          <p:cNvPr id="41" name="TextBox 40"/>
          <p:cNvSpPr txBox="1"/>
          <p:nvPr/>
        </p:nvSpPr>
        <p:spPr>
          <a:xfrm>
            <a:off x="4070616" y="2139724"/>
            <a:ext cx="399600" cy="184666"/>
          </a:xfrm>
          <a:prstGeom prst="rect">
            <a:avLst/>
          </a:prstGeom>
          <a:noFill/>
        </p:spPr>
        <p:txBody>
          <a:bodyPr wrap="square" rtlCol="0">
            <a:spAutoFit/>
          </a:bodyPr>
          <a:lstStyle/>
          <a:p>
            <a:r>
              <a:rPr lang="zh-CN" altLang="en-US" sz="600" dirty="0" smtClean="0">
                <a:latin typeface="+mn-ea"/>
                <a:ea typeface="+mn-ea"/>
              </a:rPr>
              <a:t>查询</a:t>
            </a:r>
            <a:endParaRPr lang="zh-CN" altLang="en-US" sz="600" dirty="0">
              <a:latin typeface="+mn-ea"/>
              <a:ea typeface="+mn-ea"/>
            </a:endParaRPr>
          </a:p>
        </p:txBody>
      </p:sp>
      <p:sp>
        <p:nvSpPr>
          <p:cNvPr id="42" name="TextBox 41"/>
          <p:cNvSpPr txBox="1"/>
          <p:nvPr/>
        </p:nvSpPr>
        <p:spPr>
          <a:xfrm>
            <a:off x="4496616" y="2133724"/>
            <a:ext cx="318000" cy="184666"/>
          </a:xfrm>
          <a:prstGeom prst="rect">
            <a:avLst/>
          </a:prstGeom>
          <a:noFill/>
        </p:spPr>
        <p:txBody>
          <a:bodyPr wrap="square" rtlCol="0">
            <a:spAutoFit/>
          </a:bodyPr>
          <a:lstStyle/>
          <a:p>
            <a:r>
              <a:rPr lang="en-US" altLang="zh-CN" sz="600" dirty="0" smtClean="0">
                <a:latin typeface="+mn-ea"/>
                <a:ea typeface="+mn-ea"/>
              </a:rPr>
              <a:t>KPI</a:t>
            </a:r>
            <a:endParaRPr lang="zh-CN" altLang="en-US" sz="600" dirty="0">
              <a:latin typeface="+mn-ea"/>
              <a:ea typeface="+mn-ea"/>
            </a:endParaRPr>
          </a:p>
        </p:txBody>
      </p:sp>
      <p:sp>
        <p:nvSpPr>
          <p:cNvPr id="43" name="TextBox 42"/>
          <p:cNvSpPr txBox="1"/>
          <p:nvPr/>
        </p:nvSpPr>
        <p:spPr>
          <a:xfrm>
            <a:off x="4821832" y="2134924"/>
            <a:ext cx="410400" cy="184666"/>
          </a:xfrm>
          <a:prstGeom prst="rect">
            <a:avLst/>
          </a:prstGeom>
          <a:noFill/>
        </p:spPr>
        <p:txBody>
          <a:bodyPr wrap="square" rtlCol="0">
            <a:spAutoFit/>
          </a:bodyPr>
          <a:lstStyle/>
          <a:p>
            <a:r>
              <a:rPr lang="en-US" altLang="zh-CN" sz="600" dirty="0" smtClean="0">
                <a:latin typeface="+mn-ea"/>
                <a:ea typeface="+mn-ea"/>
              </a:rPr>
              <a:t>OLAP</a:t>
            </a:r>
            <a:endParaRPr lang="zh-CN" altLang="en-US" sz="600" dirty="0">
              <a:latin typeface="+mn-ea"/>
              <a:ea typeface="+mn-ea"/>
            </a:endParaRPr>
          </a:p>
        </p:txBody>
      </p:sp>
      <p:sp>
        <p:nvSpPr>
          <p:cNvPr id="44" name="TextBox 43"/>
          <p:cNvSpPr txBox="1"/>
          <p:nvPr/>
        </p:nvSpPr>
        <p:spPr>
          <a:xfrm>
            <a:off x="5204616" y="2136124"/>
            <a:ext cx="517200" cy="184666"/>
          </a:xfrm>
          <a:prstGeom prst="rect">
            <a:avLst/>
          </a:prstGeom>
          <a:noFill/>
        </p:spPr>
        <p:txBody>
          <a:bodyPr wrap="square" rtlCol="0">
            <a:spAutoFit/>
          </a:bodyPr>
          <a:lstStyle/>
          <a:p>
            <a:r>
              <a:rPr lang="zh-CN" altLang="en-US" sz="600" dirty="0" smtClean="0">
                <a:latin typeface="+mn-ea"/>
                <a:ea typeface="+mn-ea"/>
              </a:rPr>
              <a:t>自助分析</a:t>
            </a:r>
            <a:endParaRPr lang="zh-CN" altLang="en-US" sz="600" dirty="0">
              <a:latin typeface="+mn-ea"/>
              <a:ea typeface="+mn-ea"/>
            </a:endParaRPr>
          </a:p>
        </p:txBody>
      </p:sp>
      <p:sp>
        <p:nvSpPr>
          <p:cNvPr id="45" name="TextBox 44"/>
          <p:cNvSpPr txBox="1"/>
          <p:nvPr/>
        </p:nvSpPr>
        <p:spPr>
          <a:xfrm>
            <a:off x="5600776" y="2137324"/>
            <a:ext cx="517200" cy="184666"/>
          </a:xfrm>
          <a:prstGeom prst="rect">
            <a:avLst/>
          </a:prstGeom>
          <a:noFill/>
        </p:spPr>
        <p:txBody>
          <a:bodyPr wrap="square" rtlCol="0">
            <a:spAutoFit/>
          </a:bodyPr>
          <a:lstStyle/>
          <a:p>
            <a:r>
              <a:rPr lang="zh-CN" altLang="en-US" sz="600" dirty="0" smtClean="0">
                <a:latin typeface="+mn-ea"/>
                <a:ea typeface="+mn-ea"/>
              </a:rPr>
              <a:t>数据挖掘</a:t>
            </a:r>
            <a:endParaRPr lang="zh-CN" altLang="en-US" sz="600" dirty="0">
              <a:latin typeface="+mn-ea"/>
              <a:ea typeface="+mn-ea"/>
            </a:endParaRPr>
          </a:p>
        </p:txBody>
      </p:sp>
      <p:sp>
        <p:nvSpPr>
          <p:cNvPr id="46" name="TextBox 45"/>
          <p:cNvSpPr txBox="1"/>
          <p:nvPr/>
        </p:nvSpPr>
        <p:spPr>
          <a:xfrm>
            <a:off x="5999016" y="2131324"/>
            <a:ext cx="517200" cy="184666"/>
          </a:xfrm>
          <a:prstGeom prst="rect">
            <a:avLst/>
          </a:prstGeom>
          <a:noFill/>
        </p:spPr>
        <p:txBody>
          <a:bodyPr wrap="square" rtlCol="0">
            <a:spAutoFit/>
          </a:bodyPr>
          <a:lstStyle/>
          <a:p>
            <a:r>
              <a:rPr lang="zh-CN" altLang="en-US" sz="600" dirty="0" smtClean="0">
                <a:latin typeface="+mn-ea"/>
                <a:ea typeface="+mn-ea"/>
              </a:rPr>
              <a:t>数据管理</a:t>
            </a:r>
            <a:endParaRPr lang="zh-CN" altLang="en-US" sz="600" dirty="0">
              <a:latin typeface="+mn-ea"/>
              <a:ea typeface="+mn-ea"/>
            </a:endParaRPr>
          </a:p>
        </p:txBody>
      </p:sp>
      <p:sp>
        <p:nvSpPr>
          <p:cNvPr id="49" name="TextBox 48"/>
          <p:cNvSpPr txBox="1"/>
          <p:nvPr/>
        </p:nvSpPr>
        <p:spPr>
          <a:xfrm>
            <a:off x="4041816" y="2478124"/>
            <a:ext cx="859200" cy="246221"/>
          </a:xfrm>
          <a:prstGeom prst="rect">
            <a:avLst/>
          </a:prstGeom>
          <a:noFill/>
        </p:spPr>
        <p:txBody>
          <a:bodyPr wrap="square" rtlCol="0">
            <a:spAutoFit/>
          </a:bodyPr>
          <a:lstStyle/>
          <a:p>
            <a:r>
              <a:rPr lang="en-US" altLang="zh-CN" sz="1000" dirty="0" err="1" smtClean="0">
                <a:solidFill>
                  <a:schemeClr val="bg1"/>
                </a:solidFill>
                <a:latin typeface="+mn-ea"/>
                <a:ea typeface="+mn-ea"/>
              </a:rPr>
              <a:t>appframe</a:t>
            </a:r>
            <a:endParaRPr lang="zh-CN" altLang="en-US" sz="1000" dirty="0">
              <a:solidFill>
                <a:schemeClr val="bg1"/>
              </a:solidFill>
              <a:latin typeface="+mn-ea"/>
              <a:ea typeface="+mn-ea"/>
            </a:endParaRPr>
          </a:p>
        </p:txBody>
      </p:sp>
      <p:sp>
        <p:nvSpPr>
          <p:cNvPr id="50" name="TextBox 49"/>
          <p:cNvSpPr txBox="1"/>
          <p:nvPr/>
        </p:nvSpPr>
        <p:spPr>
          <a:xfrm>
            <a:off x="4821832" y="2472124"/>
            <a:ext cx="602384" cy="246221"/>
          </a:xfrm>
          <a:prstGeom prst="rect">
            <a:avLst/>
          </a:prstGeom>
          <a:noFill/>
        </p:spPr>
        <p:txBody>
          <a:bodyPr wrap="square" rtlCol="0">
            <a:spAutoFit/>
          </a:bodyPr>
          <a:lstStyle/>
          <a:p>
            <a:r>
              <a:rPr lang="en-US" altLang="zh-CN" sz="1000" dirty="0" smtClean="0">
                <a:solidFill>
                  <a:schemeClr val="bg1"/>
                </a:solidFill>
                <a:latin typeface="+mn-ea"/>
                <a:ea typeface="+mn-ea"/>
              </a:rPr>
              <a:t>spring</a:t>
            </a:r>
            <a:endParaRPr lang="zh-CN" altLang="en-US" sz="1000" dirty="0">
              <a:solidFill>
                <a:schemeClr val="bg1"/>
              </a:solidFill>
              <a:latin typeface="+mn-ea"/>
              <a:ea typeface="+mn-ea"/>
            </a:endParaRPr>
          </a:p>
        </p:txBody>
      </p:sp>
      <p:sp>
        <p:nvSpPr>
          <p:cNvPr id="51" name="TextBox 50"/>
          <p:cNvSpPr txBox="1"/>
          <p:nvPr/>
        </p:nvSpPr>
        <p:spPr>
          <a:xfrm>
            <a:off x="3194616" y="2502124"/>
            <a:ext cx="964800" cy="215444"/>
          </a:xfrm>
          <a:prstGeom prst="rect">
            <a:avLst/>
          </a:prstGeom>
          <a:noFill/>
        </p:spPr>
        <p:txBody>
          <a:bodyPr wrap="square" rtlCol="0">
            <a:spAutoFit/>
          </a:bodyPr>
          <a:lstStyle/>
          <a:p>
            <a:r>
              <a:rPr lang="zh-CN" altLang="en-US" sz="800" dirty="0" smtClean="0">
                <a:latin typeface="+mn-ea"/>
                <a:ea typeface="+mn-ea"/>
              </a:rPr>
              <a:t>应用框架与平台</a:t>
            </a:r>
            <a:endParaRPr lang="zh-CN" altLang="en-US" sz="800" dirty="0">
              <a:latin typeface="+mn-ea"/>
              <a:ea typeface="+mn-ea"/>
            </a:endParaRPr>
          </a:p>
        </p:txBody>
      </p:sp>
      <p:sp>
        <p:nvSpPr>
          <p:cNvPr id="52" name="TextBox 51"/>
          <p:cNvSpPr txBox="1"/>
          <p:nvPr/>
        </p:nvSpPr>
        <p:spPr>
          <a:xfrm>
            <a:off x="3656616" y="2841724"/>
            <a:ext cx="2252400" cy="215444"/>
          </a:xfrm>
          <a:prstGeom prst="rect">
            <a:avLst/>
          </a:prstGeom>
          <a:noFill/>
        </p:spPr>
        <p:txBody>
          <a:bodyPr wrap="square" rtlCol="0">
            <a:spAutoFit/>
          </a:bodyPr>
          <a:lstStyle/>
          <a:p>
            <a:r>
              <a:rPr lang="zh-CN" altLang="en-US" sz="800" dirty="0" smtClean="0">
                <a:latin typeface="+mn-ea"/>
                <a:ea typeface="+mn-ea"/>
              </a:rPr>
              <a:t>应用中间件（</a:t>
            </a:r>
            <a:r>
              <a:rPr lang="en-US" altLang="zh-CN" sz="800" dirty="0" smtClean="0">
                <a:latin typeface="+mn-ea"/>
                <a:ea typeface="+mn-ea"/>
              </a:rPr>
              <a:t>Apache  Tomcat</a:t>
            </a:r>
            <a:r>
              <a:rPr lang="zh-CN" altLang="en-US" sz="800" dirty="0" smtClean="0">
                <a:latin typeface="+mn-ea"/>
                <a:ea typeface="+mn-ea"/>
              </a:rPr>
              <a:t>）</a:t>
            </a:r>
            <a:endParaRPr lang="zh-CN" altLang="en-US" sz="800" dirty="0">
              <a:latin typeface="+mn-ea"/>
              <a:ea typeface="+mn-ea"/>
            </a:endParaRPr>
          </a:p>
        </p:txBody>
      </p:sp>
      <p:sp>
        <p:nvSpPr>
          <p:cNvPr id="53" name="TextBox 52"/>
          <p:cNvSpPr txBox="1"/>
          <p:nvPr/>
        </p:nvSpPr>
        <p:spPr>
          <a:xfrm>
            <a:off x="3224616" y="3583324"/>
            <a:ext cx="488400" cy="215444"/>
          </a:xfrm>
          <a:prstGeom prst="rect">
            <a:avLst/>
          </a:prstGeom>
          <a:noFill/>
        </p:spPr>
        <p:txBody>
          <a:bodyPr wrap="square" rtlCol="0">
            <a:spAutoFit/>
          </a:bodyPr>
          <a:lstStyle/>
          <a:p>
            <a:r>
              <a:rPr lang="zh-CN" altLang="en-US" sz="800" dirty="0" smtClean="0">
                <a:latin typeface="+mn-ea"/>
                <a:ea typeface="+mn-ea"/>
              </a:rPr>
              <a:t>数据层</a:t>
            </a:r>
            <a:endParaRPr lang="zh-CN" altLang="en-US" sz="800" dirty="0">
              <a:latin typeface="+mn-ea"/>
              <a:ea typeface="+mn-ea"/>
            </a:endParaRPr>
          </a:p>
        </p:txBody>
      </p:sp>
      <p:sp>
        <p:nvSpPr>
          <p:cNvPr id="54" name="TextBox 53"/>
          <p:cNvSpPr txBox="1"/>
          <p:nvPr/>
        </p:nvSpPr>
        <p:spPr>
          <a:xfrm>
            <a:off x="3672216" y="3620524"/>
            <a:ext cx="488400" cy="246221"/>
          </a:xfrm>
          <a:prstGeom prst="rect">
            <a:avLst/>
          </a:prstGeom>
          <a:noFill/>
        </p:spPr>
        <p:txBody>
          <a:bodyPr wrap="square" rtlCol="0">
            <a:spAutoFit/>
          </a:bodyPr>
          <a:lstStyle/>
          <a:p>
            <a:r>
              <a:rPr lang="en-US" altLang="zh-CN" sz="1000" dirty="0" smtClean="0">
                <a:latin typeface="+mn-ea"/>
                <a:ea typeface="+mn-ea"/>
              </a:rPr>
              <a:t>DB2</a:t>
            </a:r>
            <a:endParaRPr lang="zh-CN" altLang="en-US" sz="1000" dirty="0">
              <a:latin typeface="+mn-ea"/>
              <a:ea typeface="+mn-ea"/>
            </a:endParaRPr>
          </a:p>
        </p:txBody>
      </p:sp>
      <p:sp>
        <p:nvSpPr>
          <p:cNvPr id="55" name="TextBox 54"/>
          <p:cNvSpPr txBox="1"/>
          <p:nvPr/>
        </p:nvSpPr>
        <p:spPr>
          <a:xfrm>
            <a:off x="4173760" y="3600124"/>
            <a:ext cx="680424" cy="246221"/>
          </a:xfrm>
          <a:prstGeom prst="rect">
            <a:avLst/>
          </a:prstGeom>
          <a:noFill/>
        </p:spPr>
        <p:txBody>
          <a:bodyPr wrap="square" rtlCol="0">
            <a:spAutoFit/>
          </a:bodyPr>
          <a:lstStyle/>
          <a:p>
            <a:r>
              <a:rPr lang="en-US" altLang="zh-CN" sz="1000" dirty="0" smtClean="0">
                <a:latin typeface="+mn-ea"/>
                <a:ea typeface="+mn-ea"/>
              </a:rPr>
              <a:t>Oracle</a:t>
            </a:r>
            <a:endParaRPr lang="zh-CN" altLang="en-US" sz="1000" dirty="0">
              <a:latin typeface="+mn-ea"/>
              <a:ea typeface="+mn-ea"/>
            </a:endParaRPr>
          </a:p>
        </p:txBody>
      </p:sp>
      <p:sp>
        <p:nvSpPr>
          <p:cNvPr id="57" name="TextBox 56"/>
          <p:cNvSpPr txBox="1"/>
          <p:nvPr/>
        </p:nvSpPr>
        <p:spPr>
          <a:xfrm>
            <a:off x="5028216" y="3586924"/>
            <a:ext cx="565200" cy="400110"/>
          </a:xfrm>
          <a:prstGeom prst="rect">
            <a:avLst/>
          </a:prstGeom>
          <a:noFill/>
        </p:spPr>
        <p:txBody>
          <a:bodyPr wrap="square" rtlCol="0">
            <a:spAutoFit/>
          </a:bodyPr>
          <a:lstStyle/>
          <a:p>
            <a:r>
              <a:rPr lang="en-US" altLang="zh-CN" sz="1000" dirty="0" smtClean="0">
                <a:latin typeface="+mn-ea"/>
                <a:ea typeface="+mn-ea"/>
              </a:rPr>
              <a:t>Sybase</a:t>
            </a:r>
            <a:endParaRPr lang="zh-CN" altLang="en-US" sz="1000" dirty="0">
              <a:latin typeface="+mn-ea"/>
              <a:ea typeface="+mn-ea"/>
            </a:endParaRPr>
          </a:p>
        </p:txBody>
      </p:sp>
      <p:sp>
        <p:nvSpPr>
          <p:cNvPr id="58" name="TextBox 57"/>
          <p:cNvSpPr txBox="1"/>
          <p:nvPr/>
        </p:nvSpPr>
        <p:spPr>
          <a:xfrm>
            <a:off x="5778216" y="3580924"/>
            <a:ext cx="382800" cy="246221"/>
          </a:xfrm>
          <a:prstGeom prst="rect">
            <a:avLst/>
          </a:prstGeom>
          <a:noFill/>
        </p:spPr>
        <p:txBody>
          <a:bodyPr wrap="square" rtlCol="0">
            <a:spAutoFit/>
          </a:bodyPr>
          <a:lstStyle/>
          <a:p>
            <a:r>
              <a:rPr lang="en-US" altLang="zh-CN" sz="1000" dirty="0" smtClean="0">
                <a:latin typeface="+mn-ea"/>
                <a:ea typeface="+mn-ea"/>
              </a:rPr>
              <a:t>TD</a:t>
            </a:r>
            <a:endParaRPr lang="zh-CN" altLang="en-US" sz="1000" dirty="0">
              <a:latin typeface="+mn-ea"/>
              <a:ea typeface="+mn-ea"/>
            </a:endParaRPr>
          </a:p>
        </p:txBody>
      </p:sp>
      <p:sp>
        <p:nvSpPr>
          <p:cNvPr id="59" name="TextBox 58"/>
          <p:cNvSpPr txBox="1"/>
          <p:nvPr/>
        </p:nvSpPr>
        <p:spPr>
          <a:xfrm>
            <a:off x="3168216" y="4412524"/>
            <a:ext cx="703200" cy="215444"/>
          </a:xfrm>
          <a:prstGeom prst="rect">
            <a:avLst/>
          </a:prstGeom>
          <a:noFill/>
        </p:spPr>
        <p:txBody>
          <a:bodyPr wrap="square" rtlCol="0">
            <a:spAutoFit/>
          </a:bodyPr>
          <a:lstStyle/>
          <a:p>
            <a:r>
              <a:rPr lang="zh-CN" altLang="en-US" sz="800" dirty="0" smtClean="0">
                <a:latin typeface="+mn-ea"/>
                <a:ea typeface="+mn-ea"/>
              </a:rPr>
              <a:t>基础设施层</a:t>
            </a:r>
            <a:endParaRPr lang="zh-CN" altLang="en-US" sz="800" dirty="0">
              <a:latin typeface="+mn-ea"/>
              <a:ea typeface="+mn-ea"/>
            </a:endParaRPr>
          </a:p>
        </p:txBody>
      </p:sp>
      <p:sp>
        <p:nvSpPr>
          <p:cNvPr id="60" name="TextBox 59"/>
          <p:cNvSpPr txBox="1"/>
          <p:nvPr/>
        </p:nvSpPr>
        <p:spPr>
          <a:xfrm>
            <a:off x="3954216" y="4687324"/>
            <a:ext cx="1810800" cy="215444"/>
          </a:xfrm>
          <a:prstGeom prst="rect">
            <a:avLst/>
          </a:prstGeom>
          <a:noFill/>
        </p:spPr>
        <p:txBody>
          <a:bodyPr wrap="square" rtlCol="0">
            <a:spAutoFit/>
          </a:bodyPr>
          <a:lstStyle/>
          <a:p>
            <a:r>
              <a:rPr lang="zh-CN" altLang="en-US" sz="800" dirty="0" smtClean="0">
                <a:latin typeface="+mn-ea"/>
                <a:ea typeface="+mn-ea"/>
              </a:rPr>
              <a:t>小型机资源：</a:t>
            </a:r>
            <a:r>
              <a:rPr lang="en-US" altLang="zh-CN" sz="800" dirty="0" smtClean="0">
                <a:latin typeface="+mn-ea"/>
                <a:ea typeface="+mn-ea"/>
              </a:rPr>
              <a:t>P595</a:t>
            </a:r>
            <a:r>
              <a:rPr lang="zh-CN" altLang="en-US" sz="800" dirty="0" smtClean="0">
                <a:latin typeface="+mn-ea"/>
                <a:ea typeface="+mn-ea"/>
              </a:rPr>
              <a:t>，</a:t>
            </a:r>
            <a:r>
              <a:rPr lang="en-US" altLang="zh-CN" sz="800" dirty="0" smtClean="0">
                <a:latin typeface="+mn-ea"/>
                <a:ea typeface="+mn-ea"/>
              </a:rPr>
              <a:t>P570</a:t>
            </a:r>
            <a:r>
              <a:rPr lang="zh-CN" altLang="en-US" sz="800" dirty="0" smtClean="0">
                <a:latin typeface="+mn-ea"/>
                <a:ea typeface="+mn-ea"/>
              </a:rPr>
              <a:t>，</a:t>
            </a:r>
            <a:r>
              <a:rPr lang="en-US" altLang="zh-CN" sz="800" dirty="0" smtClean="0">
                <a:latin typeface="+mn-ea"/>
                <a:ea typeface="+mn-ea"/>
              </a:rPr>
              <a:t>P690</a:t>
            </a:r>
            <a:endParaRPr lang="zh-CN" altLang="en-US" sz="800" dirty="0">
              <a:latin typeface="+mn-ea"/>
              <a:ea typeface="+mn-ea"/>
            </a:endParaRPr>
          </a:p>
        </p:txBody>
      </p:sp>
      <p:sp>
        <p:nvSpPr>
          <p:cNvPr id="61" name="TextBox 60"/>
          <p:cNvSpPr txBox="1"/>
          <p:nvPr/>
        </p:nvSpPr>
        <p:spPr>
          <a:xfrm>
            <a:off x="5726616" y="4717324"/>
            <a:ext cx="405600" cy="215444"/>
          </a:xfrm>
          <a:prstGeom prst="rect">
            <a:avLst/>
          </a:prstGeom>
          <a:noFill/>
        </p:spPr>
        <p:txBody>
          <a:bodyPr wrap="square" rtlCol="0">
            <a:spAutoFit/>
          </a:bodyPr>
          <a:lstStyle/>
          <a:p>
            <a:r>
              <a:rPr lang="zh-CN" altLang="en-US" sz="800" dirty="0" smtClean="0">
                <a:latin typeface="+mn-ea"/>
                <a:ea typeface="+mn-ea"/>
              </a:rPr>
              <a:t>网络</a:t>
            </a:r>
            <a:endParaRPr lang="zh-CN" altLang="en-US" sz="800" dirty="0">
              <a:latin typeface="+mn-ea"/>
              <a:ea typeface="+mn-ea"/>
            </a:endParaRPr>
          </a:p>
        </p:txBody>
      </p:sp>
      <p:sp>
        <p:nvSpPr>
          <p:cNvPr id="62" name="TextBox 61"/>
          <p:cNvSpPr txBox="1"/>
          <p:nvPr/>
        </p:nvSpPr>
        <p:spPr>
          <a:xfrm>
            <a:off x="6087816" y="4725724"/>
            <a:ext cx="405600" cy="215444"/>
          </a:xfrm>
          <a:prstGeom prst="rect">
            <a:avLst/>
          </a:prstGeom>
          <a:noFill/>
        </p:spPr>
        <p:txBody>
          <a:bodyPr wrap="square" rtlCol="0">
            <a:spAutoFit/>
          </a:bodyPr>
          <a:lstStyle/>
          <a:p>
            <a:r>
              <a:rPr lang="zh-CN" altLang="en-US" sz="800" dirty="0" smtClean="0">
                <a:latin typeface="+mn-ea"/>
                <a:ea typeface="+mn-ea"/>
              </a:rPr>
              <a:t>存储</a:t>
            </a:r>
            <a:endParaRPr lang="zh-CN" altLang="en-US" sz="800" dirty="0">
              <a:latin typeface="+mn-ea"/>
              <a:ea typeface="+mn-ea"/>
            </a:endParaRPr>
          </a:p>
        </p:txBody>
      </p:sp>
      <p:pic>
        <p:nvPicPr>
          <p:cNvPr id="83970" name="Picture 2"/>
          <p:cNvPicPr>
            <a:picLocks noChangeAspect="1" noChangeArrowheads="1"/>
          </p:cNvPicPr>
          <p:nvPr/>
        </p:nvPicPr>
        <p:blipFill>
          <a:blip r:embed="rId5" cstate="print"/>
          <a:srcRect/>
          <a:stretch>
            <a:fillRect/>
          </a:stretch>
        </p:blipFill>
        <p:spPr bwMode="auto">
          <a:xfrm>
            <a:off x="755576" y="3405733"/>
            <a:ext cx="2209800" cy="1895475"/>
          </a:xfrm>
          <a:prstGeom prst="rect">
            <a:avLst/>
          </a:prstGeom>
          <a:noFill/>
          <a:ln w="9525">
            <a:noFill/>
            <a:miter lim="800000"/>
            <a:headEnd/>
            <a:tailEnd/>
          </a:ln>
        </p:spPr>
      </p:pic>
    </p:spTree>
  </p:cSld>
  <p:clrMapOvr>
    <a:masterClrMapping/>
  </p:clrMapOvr>
  <p:transition spd="slow" advClick="0" advTm="8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大数据的产生背景</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b="1" dirty="0" smtClean="0">
                <a:latin typeface="+mn-ea"/>
              </a:rPr>
              <a:t>大数据</a:t>
            </a:r>
            <a:r>
              <a:rPr lang="zh-CN" altLang="en-US" b="1" dirty="0">
                <a:latin typeface="+mn-ea"/>
              </a:rPr>
              <a:t>简介</a:t>
            </a:r>
            <a:endParaRPr lang="en-US" altLang="zh-CN" b="1" dirty="0" smtClean="0">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华为大数据的定义</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企业版简介</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组件介绍</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en-US" altLang="zh-CN" dirty="0" smtClean="0">
                <a:solidFill>
                  <a:srgbClr val="777777"/>
                </a:solidFill>
                <a:latin typeface="+mn-ea"/>
              </a:rPr>
              <a:t>FusionInsight</a:t>
            </a:r>
            <a:r>
              <a:rPr lang="zh-CN" altLang="en-US" dirty="0" smtClean="0">
                <a:solidFill>
                  <a:srgbClr val="777777"/>
                </a:solidFill>
                <a:latin typeface="+mn-ea"/>
              </a:rPr>
              <a:t>功能特性</a:t>
            </a:r>
            <a:endParaRPr lang="en-US" altLang="zh-CN" dirty="0" smtClean="0">
              <a:solidFill>
                <a:srgbClr val="777777"/>
              </a:solidFill>
              <a:latin typeface="+mn-ea"/>
            </a:endParaRPr>
          </a:p>
          <a:p>
            <a:pPr marL="419100" indent="-419100" eaLnBrk="1" hangingPunct="1">
              <a:buSzTx/>
              <a:buFont typeface="Wingdings" panose="05000000000000000000" pitchFamily="2" charset="2"/>
              <a:buAutoNum type="arabicPeriod"/>
            </a:pPr>
            <a:r>
              <a:rPr lang="zh-CN" altLang="en-US" dirty="0" smtClean="0">
                <a:solidFill>
                  <a:srgbClr val="777777"/>
                </a:solidFill>
                <a:latin typeface="+mn-ea"/>
              </a:rPr>
              <a:t>大数据行业应用与成功案例</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49642" y="1396269"/>
            <a:ext cx="6444716" cy="3910121"/>
            <a:chOff x="683568" y="1396269"/>
            <a:chExt cx="6444716" cy="3910121"/>
          </a:xfrm>
        </p:grpSpPr>
        <p:pic>
          <p:nvPicPr>
            <p:cNvPr id="33794" name="内容占位符 12" descr="复件 4_200907231539212.gif"/>
            <p:cNvPicPr>
              <a:picLocks noChangeAspect="1"/>
            </p:cNvPicPr>
            <p:nvPr/>
          </p:nvPicPr>
          <p:blipFill>
            <a:blip r:embed="rId3" cstate="print"/>
            <a:srcRect/>
            <a:stretch>
              <a:fillRect/>
            </a:stretch>
          </p:blipFill>
          <p:spPr bwMode="auto">
            <a:xfrm>
              <a:off x="683568" y="1396269"/>
              <a:ext cx="6444716" cy="3910121"/>
            </a:xfrm>
            <a:prstGeom prst="rect">
              <a:avLst/>
            </a:prstGeom>
            <a:noFill/>
            <a:ln w="9525">
              <a:noFill/>
              <a:miter lim="800000"/>
              <a:headEnd/>
              <a:tailEnd/>
            </a:ln>
          </p:spPr>
        </p:pic>
        <p:sp>
          <p:nvSpPr>
            <p:cNvPr id="14" name="椭圆形标注 13"/>
            <p:cNvSpPr/>
            <p:nvPr/>
          </p:nvSpPr>
          <p:spPr>
            <a:xfrm>
              <a:off x="5915199" y="2255428"/>
              <a:ext cx="1192213" cy="760413"/>
            </a:xfrm>
            <a:prstGeom prst="wedgeEllipseCallout">
              <a:avLst>
                <a:gd name="adj1" fmla="val -20008"/>
                <a:gd name="adj2" fmla="val 90451"/>
              </a:avLst>
            </a:prstGeom>
            <a:solidFill>
              <a:schemeClr val="bg1">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0000FF"/>
                  </a:solidFill>
                  <a:latin typeface="+mn-ea"/>
                  <a:cs typeface="Arial" panose="020B0604020202020204" pitchFamily="34" charset="0"/>
                </a:rPr>
                <a:t>大量数据存储</a:t>
              </a:r>
            </a:p>
          </p:txBody>
        </p:sp>
        <p:sp>
          <p:nvSpPr>
            <p:cNvPr id="15" name="椭圆形标注 14"/>
            <p:cNvSpPr/>
            <p:nvPr/>
          </p:nvSpPr>
          <p:spPr>
            <a:xfrm>
              <a:off x="1187624" y="2433228"/>
              <a:ext cx="1139825" cy="757238"/>
            </a:xfrm>
            <a:prstGeom prst="wedgeEllipseCallout">
              <a:avLst>
                <a:gd name="adj1" fmla="val -14158"/>
                <a:gd name="adj2" fmla="val 90451"/>
              </a:avLst>
            </a:prstGeom>
            <a:solidFill>
              <a:schemeClr val="bg1">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0000FF"/>
                  </a:solidFill>
                  <a:latin typeface="+mn-ea"/>
                  <a:cs typeface="Arial" panose="020B0604020202020204" pitchFamily="34" charset="0"/>
                </a:rPr>
                <a:t>海量计算</a:t>
              </a:r>
            </a:p>
          </p:txBody>
        </p:sp>
        <p:sp>
          <p:nvSpPr>
            <p:cNvPr id="16" name="云形标注 15"/>
            <p:cNvSpPr/>
            <p:nvPr/>
          </p:nvSpPr>
          <p:spPr>
            <a:xfrm>
              <a:off x="2668762" y="1456581"/>
              <a:ext cx="1824037" cy="676275"/>
            </a:xfrm>
            <a:prstGeom prst="cloudCallout">
              <a:avLst>
                <a:gd name="adj1" fmla="val -17166"/>
                <a:gd name="adj2" fmla="val 164861"/>
              </a:avLst>
            </a:prstGeom>
            <a:solidFill>
              <a:schemeClr val="bg1">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0000FF"/>
                  </a:solidFill>
                  <a:latin typeface="+mn-ea"/>
                  <a:cs typeface="Arial" panose="020B0604020202020204" pitchFamily="34" charset="0"/>
                </a:rPr>
                <a:t>大量数据管理</a:t>
              </a:r>
            </a:p>
          </p:txBody>
        </p:sp>
        <p:sp>
          <p:nvSpPr>
            <p:cNvPr id="17" name="椭圆形标注 16"/>
            <p:cNvSpPr/>
            <p:nvPr/>
          </p:nvSpPr>
          <p:spPr>
            <a:xfrm>
              <a:off x="3887924" y="2255428"/>
              <a:ext cx="1192213" cy="760413"/>
            </a:xfrm>
            <a:prstGeom prst="wedgeEllipseCallout">
              <a:avLst>
                <a:gd name="adj1" fmla="val -28796"/>
                <a:gd name="adj2" fmla="val 72915"/>
              </a:avLst>
            </a:prstGeom>
            <a:solidFill>
              <a:schemeClr val="bg1">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0000FF"/>
                  </a:solidFill>
                  <a:latin typeface="+mn-ea"/>
                  <a:cs typeface="Arial" panose="020B0604020202020204" pitchFamily="34" charset="0"/>
                </a:rPr>
                <a:t>数据分析</a:t>
              </a:r>
            </a:p>
          </p:txBody>
        </p:sp>
      </p:grpSp>
      <p:sp>
        <p:nvSpPr>
          <p:cNvPr id="8" name="标题 7"/>
          <p:cNvSpPr>
            <a:spLocks noGrp="1"/>
          </p:cNvSpPr>
          <p:nvPr>
            <p:ph type="title"/>
          </p:nvPr>
        </p:nvSpPr>
        <p:spPr/>
        <p:txBody>
          <a:bodyPr/>
          <a:lstStyle/>
          <a:p>
            <a:r>
              <a:rPr lang="zh-CN" altLang="en-US" dirty="0" smtClean="0"/>
              <a:t>大数据定义</a:t>
            </a:r>
            <a:r>
              <a:rPr lang="en-US" altLang="zh-CN" dirty="0" smtClean="0"/>
              <a:t>-</a:t>
            </a:r>
            <a:r>
              <a:rPr lang="zh-CN" altLang="en-US" dirty="0" smtClean="0"/>
              <a:t>不同的声音</a:t>
            </a:r>
            <a:endParaRPr lang="zh-CN" alt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1#UC&amp;C母版初稿">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noFill/>
          <a:miter lim="800000"/>
        </a:ln>
      </a:spPr>
      <a:bodyPr wrap="none" lIns="99980" tIns="49986" rIns="99980" bIns="49986">
        <a:spAutoFit/>
      </a:bodyPr>
      <a:lstStyle>
        <a:defPPr algn="ctr" defTabSz="1001395" eaLnBrk="0" hangingPunct="0">
          <a:defRPr sz="1400" dirty="0" smtClean="0">
            <a:solidFill>
              <a:srgbClr val="000000"/>
            </a:solidFill>
            <a:latin typeface="+mn-lt"/>
            <a:ea typeface="+mn-ea"/>
            <a:cs typeface="Arial" panose="020B0604020202020204" pitchFamily="34" charset="0"/>
          </a:defRPr>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d">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213</TotalTime>
  <Words>8803</Words>
  <Application>Microsoft Office PowerPoint</Application>
  <PresentationFormat>全屏显示(4:3)</PresentationFormat>
  <Paragraphs>1073</Paragraphs>
  <Slides>55</Slides>
  <Notes>55</Notes>
  <HiddenSlides>3</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55</vt:i4>
      </vt:variant>
    </vt:vector>
  </HeadingPairs>
  <TitlesOfParts>
    <vt:vector size="72" baseType="lpstr">
      <vt:lpstr>Arial Unicode MS</vt:lpstr>
      <vt:lpstr>FrutigerNext LT Light</vt:lpstr>
      <vt:lpstr>FrutigerNext LT Medium</vt:lpstr>
      <vt:lpstr>FrutigerNext LT Regular</vt:lpstr>
      <vt:lpstr>MS PGothic</vt:lpstr>
      <vt:lpstr>黑体</vt:lpstr>
      <vt:lpstr>华文细黑</vt:lpstr>
      <vt:lpstr>宋体</vt:lpstr>
      <vt:lpstr>微软雅黑</vt:lpstr>
      <vt:lpstr>Arial</vt:lpstr>
      <vt:lpstr>Arial Bold</vt:lpstr>
      <vt:lpstr>Calibri</vt:lpstr>
      <vt:lpstr>Times New Roman</vt:lpstr>
      <vt:lpstr>Wingdings</vt:lpstr>
      <vt:lpstr>1#UC&amp;C母版初稿</vt:lpstr>
      <vt:lpstr>End</vt:lpstr>
      <vt:lpstr>Visio</vt:lpstr>
      <vt:lpstr>第八章 FusionInsight架构与原理</vt:lpstr>
      <vt:lpstr>PowerPoint 演示文稿</vt:lpstr>
      <vt:lpstr>PowerPoint 演示文稿</vt:lpstr>
      <vt:lpstr>Big Data名词由来</vt:lpstr>
      <vt:lpstr>海量的数据从哪里来－人</vt:lpstr>
      <vt:lpstr>海量的数据从哪里来－机器</vt:lpstr>
      <vt:lpstr> 传统的数据处理系统面临的问题 </vt:lpstr>
      <vt:lpstr>PowerPoint 演示文稿</vt:lpstr>
      <vt:lpstr>大数据定义-不同的声音</vt:lpstr>
      <vt:lpstr>什么是大数据</vt:lpstr>
      <vt:lpstr>大数据的结构特征</vt:lpstr>
      <vt:lpstr>数据处理技术分布式演进趋势</vt:lpstr>
      <vt:lpstr>数据处理技术分布式演进趋势</vt:lpstr>
      <vt:lpstr>揭开Hadoop神秘的面纱</vt:lpstr>
      <vt:lpstr>PowerPoint 演示文稿</vt:lpstr>
      <vt:lpstr>企业大数据平台架构</vt:lpstr>
      <vt:lpstr>华为大数据方案</vt:lpstr>
      <vt:lpstr>PowerPoint 演示文稿</vt:lpstr>
      <vt:lpstr>FusionInsight架构概述</vt:lpstr>
      <vt:lpstr>FusionInsight架构概述</vt:lpstr>
      <vt:lpstr>电信级可靠性－系统可靠性</vt:lpstr>
      <vt:lpstr>电信级可靠性-数据可靠性</vt:lpstr>
      <vt:lpstr>可靠性关键技术</vt:lpstr>
      <vt:lpstr>可运营的安全体系</vt:lpstr>
      <vt:lpstr>易运维：图形化快速升级平滑扩容</vt:lpstr>
      <vt:lpstr>PowerPoint 演示文稿</vt:lpstr>
      <vt:lpstr>HDFS原理简介－分布式文件系统</vt:lpstr>
      <vt:lpstr>HDFS增强介绍（FTP接入）</vt:lpstr>
      <vt:lpstr>Hive简介－Hadoop数据仓库工具</vt:lpstr>
      <vt:lpstr>Hive简介－Hadoop数据仓库工具</vt:lpstr>
      <vt:lpstr>HIVE增强介绍（Hive eIndex）</vt:lpstr>
      <vt:lpstr>HBase简介－分布式数据库</vt:lpstr>
      <vt:lpstr>Hbase增强（备份与集群容灾）</vt:lpstr>
      <vt:lpstr>Yarn原理简介－资源管理与调度</vt:lpstr>
      <vt:lpstr>MapReduce原理简介－分布式计算架构</vt:lpstr>
      <vt:lpstr>Spark迭代计算：重构M-R,优于Hadoop</vt:lpstr>
      <vt:lpstr>Storm:流式数据处理框架,实时Hadoop</vt:lpstr>
      <vt:lpstr>Storm架构</vt:lpstr>
      <vt:lpstr>ZooKeeper简介</vt:lpstr>
      <vt:lpstr>PowerPoint 演示文稿</vt:lpstr>
      <vt:lpstr>安全：用户权限集中管理</vt:lpstr>
      <vt:lpstr>安全：单点登录</vt:lpstr>
      <vt:lpstr>安全：Hive/HBase细粒度加密</vt:lpstr>
      <vt:lpstr>可靠性增强：组网隔离</vt:lpstr>
      <vt:lpstr>运维：资源分布监控</vt:lpstr>
      <vt:lpstr>运维：自定义监控阈值</vt:lpstr>
      <vt:lpstr>故障定位：日志级别动态调整</vt:lpstr>
      <vt:lpstr>Step by Step故障定位</vt:lpstr>
      <vt:lpstr>PowerPoint 演示文稿</vt:lpstr>
      <vt:lpstr>大数据应用的行业分类</vt:lpstr>
      <vt:lpstr>金融：让银行更了解客户与识别风险</vt:lpstr>
      <vt:lpstr>电信：支撑运营商转型</vt:lpstr>
      <vt:lpstr>某运营商详单分析系统</vt:lpstr>
      <vt:lpstr>某行日志分析系统</vt:lpstr>
      <vt:lpstr>谢谢</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ZhangJiaLun</cp:lastModifiedBy>
  <cp:revision>2262</cp:revision>
  <dcterms:created xsi:type="dcterms:W3CDTF">2003-08-21T06:48:00Z</dcterms:created>
  <dcterms:modified xsi:type="dcterms:W3CDTF">2017-03-19T15:48:38Z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(4)uvAY22wnHQpkdi2ff1PaaI/EgHJv/+nJskrW9wU+k2ZJbDLL6735ly9zqg7jI4ROVMSxoAaj
Kif+Ez+VX/NSVreIMCzduo6MCdP7nUbHe1RTeXQEeotDpbs9zQ8rG6k6BeCli/y5XQKtvtvp
qpc2ZlLicXxMIxinLBQIQaK9atLAEMIVmaxTjD2csbO1/2Tcde/n2ohqzm7727CV1ppJ+ds/
LsH8AeLz/lZbkGbxvu</vt:lpwstr>
  </property>
  <property fmtid="{D5CDD505-2E9C-101B-9397-08002B2CF9AE}" pid="14" name="_new_ms_pID_725431">
    <vt:lpwstr>dMBuowcAiw5wfxLaZFg7Z0p/2y3wl7PhAWu6gFzFrfl5Q/FPi4oYFL
/k798NCUIUWYOTV3gljwoFVZB/1qnv8A872F/bnUh22DWAIFNGsILQA9I8b2WezT+FKCh5K5
1ss3mORL8Wy6+f2LhUKkMnavYsHEqVGOCSPAmsjConnFo8hbwRXr5i4GBDtxZx8kypOJAzHO
l/5tmrzOmkxsWq1E46A+AMjNKHM5D+4I0ceq</vt:lpwstr>
  </property>
  <property fmtid="{D5CDD505-2E9C-101B-9397-08002B2CF9AE}" pid="15" name="_new_ms_pID_725432">
    <vt:lpwstr>arDjTjwAvVaM5uP4jyLGTbpTt2E3Uh26Z7bM
3HNbwZQuGtEPbV/eaFs8g7fyd5tIpXy32JCP6/CVErLPtYCDUQI1bwU48p8o5+ZWoA3X+RmN
T1y0ZY7zRiw7my0G49iTCVQndC4oTdkHGrkK/KqpyIq4gWP0I99N5jgPZoLr5obBA9Mo+JHR
OH1CAmhCikv8YnUzHluT+waIiDpWDTOD4CH2c5RYFyZnWmJdV2OQhP</vt:lpwstr>
  </property>
  <property fmtid="{D5CDD505-2E9C-101B-9397-08002B2CF9AE}" pid="16" name="_new_ms_pID_725433">
    <vt:lpwstr>ljqg/LXodcZjGrXCc/
PUb70Q==</vt:lpwstr>
  </property>
  <property fmtid="{D5CDD505-2E9C-101B-9397-08002B2CF9AE}" pid="17" name="sflag">
    <vt:lpwstr>1449471425</vt:lpwstr>
  </property>
  <property fmtid="{D5CDD505-2E9C-101B-9397-08002B2CF9AE}" pid="18" name="KSOProductBuildVer">
    <vt:lpwstr>2052-10.1.0.6206</vt:lpwstr>
  </property>
</Properties>
</file>